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78" r:id="rId15"/>
    <p:sldId id="279" r:id="rId16"/>
    <p:sldId id="280" r:id="rId17"/>
    <p:sldId id="281" r:id="rId18"/>
    <p:sldId id="282" r:id="rId19"/>
    <p:sldId id="276" r:id="rId20"/>
    <p:sldId id="283" r:id="rId21"/>
    <p:sldId id="277" r:id="rId22"/>
    <p:sldId id="284" r:id="rId23"/>
    <p:sldId id="285" r:id="rId24"/>
    <p:sldId id="286" r:id="rId25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725" autoAdjust="0"/>
  </p:normalViewPr>
  <p:slideViewPr>
    <p:cSldViewPr>
      <p:cViewPr varScale="1">
        <p:scale>
          <a:sx n="47" d="100"/>
          <a:sy n="47" d="100"/>
        </p:scale>
        <p:origin x="66" y="3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5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5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715277"/>
            <a:ext cx="3449320" cy="4030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68C3E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5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058400" cy="64046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0" y="5477941"/>
            <a:ext cx="2515870" cy="842644"/>
          </a:xfrm>
          <a:custGeom>
            <a:avLst/>
            <a:gdLst/>
            <a:ahLst/>
            <a:cxnLst/>
            <a:rect l="l" t="t" r="r" b="b"/>
            <a:pathLst>
              <a:path w="2515870" h="842645">
                <a:moveTo>
                  <a:pt x="0" y="842086"/>
                </a:moveTo>
                <a:lnTo>
                  <a:pt x="2515616" y="842086"/>
                </a:lnTo>
                <a:lnTo>
                  <a:pt x="2515616" y="0"/>
                </a:lnTo>
                <a:lnTo>
                  <a:pt x="0" y="0"/>
                </a:lnTo>
                <a:lnTo>
                  <a:pt x="0" y="842086"/>
                </a:lnTo>
                <a:close/>
              </a:path>
            </a:pathLst>
          </a:custGeom>
          <a:solidFill>
            <a:srgbClr val="3DCD58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5027167" y="5477941"/>
            <a:ext cx="2515870" cy="842644"/>
          </a:xfrm>
          <a:custGeom>
            <a:avLst/>
            <a:gdLst/>
            <a:ahLst/>
            <a:cxnLst/>
            <a:rect l="l" t="t" r="r" b="b"/>
            <a:pathLst>
              <a:path w="2515870" h="842645">
                <a:moveTo>
                  <a:pt x="0" y="842086"/>
                </a:moveTo>
                <a:lnTo>
                  <a:pt x="2515616" y="842086"/>
                </a:lnTo>
                <a:lnTo>
                  <a:pt x="2515616" y="0"/>
                </a:lnTo>
                <a:lnTo>
                  <a:pt x="0" y="0"/>
                </a:lnTo>
                <a:lnTo>
                  <a:pt x="0" y="842086"/>
                </a:lnTo>
                <a:close/>
              </a:path>
            </a:pathLst>
          </a:custGeom>
          <a:solidFill>
            <a:srgbClr val="3DCD58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2515616" y="5477941"/>
            <a:ext cx="2515870" cy="842644"/>
          </a:xfrm>
          <a:custGeom>
            <a:avLst/>
            <a:gdLst/>
            <a:ahLst/>
            <a:cxnLst/>
            <a:rect l="l" t="t" r="r" b="b"/>
            <a:pathLst>
              <a:path w="2515870" h="842645">
                <a:moveTo>
                  <a:pt x="0" y="842086"/>
                </a:moveTo>
                <a:lnTo>
                  <a:pt x="2515616" y="842086"/>
                </a:lnTo>
                <a:lnTo>
                  <a:pt x="2515616" y="0"/>
                </a:lnTo>
                <a:lnTo>
                  <a:pt x="0" y="0"/>
                </a:lnTo>
                <a:lnTo>
                  <a:pt x="0" y="842086"/>
                </a:lnTo>
                <a:close/>
              </a:path>
            </a:pathLst>
          </a:custGeom>
          <a:solidFill>
            <a:srgbClr val="009530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7542783" y="5477941"/>
            <a:ext cx="2515870" cy="842644"/>
          </a:xfrm>
          <a:custGeom>
            <a:avLst/>
            <a:gdLst/>
            <a:ahLst/>
            <a:cxnLst/>
            <a:rect l="l" t="t" r="r" b="b"/>
            <a:pathLst>
              <a:path w="2515870" h="842645">
                <a:moveTo>
                  <a:pt x="0" y="842086"/>
                </a:moveTo>
                <a:lnTo>
                  <a:pt x="2515616" y="842086"/>
                </a:lnTo>
                <a:lnTo>
                  <a:pt x="2515616" y="0"/>
                </a:lnTo>
                <a:lnTo>
                  <a:pt x="0" y="0"/>
                </a:lnTo>
                <a:lnTo>
                  <a:pt x="0" y="842086"/>
                </a:lnTo>
                <a:close/>
              </a:path>
            </a:pathLst>
          </a:custGeom>
          <a:solidFill>
            <a:srgbClr val="009530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4898" y="930029"/>
            <a:ext cx="3841750" cy="628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5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666542" y="1488821"/>
            <a:ext cx="6861809" cy="4568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7228332"/>
            <a:ext cx="3218688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7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pc.com/shop/us/en/categories/power/uninterruptible-power-supply-ups-/ups-management/_/N-13kn0i4?Nr=AND(NOT(sku.type:optClass),AND(sku.status:Released+SKU,sku.appearonFamilyPage:Yes,sku.oem:APC),sku.countryCode:US,product.language:English,NOT(sku.channelStatus:APC+Factory+Store+Only),OR(product.siteId:storeSiteUS))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3.png"/><Relationship Id="rId7" Type="http://schemas.openxmlformats.org/officeDocument/2006/relationships/image" Target="../media/image4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3.png"/><Relationship Id="rId9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.png"/><Relationship Id="rId7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3.png"/><Relationship Id="rId7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s://dl.boxcloud.com/api/2.0/internal_files/258694666775/versions/272630427479/representations/jpg_paged_2048x2048/content/1.jpg?access_token=1!UagdqsaCCF0UwlURAFY0atGmInBLUe2mXJzCedYHZ8tifskGiETXdAa4XI9yh5SkEXN43Jz254EKfGvB4tvu5nqXjTLpamQYPIzFgJMBV9fm64HBCLxEAGH8oDwVqT7ia9O7wLTxXVxrIhK7EEiNlpKaTt95jZTuWyjbfTIUTKACJ5Kc2oVfvwAT5YxGfR8yeep3aFE6SeqaGsNTLOCmw8mvVktobq-oapW3xfChPoQkfL01V9N0VH7_mOFlld3bg1PSIEx39EHV162HQ7I7R2tmy8bi1E0WrgWf3vZ5NIOi_W8iyC9ELBWgu_cDJA1pW7do8kCyrLwJ_p0vB6JLDW37TPSfeVRQJxpnXzOzDQ_ffiT3wKqzIS_-UIEbh6t-GTqdX3CkXSCtBWX5IA..&amp;box_client_name=box-content-preview&amp;box_client_version=1.28.1">
            <a:extLst>
              <a:ext uri="{FF2B5EF4-FFF2-40B4-BE49-F238E27FC236}">
                <a16:creationId xmlns:a16="http://schemas.microsoft.com/office/drawing/2014/main" id="{BDA35D5A-B145-49B3-BA32-EA614D2CD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58400" cy="596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ject 3"/>
          <p:cNvSpPr/>
          <p:nvPr/>
        </p:nvSpPr>
        <p:spPr>
          <a:xfrm>
            <a:off x="0" y="5969533"/>
            <a:ext cx="10058400" cy="344170"/>
          </a:xfrm>
          <a:custGeom>
            <a:avLst/>
            <a:gdLst/>
            <a:ahLst/>
            <a:cxnLst/>
            <a:rect l="l" t="t" r="r" b="b"/>
            <a:pathLst>
              <a:path w="10058400" h="344170">
                <a:moveTo>
                  <a:pt x="0" y="344081"/>
                </a:moveTo>
                <a:lnTo>
                  <a:pt x="10058400" y="344081"/>
                </a:lnTo>
                <a:lnTo>
                  <a:pt x="10058400" y="0"/>
                </a:lnTo>
                <a:lnTo>
                  <a:pt x="0" y="0"/>
                </a:lnTo>
                <a:lnTo>
                  <a:pt x="0" y="344081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0" y="4715116"/>
            <a:ext cx="10058400" cy="1575431"/>
          </a:xfrm>
          <a:prstGeom prst="rect">
            <a:avLst/>
          </a:prstGeom>
          <a:solidFill>
            <a:srgbClr val="3DCD58">
              <a:alpha val="79998"/>
            </a:srgbClr>
          </a:solidFill>
        </p:spPr>
        <p:txBody>
          <a:bodyPr vert="horz" wrap="square" lIns="0" tIns="160655" rIns="0" bIns="0" rtlCol="0">
            <a:spAutoFit/>
          </a:bodyPr>
          <a:lstStyle/>
          <a:p>
            <a:pPr marL="508000">
              <a:lnSpc>
                <a:spcPct val="100000"/>
              </a:lnSpc>
              <a:spcBef>
                <a:spcPts val="1265"/>
              </a:spcBef>
            </a:pPr>
            <a:r>
              <a:rPr lang="en-US" sz="3200" spc="-85" dirty="0">
                <a:solidFill>
                  <a:srgbClr val="FFFFFF"/>
                </a:solidFill>
                <a:latin typeface="Arial"/>
                <a:cs typeface="Arial"/>
              </a:rPr>
              <a:t>Connected </a:t>
            </a:r>
            <a:r>
              <a:rPr sz="3200" spc="-85" dirty="0">
                <a:solidFill>
                  <a:srgbClr val="FFFFFF"/>
                </a:solidFill>
                <a:latin typeface="Arial"/>
                <a:cs typeface="Arial"/>
              </a:rPr>
              <a:t>Smart-UPS</a:t>
            </a:r>
            <a:r>
              <a:rPr lang="en-US" sz="3200" spc="-85" dirty="0">
                <a:solidFill>
                  <a:srgbClr val="FFFFFF"/>
                </a:solidFill>
                <a:latin typeface="Arial"/>
                <a:cs typeface="Arial"/>
              </a:rPr>
              <a:t> with APC </a:t>
            </a:r>
            <a:r>
              <a:rPr lang="en-US" sz="3200" spc="-85" dirty="0" err="1">
                <a:solidFill>
                  <a:srgbClr val="FFFFFF"/>
                </a:solidFill>
                <a:latin typeface="Arial"/>
                <a:cs typeface="Arial"/>
              </a:rPr>
              <a:t>SmartConnect</a:t>
            </a:r>
            <a:r>
              <a:rPr lang="en-US" sz="3200" spc="-85" dirty="0">
                <a:solidFill>
                  <a:srgbClr val="FFFFFF"/>
                </a:solidFill>
                <a:latin typeface="Arial"/>
                <a:cs typeface="Arial"/>
              </a:rPr>
              <a:t> Product Overview for MSPs</a:t>
            </a:r>
          </a:p>
          <a:p>
            <a:pPr marL="508000">
              <a:lnSpc>
                <a:spcPct val="100000"/>
              </a:lnSpc>
              <a:spcBef>
                <a:spcPts val="1265"/>
              </a:spcBef>
            </a:pPr>
            <a:r>
              <a:rPr lang="en-US" sz="1700" dirty="0">
                <a:solidFill>
                  <a:srgbClr val="FFFFFF"/>
                </a:solidFill>
                <a:latin typeface="Arial"/>
                <a:cs typeface="Arial"/>
              </a:rPr>
              <a:t>The First Cloud Enabled UPS For Distributed IT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636523" y="688915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04505" y="6889157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46656" y="6870773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32572" y="6929672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51151" y="6929484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8"/>
                </a:lnTo>
                <a:lnTo>
                  <a:pt x="13914" y="51323"/>
                </a:lnTo>
                <a:lnTo>
                  <a:pt x="28145" y="18034"/>
                </a:lnTo>
                <a:lnTo>
                  <a:pt x="13779" y="18034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70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4"/>
                </a:lnTo>
                <a:lnTo>
                  <a:pt x="28145" y="18034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76374" y="6887223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581605" y="6736892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2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22232" y="6764107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8000" y="6849535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84527" y="6849535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67600" y="684953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53529" y="690840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898" y="930029"/>
            <a:ext cx="3808729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5" dirty="0"/>
              <a:t>SMT: </a:t>
            </a:r>
            <a:r>
              <a:rPr lang="en-US" spc="-105" dirty="0"/>
              <a:t>Essential </a:t>
            </a:r>
            <a:r>
              <a:rPr spc="-70" dirty="0"/>
              <a:t>UPS</a:t>
            </a:r>
            <a:r>
              <a:rPr spc="35" dirty="0"/>
              <a:t> </a:t>
            </a:r>
            <a:r>
              <a:rPr spc="5" dirty="0"/>
              <a:t>models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08000" y="1706905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701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340"/>
              </a:spcBef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193040" marR="320040" indent="-101600">
              <a:lnSpc>
                <a:spcPts val="1510"/>
              </a:lnSpc>
              <a:spcBef>
                <a:spcPts val="590"/>
              </a:spcBef>
              <a:buChar char="•"/>
              <a:tabLst>
                <a:tab pos="19367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300" spc="5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entry-level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300">
              <a:latin typeface="Arial"/>
              <a:cs typeface="Arial"/>
            </a:endParaRPr>
          </a:p>
          <a:p>
            <a:pPr marL="193040" indent="-101600">
              <a:lnSpc>
                <a:spcPct val="100000"/>
              </a:lnSpc>
              <a:spcBef>
                <a:spcPts val="420"/>
              </a:spcBef>
              <a:buChar char="•"/>
              <a:tabLst>
                <a:tab pos="193675" algn="l"/>
              </a:tabLst>
            </a:pP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300">
              <a:latin typeface="Arial"/>
              <a:cs typeface="Arial"/>
            </a:endParaRPr>
          </a:p>
          <a:p>
            <a:pPr marL="193040" marR="300990" indent="-101600">
              <a:lnSpc>
                <a:spcPts val="1510"/>
              </a:lnSpc>
              <a:spcBef>
                <a:spcPts val="570"/>
              </a:spcBef>
              <a:buChar char="•"/>
              <a:tabLst>
                <a:tab pos="193675" algn="l"/>
              </a:tabLst>
            </a:pP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300" spc="1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3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75649" y="1909864"/>
            <a:ext cx="2969260" cy="253873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60020" indent="-147320">
              <a:lnSpc>
                <a:spcPct val="100000"/>
              </a:lnSpc>
              <a:spcBef>
                <a:spcPts val="475"/>
              </a:spcBef>
              <a:buChar char="•"/>
              <a:tabLst>
                <a:tab pos="160020" algn="l"/>
              </a:tabLst>
            </a:pP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Configurable, multi-lingual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LCD</a:t>
            </a:r>
            <a:r>
              <a:rPr sz="1000" spc="-9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display</a:t>
            </a:r>
            <a:endParaRPr sz="1000" dirty="0">
              <a:latin typeface="Arial"/>
              <a:cs typeface="Arial"/>
            </a:endParaRPr>
          </a:p>
          <a:p>
            <a:pPr marL="160020" marR="5080">
              <a:lnSpc>
                <a:spcPct val="109800"/>
              </a:lnSpc>
              <a:spcBef>
                <a:spcPts val="265"/>
              </a:spcBef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status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key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measures at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 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glance.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Clear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accurate, menu-driven</a:t>
            </a:r>
            <a:r>
              <a:rPr sz="1000" spc="-10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display 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easy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set-up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customization with or without 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software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installation</a:t>
            </a:r>
            <a:endParaRPr sz="1000" dirty="0">
              <a:latin typeface="Arial"/>
              <a:cs typeface="Arial"/>
            </a:endParaRPr>
          </a:p>
          <a:p>
            <a:pPr marL="160020" indent="-147320">
              <a:lnSpc>
                <a:spcPct val="100000"/>
              </a:lnSpc>
              <a:spcBef>
                <a:spcPts val="920"/>
              </a:spcBef>
              <a:buChar char="•"/>
              <a:tabLst>
                <a:tab pos="160020" algn="l"/>
              </a:tabLst>
            </a:pP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Extended-range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automatic voltage</a:t>
            </a:r>
            <a:r>
              <a:rPr sz="10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regulation</a:t>
            </a:r>
            <a:endParaRPr sz="1000" dirty="0">
              <a:latin typeface="Arial"/>
              <a:cs typeface="Arial"/>
            </a:endParaRPr>
          </a:p>
          <a:p>
            <a:pPr marL="160020" marR="164465">
              <a:lnSpc>
                <a:spcPct val="109800"/>
              </a:lnSpc>
              <a:spcBef>
                <a:spcPts val="265"/>
              </a:spcBef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enhanced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brownout protection, 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boosting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incoming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voltage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up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30%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without 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using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power</a:t>
            </a:r>
            <a:endParaRPr sz="1000" dirty="0">
              <a:latin typeface="Arial"/>
              <a:cs typeface="Arial"/>
            </a:endParaRPr>
          </a:p>
          <a:p>
            <a:pPr marL="160020" indent="-147320">
              <a:lnSpc>
                <a:spcPct val="100000"/>
              </a:lnSpc>
              <a:spcBef>
                <a:spcPts val="915"/>
              </a:spcBef>
              <a:buChar char="•"/>
              <a:tabLst>
                <a:tab pos="160020" algn="l"/>
              </a:tabLst>
            </a:pP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Switched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outlet</a:t>
            </a:r>
            <a:r>
              <a:rPr sz="10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group</a:t>
            </a:r>
            <a:endParaRPr sz="1000" dirty="0">
              <a:latin typeface="Arial"/>
              <a:cs typeface="Arial"/>
            </a:endParaRPr>
          </a:p>
          <a:p>
            <a:pPr marL="159385" marR="102235">
              <a:lnSpc>
                <a:spcPct val="109800"/>
              </a:lnSpc>
              <a:spcBef>
                <a:spcPts val="265"/>
              </a:spcBef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Controlled separately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from the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discrete 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reboot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hung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devices,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sequenced </a:t>
            </a:r>
            <a:r>
              <a:rPr sz="1000" spc="-25" dirty="0">
                <a:solidFill>
                  <a:srgbClr val="58595B"/>
                </a:solidFill>
                <a:latin typeface="Arial"/>
                <a:cs typeface="Arial"/>
              </a:rPr>
              <a:t>ON/OFF, 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non-critical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load</a:t>
            </a:r>
            <a:r>
              <a:rPr sz="1000" spc="-8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shedding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09150" y="1909909"/>
            <a:ext cx="2634615" cy="203708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60020" indent="-147320">
              <a:lnSpc>
                <a:spcPct val="100000"/>
              </a:lnSpc>
              <a:spcBef>
                <a:spcPts val="475"/>
              </a:spcBef>
              <a:buChar char="•"/>
              <a:tabLst>
                <a:tab pos="160020" algn="l"/>
              </a:tabLst>
            </a:pP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Advanced battery</a:t>
            </a:r>
            <a:r>
              <a:rPr sz="10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1000">
              <a:latin typeface="Arial"/>
              <a:cs typeface="Arial"/>
            </a:endParaRPr>
          </a:p>
          <a:p>
            <a:pPr marL="160020" marR="5080">
              <a:lnSpc>
                <a:spcPct val="109800"/>
              </a:lnSpc>
              <a:spcBef>
                <a:spcPts val="265"/>
              </a:spcBef>
            </a:pP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Innovative,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dynamic recommended</a:t>
            </a:r>
            <a:r>
              <a:rPr sz="10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battery 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replacement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date</a:t>
            </a:r>
            <a:r>
              <a:rPr sz="10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indicator</a:t>
            </a:r>
            <a:endParaRPr sz="1000">
              <a:latin typeface="Arial"/>
              <a:cs typeface="Arial"/>
            </a:endParaRPr>
          </a:p>
          <a:p>
            <a:pPr marL="160020" indent="-147320">
              <a:lnSpc>
                <a:spcPct val="100000"/>
              </a:lnSpc>
              <a:spcBef>
                <a:spcPts val="920"/>
              </a:spcBef>
              <a:buChar char="•"/>
              <a:tabLst>
                <a:tab pos="160020" algn="l"/>
              </a:tabLst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SmartSlot</a:t>
            </a:r>
            <a:r>
              <a:rPr sz="900" spc="7" baseline="32407" dirty="0">
                <a:solidFill>
                  <a:srgbClr val="58595B"/>
                </a:solidFill>
                <a:latin typeface="Arial"/>
                <a:cs typeface="Arial"/>
              </a:rPr>
              <a:t>™</a:t>
            </a:r>
            <a:r>
              <a:rPr sz="900" spc="-120" baseline="32407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interface</a:t>
            </a:r>
            <a:r>
              <a:rPr sz="900" spc="30" baseline="32407" dirty="0">
                <a:solidFill>
                  <a:srgbClr val="58595B"/>
                </a:solidFill>
                <a:latin typeface="Arial"/>
                <a:cs typeface="Arial"/>
              </a:rPr>
              <a:t>:</a:t>
            </a:r>
            <a:endParaRPr sz="900" baseline="32407">
              <a:latin typeface="Arial"/>
              <a:cs typeface="Arial"/>
            </a:endParaRPr>
          </a:p>
          <a:p>
            <a:pPr marL="160020" marR="72390">
              <a:lnSpc>
                <a:spcPct val="109800"/>
              </a:lnSpc>
              <a:spcBef>
                <a:spcPts val="265"/>
              </a:spcBef>
            </a:pP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Accepts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wide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array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accessory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cards 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advanced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environmental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monitoring</a:t>
            </a:r>
            <a:endParaRPr sz="1000">
              <a:latin typeface="Arial"/>
              <a:cs typeface="Arial"/>
            </a:endParaRPr>
          </a:p>
          <a:p>
            <a:pPr marL="160020" indent="-147320">
              <a:lnSpc>
                <a:spcPct val="100000"/>
              </a:lnSpc>
              <a:spcBef>
                <a:spcPts val="915"/>
              </a:spcBef>
              <a:buChar char="•"/>
              <a:tabLst>
                <a:tab pos="160655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Rack-mount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rails</a:t>
            </a:r>
            <a:r>
              <a:rPr sz="900" spc="22" baseline="32407" dirty="0">
                <a:solidFill>
                  <a:srgbClr val="58595B"/>
                </a:solidFill>
                <a:latin typeface="Arial"/>
                <a:cs typeface="Arial"/>
              </a:rPr>
              <a:t>*</a:t>
            </a:r>
            <a:endParaRPr sz="900" baseline="32407">
              <a:latin typeface="Arial"/>
              <a:cs typeface="Arial"/>
            </a:endParaRPr>
          </a:p>
          <a:p>
            <a:pPr marL="160020" marR="11430" indent="-635">
              <a:lnSpc>
                <a:spcPct val="109800"/>
              </a:lnSpc>
              <a:spcBef>
                <a:spcPts val="265"/>
              </a:spcBef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All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hardware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provided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securely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install</a:t>
            </a:r>
            <a:r>
              <a:rPr sz="1000" spc="-1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in 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IT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rack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22615" y="4357240"/>
            <a:ext cx="972185" cy="1263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25" baseline="31746" dirty="0">
                <a:solidFill>
                  <a:srgbClr val="626469"/>
                </a:solidFill>
                <a:latin typeface="Arial"/>
                <a:cs typeface="Arial"/>
              </a:rPr>
              <a:t>*</a:t>
            </a:r>
            <a:r>
              <a:rPr sz="650" dirty="0">
                <a:solidFill>
                  <a:srgbClr val="626469"/>
                </a:solidFill>
                <a:latin typeface="Arial"/>
                <a:cs typeface="Arial"/>
              </a:rPr>
              <a:t>Rack-mount </a:t>
            </a:r>
            <a:r>
              <a:rPr sz="650" spc="10" dirty="0">
                <a:solidFill>
                  <a:srgbClr val="626469"/>
                </a:solidFill>
                <a:latin typeface="Arial"/>
                <a:cs typeface="Arial"/>
              </a:rPr>
              <a:t>models</a:t>
            </a:r>
            <a:r>
              <a:rPr sz="650" spc="-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650" dirty="0">
                <a:solidFill>
                  <a:srgbClr val="626469"/>
                </a:solidFill>
                <a:latin typeface="Arial"/>
                <a:cs typeface="Arial"/>
              </a:rPr>
              <a:t>only</a:t>
            </a:r>
            <a:endParaRPr sz="6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67191" y="1653350"/>
            <a:ext cx="3589654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spc="-5" dirty="0">
                <a:solidFill>
                  <a:srgbClr val="68C3EB"/>
                </a:solidFill>
                <a:latin typeface="Arial"/>
                <a:cs typeface="Arial"/>
              </a:rPr>
              <a:t>SMT </a:t>
            </a:r>
            <a:r>
              <a:rPr sz="1100" spc="30" dirty="0">
                <a:solidFill>
                  <a:srgbClr val="68C3EB"/>
                </a:solidFill>
                <a:latin typeface="Arial"/>
                <a:cs typeface="Arial"/>
              </a:rPr>
              <a:t>features </a:t>
            </a:r>
            <a:r>
              <a:rPr sz="1100" spc="25" dirty="0">
                <a:solidFill>
                  <a:srgbClr val="68C3EB"/>
                </a:solidFill>
                <a:latin typeface="Arial"/>
                <a:cs typeface="Arial"/>
              </a:rPr>
              <a:t>(in </a:t>
            </a:r>
            <a:r>
              <a:rPr sz="1100" spc="40" dirty="0">
                <a:solidFill>
                  <a:srgbClr val="68C3EB"/>
                </a:solidFill>
                <a:latin typeface="Arial"/>
                <a:cs typeface="Arial"/>
              </a:rPr>
              <a:t>addition </a:t>
            </a:r>
            <a:r>
              <a:rPr sz="1100" spc="35" dirty="0">
                <a:solidFill>
                  <a:srgbClr val="68C3EB"/>
                </a:solidFill>
                <a:latin typeface="Arial"/>
                <a:cs typeface="Arial"/>
              </a:rPr>
              <a:t>to </a:t>
            </a:r>
            <a:r>
              <a:rPr lang="en-US" sz="1100" spc="25" dirty="0">
                <a:solidFill>
                  <a:srgbClr val="68C3EB"/>
                </a:solidFill>
                <a:latin typeface="Arial"/>
                <a:cs typeface="Arial"/>
              </a:rPr>
              <a:t>Basic</a:t>
            </a:r>
            <a:r>
              <a:rPr sz="1100" spc="2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68C3EB"/>
                </a:solidFill>
                <a:latin typeface="Arial"/>
                <a:cs typeface="Arial"/>
              </a:rPr>
              <a:t>SMC</a:t>
            </a:r>
            <a:r>
              <a:rPr sz="1100" spc="-2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68C3EB"/>
                </a:solidFill>
                <a:latin typeface="Arial"/>
                <a:cs typeface="Arial"/>
              </a:rPr>
              <a:t>features):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87680" y="5188422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95211" y="5329671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23947" y="5425208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3972" y="4477462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985379" y="4586148"/>
            <a:ext cx="931544" cy="1043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10"/>
              </a:spcBef>
            </a:pPr>
            <a:r>
              <a:rPr sz="1400" spc="-70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 marR="340995">
              <a:lnSpc>
                <a:spcPts val="1510"/>
              </a:lnSpc>
              <a:spcBef>
                <a:spcPts val="1375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21505" y="4621876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50241" y="4717400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B43F584A-4469-443C-812E-C3E2A1C0CBF4}"/>
              </a:ext>
            </a:extLst>
          </p:cNvPr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3">
            <a:extLst>
              <a:ext uri="{FF2B5EF4-FFF2-40B4-BE49-F238E27FC236}">
                <a16:creationId xmlns:a16="http://schemas.microsoft.com/office/drawing/2014/main" id="{5A288A7D-6DA0-4DB7-A66A-42195B0BF630}"/>
              </a:ext>
            </a:extLst>
          </p:cNvPr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4">
            <a:extLst>
              <a:ext uri="{FF2B5EF4-FFF2-40B4-BE49-F238E27FC236}">
                <a16:creationId xmlns:a16="http://schemas.microsoft.com/office/drawing/2014/main" id="{BEC5F818-CFB3-4E2C-86F5-D777B2960589}"/>
              </a:ext>
            </a:extLst>
          </p:cNvPr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5">
            <a:extLst>
              <a:ext uri="{FF2B5EF4-FFF2-40B4-BE49-F238E27FC236}">
                <a16:creationId xmlns:a16="http://schemas.microsoft.com/office/drawing/2014/main" id="{5AE0501D-3640-496C-BD36-6C23F3CC664B}"/>
              </a:ext>
            </a:extLst>
          </p:cNvPr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0278A95E-C21B-4E15-A662-05B768E5E665}"/>
              </a:ext>
            </a:extLst>
          </p:cNvPr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D794FE28-81DA-44CB-8CF0-670C43A65261}"/>
              </a:ext>
            </a:extLst>
          </p:cNvPr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147B809-BE66-48C4-9023-C3B5DA3DAFA4}"/>
              </a:ext>
            </a:extLst>
          </p:cNvPr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9">
            <a:extLst>
              <a:ext uri="{FF2B5EF4-FFF2-40B4-BE49-F238E27FC236}">
                <a16:creationId xmlns:a16="http://schemas.microsoft.com/office/drawing/2014/main" id="{F1155FD9-453C-4860-9DD2-12D15D354FCD}"/>
              </a:ext>
            </a:extLst>
          </p:cNvPr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A2071CD4-FDA7-4429-9CF2-2ECFED604FA0}"/>
              </a:ext>
            </a:extLst>
          </p:cNvPr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1">
            <a:extLst>
              <a:ext uri="{FF2B5EF4-FFF2-40B4-BE49-F238E27FC236}">
                <a16:creationId xmlns:a16="http://schemas.microsoft.com/office/drawing/2014/main" id="{D9FF9586-E3A2-4E61-B85F-0D221FACDDEF}"/>
              </a:ext>
            </a:extLst>
          </p:cNvPr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2">
            <a:extLst>
              <a:ext uri="{FF2B5EF4-FFF2-40B4-BE49-F238E27FC236}">
                <a16:creationId xmlns:a16="http://schemas.microsoft.com/office/drawing/2014/main" id="{AE735B0E-3687-41E1-926C-7C5D41A4C9DA}"/>
              </a:ext>
            </a:extLst>
          </p:cNvPr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3">
            <a:extLst>
              <a:ext uri="{FF2B5EF4-FFF2-40B4-BE49-F238E27FC236}">
                <a16:creationId xmlns:a16="http://schemas.microsoft.com/office/drawing/2014/main" id="{DD206C7E-C3FD-49F7-85EA-1520A5B47DEF}"/>
              </a:ext>
            </a:extLst>
          </p:cNvPr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1">
            <a:extLst>
              <a:ext uri="{FF2B5EF4-FFF2-40B4-BE49-F238E27FC236}">
                <a16:creationId xmlns:a16="http://schemas.microsoft.com/office/drawing/2014/main" id="{FB547455-3E17-45F4-B560-A6D172E64A4D}"/>
              </a:ext>
            </a:extLst>
          </p:cNvPr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2">
            <a:extLst>
              <a:ext uri="{FF2B5EF4-FFF2-40B4-BE49-F238E27FC236}">
                <a16:creationId xmlns:a16="http://schemas.microsoft.com/office/drawing/2014/main" id="{1FF87743-FB2B-43B5-AED5-CC2C31FCA952}"/>
              </a:ext>
            </a:extLst>
          </p:cNvPr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3">
            <a:extLst>
              <a:ext uri="{FF2B5EF4-FFF2-40B4-BE49-F238E27FC236}">
                <a16:creationId xmlns:a16="http://schemas.microsoft.com/office/drawing/2014/main" id="{2EFD4297-475D-40A7-ADD3-E7D5F1ACCA10}"/>
              </a:ext>
            </a:extLst>
          </p:cNvPr>
          <p:cNvSpPr txBox="1"/>
          <p:nvPr/>
        </p:nvSpPr>
        <p:spPr>
          <a:xfrm>
            <a:off x="667600" y="6790263"/>
            <a:ext cx="1187450" cy="31305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100" spc="4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spc="3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1100" spc="6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00" spc="2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100" spc="4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8000" y="1706905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701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340"/>
              </a:spcBef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193040" marR="320040" indent="-101600">
              <a:lnSpc>
                <a:spcPts val="1510"/>
              </a:lnSpc>
              <a:spcBef>
                <a:spcPts val="590"/>
              </a:spcBef>
              <a:buChar char="•"/>
              <a:tabLst>
                <a:tab pos="19367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300" spc="5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entry-level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300">
              <a:latin typeface="Arial"/>
              <a:cs typeface="Arial"/>
            </a:endParaRPr>
          </a:p>
          <a:p>
            <a:pPr marL="193040" indent="-101600">
              <a:lnSpc>
                <a:spcPct val="100000"/>
              </a:lnSpc>
              <a:spcBef>
                <a:spcPts val="420"/>
              </a:spcBef>
              <a:buChar char="•"/>
              <a:tabLst>
                <a:tab pos="193675" algn="l"/>
              </a:tabLst>
            </a:pP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300">
              <a:latin typeface="Arial"/>
              <a:cs typeface="Arial"/>
            </a:endParaRPr>
          </a:p>
          <a:p>
            <a:pPr marL="193040" marR="300990" indent="-101600">
              <a:lnSpc>
                <a:spcPts val="1510"/>
              </a:lnSpc>
              <a:spcBef>
                <a:spcPts val="570"/>
              </a:spcBef>
              <a:buChar char="•"/>
              <a:tabLst>
                <a:tab pos="193675" algn="l"/>
              </a:tabLst>
            </a:pP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300" spc="1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3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87680" y="663788"/>
            <a:ext cx="3808729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5" dirty="0"/>
              <a:t>SMT: </a:t>
            </a:r>
            <a:r>
              <a:rPr lang="en-US" spc="-105" dirty="0"/>
              <a:t>Essential</a:t>
            </a:r>
            <a:r>
              <a:rPr dirty="0"/>
              <a:t> </a:t>
            </a:r>
            <a:r>
              <a:rPr spc="-70" dirty="0"/>
              <a:t>UPS</a:t>
            </a:r>
            <a:r>
              <a:rPr spc="35" dirty="0"/>
              <a:t> </a:t>
            </a:r>
            <a:r>
              <a:rPr spc="5" dirty="0"/>
              <a:t>models</a:t>
            </a:r>
          </a:p>
        </p:txBody>
      </p:sp>
      <p:sp>
        <p:nvSpPr>
          <p:cNvPr id="4" name="object 4"/>
          <p:cNvSpPr/>
          <p:nvPr/>
        </p:nvSpPr>
        <p:spPr>
          <a:xfrm>
            <a:off x="4660633" y="1484414"/>
            <a:ext cx="978535" cy="203200"/>
          </a:xfrm>
          <a:custGeom>
            <a:avLst/>
            <a:gdLst/>
            <a:ahLst/>
            <a:cxnLst/>
            <a:rect l="l" t="t" r="r" b="b"/>
            <a:pathLst>
              <a:path w="978535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638584" y="1484414"/>
            <a:ext cx="978535" cy="203200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16534" y="1484414"/>
            <a:ext cx="978535" cy="203200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94498" y="1484414"/>
            <a:ext cx="978535" cy="203200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572448" y="1484414"/>
            <a:ext cx="978535" cy="203200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380201"/>
              </p:ext>
            </p:extLst>
          </p:nvPr>
        </p:nvGraphicFramePr>
        <p:xfrm>
          <a:off x="2625966" y="1484414"/>
          <a:ext cx="6924674" cy="4644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5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8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85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85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2565">
                <a:tc gridSpan="2">
                  <a:txBody>
                    <a:bodyPr/>
                    <a:lstStyle/>
                    <a:p>
                      <a:pPr marR="265430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50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75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750" spc="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75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75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75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lang="en-US" sz="75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R w="6350">
                      <a:solidFill>
                        <a:srgbClr val="D9D9D9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SMT1000</a:t>
                      </a:r>
                      <a:r>
                        <a:rPr lang="en-US"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5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SMT1500</a:t>
                      </a:r>
                      <a:r>
                        <a:rPr lang="en-US" sz="75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143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SMT2200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SMT3000</a:t>
                      </a:r>
                      <a:r>
                        <a:rPr lang="en-US"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D9D9D9"/>
                      </a:solidFill>
                      <a:prstDash val="solid"/>
                    </a:lnL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055">
                <a:tc gridSpan="6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capacity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750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50" spc="-1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1,980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2,200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2,700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3,000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connections</a:t>
                      </a:r>
                      <a:r>
                        <a:rPr sz="750" spc="-1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(NEMA)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(6) IEC320 C13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 320 C13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57530" algn="l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pl-PL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IEC320 C13, (1) IEC320 C19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Switched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outlet</a:t>
                      </a:r>
                      <a:r>
                        <a:rPr sz="750" spc="-1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groups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055">
                <a:tc gridSpan="6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50165" marR="527685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 voltage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for main 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operations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(max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adjustable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160 – 286V (150 – 300V)</a:t>
                      </a:r>
                    </a:p>
                  </a:txBody>
                  <a:tcPr marL="0" marR="0" marT="7683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IEC320 C14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IEC320 C20, </a:t>
                      </a:r>
                      <a:r>
                        <a:rPr lang="en-US" sz="750" spc="-20" dirty="0" err="1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Schuko</a:t>
                      </a: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 CEE7/EU1-16), British BS1363A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RUNTIME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ESTIMATES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:22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:45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1:24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2:17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2:29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:10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:23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:51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:55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:12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:21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:23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1,400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:13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1,600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:10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:12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Full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load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6055">
                <a:tc gridSpan="6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COMMUNICATION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1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MANAGEMENT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Interface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(RJ45),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USB,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SmartSlot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APC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SmartConnect</a:t>
                      </a:r>
                      <a:r>
                        <a:rPr sz="75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PHYSICAL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Height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(millimeters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Width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Depth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57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513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kilograms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19.5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22.7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487680" y="5188422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95211" y="5329671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23947" y="5425208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13972" y="4477462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985379" y="4586148"/>
            <a:ext cx="931544" cy="1043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10"/>
              </a:spcBef>
            </a:pPr>
            <a:r>
              <a:rPr sz="1400" spc="-70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 marR="340995">
              <a:lnSpc>
                <a:spcPts val="1510"/>
              </a:lnSpc>
              <a:spcBef>
                <a:spcPts val="1375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1505" y="4621876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50241" y="4717400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3">
            <a:extLst>
              <a:ext uri="{FF2B5EF4-FFF2-40B4-BE49-F238E27FC236}">
                <a16:creationId xmlns:a16="http://schemas.microsoft.com/office/drawing/2014/main" id="{713FF8C6-7F26-4A95-9BBA-A5BA6E483F19}"/>
              </a:ext>
            </a:extLst>
          </p:cNvPr>
          <p:cNvSpPr txBox="1"/>
          <p:nvPr/>
        </p:nvSpPr>
        <p:spPr>
          <a:xfrm>
            <a:off x="8031085" y="6920673"/>
            <a:ext cx="1519555" cy="255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90" dirty="0">
                <a:solidFill>
                  <a:srgbClr val="FFFFFF"/>
                </a:solidFill>
                <a:latin typeface="Arial"/>
                <a:cs typeface="Arial"/>
              </a:rPr>
              <a:t>TOWER</a:t>
            </a:r>
            <a:r>
              <a:rPr sz="15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MODELS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A5BF8E2C-ABDF-4CA7-AC52-FF127285FA55}"/>
              </a:ext>
            </a:extLst>
          </p:cNvPr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3">
            <a:extLst>
              <a:ext uri="{FF2B5EF4-FFF2-40B4-BE49-F238E27FC236}">
                <a16:creationId xmlns:a16="http://schemas.microsoft.com/office/drawing/2014/main" id="{5B80FF5E-8447-4939-9F82-188B00550127}"/>
              </a:ext>
            </a:extLst>
          </p:cNvPr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4">
            <a:extLst>
              <a:ext uri="{FF2B5EF4-FFF2-40B4-BE49-F238E27FC236}">
                <a16:creationId xmlns:a16="http://schemas.microsoft.com/office/drawing/2014/main" id="{784AEAB8-8D59-44FB-B5C0-7B2281E86B02}"/>
              </a:ext>
            </a:extLst>
          </p:cNvPr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5">
            <a:extLst>
              <a:ext uri="{FF2B5EF4-FFF2-40B4-BE49-F238E27FC236}">
                <a16:creationId xmlns:a16="http://schemas.microsoft.com/office/drawing/2014/main" id="{E44E47AF-55ED-40EF-90AF-3B2F4B94EADA}"/>
              </a:ext>
            </a:extLst>
          </p:cNvPr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6">
            <a:extLst>
              <a:ext uri="{FF2B5EF4-FFF2-40B4-BE49-F238E27FC236}">
                <a16:creationId xmlns:a16="http://schemas.microsoft.com/office/drawing/2014/main" id="{1F91FA9C-DD3E-4DF3-85BD-E41310F7BC5B}"/>
              </a:ext>
            </a:extLst>
          </p:cNvPr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7">
            <a:extLst>
              <a:ext uri="{FF2B5EF4-FFF2-40B4-BE49-F238E27FC236}">
                <a16:creationId xmlns:a16="http://schemas.microsoft.com/office/drawing/2014/main" id="{9D161DBB-39E0-4777-8548-6F88D2627F53}"/>
              </a:ext>
            </a:extLst>
          </p:cNvPr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20104DA6-12DB-4443-B9F2-30C8E896BBE3}"/>
              </a:ext>
            </a:extLst>
          </p:cNvPr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9">
            <a:extLst>
              <a:ext uri="{FF2B5EF4-FFF2-40B4-BE49-F238E27FC236}">
                <a16:creationId xmlns:a16="http://schemas.microsoft.com/office/drawing/2014/main" id="{7E86CCB5-EA12-4B3F-AC58-91BE30C7D824}"/>
              </a:ext>
            </a:extLst>
          </p:cNvPr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EAAC48D-BBEE-477C-B953-1EE3C2D88871}"/>
              </a:ext>
            </a:extLst>
          </p:cNvPr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1">
            <a:extLst>
              <a:ext uri="{FF2B5EF4-FFF2-40B4-BE49-F238E27FC236}">
                <a16:creationId xmlns:a16="http://schemas.microsoft.com/office/drawing/2014/main" id="{11091B25-E264-45DC-ABDA-A9D2DC8DBC7E}"/>
              </a:ext>
            </a:extLst>
          </p:cNvPr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2">
            <a:extLst>
              <a:ext uri="{FF2B5EF4-FFF2-40B4-BE49-F238E27FC236}">
                <a16:creationId xmlns:a16="http://schemas.microsoft.com/office/drawing/2014/main" id="{EFA81FF2-B4F5-4C2F-B435-C28D41A3C7A5}"/>
              </a:ext>
            </a:extLst>
          </p:cNvPr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3">
            <a:extLst>
              <a:ext uri="{FF2B5EF4-FFF2-40B4-BE49-F238E27FC236}">
                <a16:creationId xmlns:a16="http://schemas.microsoft.com/office/drawing/2014/main" id="{8E11AB1E-0E0C-4F47-8BFA-699705071737}"/>
              </a:ext>
            </a:extLst>
          </p:cNvPr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1">
            <a:extLst>
              <a:ext uri="{FF2B5EF4-FFF2-40B4-BE49-F238E27FC236}">
                <a16:creationId xmlns:a16="http://schemas.microsoft.com/office/drawing/2014/main" id="{8611AE39-5A17-4757-9CD8-E82B1E5084DA}"/>
              </a:ext>
            </a:extLst>
          </p:cNvPr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2">
            <a:extLst>
              <a:ext uri="{FF2B5EF4-FFF2-40B4-BE49-F238E27FC236}">
                <a16:creationId xmlns:a16="http://schemas.microsoft.com/office/drawing/2014/main" id="{F70AABBE-AB5A-4D85-B618-F836A511EA0D}"/>
              </a:ext>
            </a:extLst>
          </p:cNvPr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C31D1945-3695-45F2-B25D-5A0C8590A2BB}"/>
              </a:ext>
            </a:extLst>
          </p:cNvPr>
          <p:cNvSpPr txBox="1"/>
          <p:nvPr/>
        </p:nvSpPr>
        <p:spPr>
          <a:xfrm>
            <a:off x="667600" y="6790263"/>
            <a:ext cx="1187450" cy="31305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100" spc="4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spc="3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1100" spc="6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00" spc="2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100" spc="4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8000" y="1706905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701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340"/>
              </a:spcBef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193040" marR="320040" indent="-101600">
              <a:lnSpc>
                <a:spcPts val="1510"/>
              </a:lnSpc>
              <a:spcBef>
                <a:spcPts val="590"/>
              </a:spcBef>
              <a:buChar char="•"/>
              <a:tabLst>
                <a:tab pos="19367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300" spc="5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entry-level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300">
              <a:latin typeface="Arial"/>
              <a:cs typeface="Arial"/>
            </a:endParaRPr>
          </a:p>
          <a:p>
            <a:pPr marL="193040" indent="-101600">
              <a:lnSpc>
                <a:spcPct val="100000"/>
              </a:lnSpc>
              <a:spcBef>
                <a:spcPts val="420"/>
              </a:spcBef>
              <a:buChar char="•"/>
              <a:tabLst>
                <a:tab pos="193675" algn="l"/>
              </a:tabLst>
            </a:pP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300">
              <a:latin typeface="Arial"/>
              <a:cs typeface="Arial"/>
            </a:endParaRPr>
          </a:p>
          <a:p>
            <a:pPr marL="193040" marR="300990" indent="-101600">
              <a:lnSpc>
                <a:spcPts val="1510"/>
              </a:lnSpc>
              <a:spcBef>
                <a:spcPts val="570"/>
              </a:spcBef>
              <a:buChar char="•"/>
              <a:tabLst>
                <a:tab pos="193675" algn="l"/>
              </a:tabLst>
            </a:pP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300" spc="1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3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9425" y="681481"/>
            <a:ext cx="3808729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5" dirty="0"/>
              <a:t>SMT: </a:t>
            </a:r>
            <a:r>
              <a:rPr lang="en-US" spc="-105" dirty="0"/>
              <a:t>Essential</a:t>
            </a:r>
            <a:r>
              <a:rPr dirty="0"/>
              <a:t> </a:t>
            </a:r>
            <a:r>
              <a:rPr spc="-70" dirty="0"/>
              <a:t>UPS</a:t>
            </a:r>
            <a:r>
              <a:rPr spc="35" dirty="0"/>
              <a:t> </a:t>
            </a:r>
            <a:r>
              <a:rPr spc="5" dirty="0"/>
              <a:t>models</a:t>
            </a:r>
          </a:p>
        </p:txBody>
      </p:sp>
      <p:sp>
        <p:nvSpPr>
          <p:cNvPr id="4" name="object 4"/>
          <p:cNvSpPr/>
          <p:nvPr/>
        </p:nvSpPr>
        <p:spPr>
          <a:xfrm>
            <a:off x="4301070" y="1341805"/>
            <a:ext cx="810895" cy="203200"/>
          </a:xfrm>
          <a:custGeom>
            <a:avLst/>
            <a:gdLst/>
            <a:ahLst/>
            <a:cxnLst/>
            <a:rect l="l" t="t" r="r" b="b"/>
            <a:pathLst>
              <a:path w="810895" h="203200">
                <a:moveTo>
                  <a:pt x="810387" y="0"/>
                </a:moveTo>
                <a:lnTo>
                  <a:pt x="0" y="0"/>
                </a:lnTo>
                <a:lnTo>
                  <a:pt x="0" y="203200"/>
                </a:lnTo>
                <a:lnTo>
                  <a:pt x="810387" y="203200"/>
                </a:lnTo>
                <a:lnTo>
                  <a:pt x="810387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111464" y="1341805"/>
            <a:ext cx="0" cy="203200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3200"/>
                </a:lnTo>
              </a:path>
            </a:pathLst>
          </a:custGeom>
          <a:ln w="3175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470" y="1341805"/>
            <a:ext cx="847090" cy="203200"/>
          </a:xfrm>
          <a:custGeom>
            <a:avLst/>
            <a:gdLst/>
            <a:ahLst/>
            <a:cxnLst/>
            <a:rect l="l" t="t" r="r" b="b"/>
            <a:pathLst>
              <a:path w="847089" h="203200">
                <a:moveTo>
                  <a:pt x="846658" y="0"/>
                </a:moveTo>
                <a:lnTo>
                  <a:pt x="0" y="0"/>
                </a:lnTo>
                <a:lnTo>
                  <a:pt x="0" y="203200"/>
                </a:lnTo>
                <a:lnTo>
                  <a:pt x="846658" y="203200"/>
                </a:lnTo>
                <a:lnTo>
                  <a:pt x="846658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958128" y="1341805"/>
            <a:ext cx="880744" cy="203200"/>
          </a:xfrm>
          <a:custGeom>
            <a:avLst/>
            <a:gdLst/>
            <a:ahLst/>
            <a:cxnLst/>
            <a:rect l="l" t="t" r="r" b="b"/>
            <a:pathLst>
              <a:path w="880745" h="203200">
                <a:moveTo>
                  <a:pt x="880529" y="0"/>
                </a:moveTo>
                <a:lnTo>
                  <a:pt x="0" y="0"/>
                </a:lnTo>
                <a:lnTo>
                  <a:pt x="0" y="203200"/>
                </a:lnTo>
                <a:lnTo>
                  <a:pt x="880529" y="203200"/>
                </a:lnTo>
                <a:lnTo>
                  <a:pt x="880529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38657" y="1341805"/>
            <a:ext cx="897890" cy="203200"/>
          </a:xfrm>
          <a:custGeom>
            <a:avLst/>
            <a:gdLst/>
            <a:ahLst/>
            <a:cxnLst/>
            <a:rect l="l" t="t" r="r" b="b"/>
            <a:pathLst>
              <a:path w="897890" h="203200">
                <a:moveTo>
                  <a:pt x="897470" y="0"/>
                </a:moveTo>
                <a:lnTo>
                  <a:pt x="0" y="0"/>
                </a:lnTo>
                <a:lnTo>
                  <a:pt x="0" y="203200"/>
                </a:lnTo>
                <a:lnTo>
                  <a:pt x="897470" y="203200"/>
                </a:lnTo>
                <a:lnTo>
                  <a:pt x="89747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36128" y="1341805"/>
            <a:ext cx="897890" cy="203200"/>
          </a:xfrm>
          <a:custGeom>
            <a:avLst/>
            <a:gdLst/>
            <a:ahLst/>
            <a:cxnLst/>
            <a:rect l="l" t="t" r="r" b="b"/>
            <a:pathLst>
              <a:path w="897890" h="203200">
                <a:moveTo>
                  <a:pt x="897470" y="0"/>
                </a:moveTo>
                <a:lnTo>
                  <a:pt x="0" y="0"/>
                </a:lnTo>
                <a:lnTo>
                  <a:pt x="0" y="203200"/>
                </a:lnTo>
                <a:lnTo>
                  <a:pt x="897470" y="203200"/>
                </a:lnTo>
                <a:lnTo>
                  <a:pt x="89747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object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287925"/>
              </p:ext>
            </p:extLst>
          </p:nvPr>
        </p:nvGraphicFramePr>
        <p:xfrm>
          <a:off x="2987092" y="1341805"/>
          <a:ext cx="6146800" cy="4834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0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7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09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03200">
                <a:tc gridSpan="2">
                  <a:txBody>
                    <a:bodyPr/>
                    <a:lstStyle/>
                    <a:p>
                      <a:pPr marR="47625" algn="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750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75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750" spc="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75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75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75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75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lang="en-US"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750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SMT1000RM</a:t>
                      </a:r>
                      <a:r>
                        <a:rPr lang="en-US"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SMT1500RM</a:t>
                      </a:r>
                      <a:r>
                        <a:rPr lang="en-US"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SMT2200RM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SMT3000RM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055">
                <a:tc gridSpan="6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capacity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750</a:t>
                      </a:r>
                      <a:r>
                        <a:rPr sz="750" spc="-8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75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8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1,980</a:t>
                      </a:r>
                      <a:r>
                        <a:rPr sz="75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2,200</a:t>
                      </a:r>
                      <a:r>
                        <a:rPr sz="75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2,700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3,000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connections</a:t>
                      </a:r>
                      <a:r>
                        <a:rPr sz="750" spc="-1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(NEMA)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254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(4) IEC320 C13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743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pl-PL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IEC320 C13, (1) IEC320 C19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Switched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outlet</a:t>
                      </a:r>
                      <a:r>
                        <a:rPr sz="750" spc="-1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groups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6055">
                <a:tc gridSpan="6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50165" marR="177800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 voltage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for main 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operations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(max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adjustable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160 – 286V (Max adjustable 150 – 300V)</a:t>
                      </a:r>
                    </a:p>
                  </a:txBody>
                  <a:tcPr marL="0" marR="0" marT="7683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IEC320 C14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pl-PL" sz="75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IEC320 C20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RUNTIME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ESTIMATES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1:10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1:32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1:24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1:26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:35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:38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:12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:19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:28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:31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:24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1,400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:11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1,600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Full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load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:03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6055">
                <a:tc gridSpan="6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COMMUNICATION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1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MANAGEMENT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Interface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(RJ45),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USB,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SmartSlot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APC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SmartConnect</a:t>
                      </a:r>
                      <a:r>
                        <a:rPr sz="75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53467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Yes (Ethernet)</a:t>
                      </a: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PHYSICAL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Height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(millimeter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86</a:t>
                      </a:r>
                    </a:p>
                  </a:txBody>
                  <a:tcPr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86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Width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432</a:t>
                      </a:r>
                    </a:p>
                  </a:txBody>
                  <a:tcPr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432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Depth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477</a:t>
                      </a:r>
                    </a:p>
                  </a:txBody>
                  <a:tcPr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477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(kilograms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27.1</a:t>
                      </a:r>
                    </a:p>
                  </a:txBody>
                  <a:tcPr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27.8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7395205" y="6926159"/>
            <a:ext cx="2130425" cy="24429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775"/>
              </a:lnSpc>
              <a:spcBef>
                <a:spcPts val="105"/>
              </a:spcBef>
            </a:pP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RACK-MOUNT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MODELS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87680" y="5188422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95211" y="5329671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3947" y="5425208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13972" y="4477462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85379" y="4586148"/>
            <a:ext cx="931544" cy="1043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10"/>
              </a:spcBef>
            </a:pPr>
            <a:r>
              <a:rPr sz="1400" spc="-70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 marR="340995">
              <a:lnSpc>
                <a:spcPts val="1510"/>
              </a:lnSpc>
              <a:spcBef>
                <a:spcPts val="1375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21505" y="4621876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50241" y="4717400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">
            <a:extLst>
              <a:ext uri="{FF2B5EF4-FFF2-40B4-BE49-F238E27FC236}">
                <a16:creationId xmlns:a16="http://schemas.microsoft.com/office/drawing/2014/main" id="{F50E0ED5-C7BC-49E8-8F84-B2FA7CC1360E}"/>
              </a:ext>
            </a:extLst>
          </p:cNvPr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3">
            <a:extLst>
              <a:ext uri="{FF2B5EF4-FFF2-40B4-BE49-F238E27FC236}">
                <a16:creationId xmlns:a16="http://schemas.microsoft.com/office/drawing/2014/main" id="{65307067-3F19-4F18-9E31-EB0A7A2C135F}"/>
              </a:ext>
            </a:extLst>
          </p:cNvPr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4">
            <a:extLst>
              <a:ext uri="{FF2B5EF4-FFF2-40B4-BE49-F238E27FC236}">
                <a16:creationId xmlns:a16="http://schemas.microsoft.com/office/drawing/2014/main" id="{2100E9C5-6044-4E3F-8679-E78D9F331CE5}"/>
              </a:ext>
            </a:extLst>
          </p:cNvPr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5">
            <a:extLst>
              <a:ext uri="{FF2B5EF4-FFF2-40B4-BE49-F238E27FC236}">
                <a16:creationId xmlns:a16="http://schemas.microsoft.com/office/drawing/2014/main" id="{817C73FF-DE8C-4A5A-A135-8BF0B03004EB}"/>
              </a:ext>
            </a:extLst>
          </p:cNvPr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6">
            <a:extLst>
              <a:ext uri="{FF2B5EF4-FFF2-40B4-BE49-F238E27FC236}">
                <a16:creationId xmlns:a16="http://schemas.microsoft.com/office/drawing/2014/main" id="{F5F5A790-5E69-4073-A295-76414903E874}"/>
              </a:ext>
            </a:extLst>
          </p:cNvPr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7">
            <a:extLst>
              <a:ext uri="{FF2B5EF4-FFF2-40B4-BE49-F238E27FC236}">
                <a16:creationId xmlns:a16="http://schemas.microsoft.com/office/drawing/2014/main" id="{5578CEA4-FD69-40A5-99B9-526BC58B5665}"/>
              </a:ext>
            </a:extLst>
          </p:cNvPr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8">
            <a:extLst>
              <a:ext uri="{FF2B5EF4-FFF2-40B4-BE49-F238E27FC236}">
                <a16:creationId xmlns:a16="http://schemas.microsoft.com/office/drawing/2014/main" id="{FC095AB9-8A6B-4CC6-BEBF-96056A4A150A}"/>
              </a:ext>
            </a:extLst>
          </p:cNvPr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9">
            <a:extLst>
              <a:ext uri="{FF2B5EF4-FFF2-40B4-BE49-F238E27FC236}">
                <a16:creationId xmlns:a16="http://schemas.microsoft.com/office/drawing/2014/main" id="{A9E5CBB2-BA1F-4EE6-AFF5-5FB65563C505}"/>
              </a:ext>
            </a:extLst>
          </p:cNvPr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0">
            <a:extLst>
              <a:ext uri="{FF2B5EF4-FFF2-40B4-BE49-F238E27FC236}">
                <a16:creationId xmlns:a16="http://schemas.microsoft.com/office/drawing/2014/main" id="{58026D8F-0409-44C4-83AD-ECC0BD535886}"/>
              </a:ext>
            </a:extLst>
          </p:cNvPr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1">
            <a:extLst>
              <a:ext uri="{FF2B5EF4-FFF2-40B4-BE49-F238E27FC236}">
                <a16:creationId xmlns:a16="http://schemas.microsoft.com/office/drawing/2014/main" id="{3ADFD12B-5C68-4E8A-BBDF-A083200980E2}"/>
              </a:ext>
            </a:extLst>
          </p:cNvPr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2">
            <a:extLst>
              <a:ext uri="{FF2B5EF4-FFF2-40B4-BE49-F238E27FC236}">
                <a16:creationId xmlns:a16="http://schemas.microsoft.com/office/drawing/2014/main" id="{C478647A-A43A-4D3C-90B5-D840A767F179}"/>
              </a:ext>
            </a:extLst>
          </p:cNvPr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4855E316-7C15-4CB6-806E-C0C9885E701A}"/>
              </a:ext>
            </a:extLst>
          </p:cNvPr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1">
            <a:extLst>
              <a:ext uri="{FF2B5EF4-FFF2-40B4-BE49-F238E27FC236}">
                <a16:creationId xmlns:a16="http://schemas.microsoft.com/office/drawing/2014/main" id="{99E1FE3E-E17B-49BE-9AA5-8A64CE0CF3A2}"/>
              </a:ext>
            </a:extLst>
          </p:cNvPr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2">
            <a:extLst>
              <a:ext uri="{FF2B5EF4-FFF2-40B4-BE49-F238E27FC236}">
                <a16:creationId xmlns:a16="http://schemas.microsoft.com/office/drawing/2014/main" id="{3D231743-9720-4181-ACB3-8DFD2B8EE7F7}"/>
              </a:ext>
            </a:extLst>
          </p:cNvPr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3">
            <a:extLst>
              <a:ext uri="{FF2B5EF4-FFF2-40B4-BE49-F238E27FC236}">
                <a16:creationId xmlns:a16="http://schemas.microsoft.com/office/drawing/2014/main" id="{BBE1A2C4-AA66-4C53-ADFB-4BF860C95C70}"/>
              </a:ext>
            </a:extLst>
          </p:cNvPr>
          <p:cNvSpPr txBox="1"/>
          <p:nvPr/>
        </p:nvSpPr>
        <p:spPr>
          <a:xfrm>
            <a:off x="667600" y="6790263"/>
            <a:ext cx="1187450" cy="31305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100" spc="4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spc="3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1100" spc="6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00" spc="2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100" spc="4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 descr="https://dl.boxcloud.com/api/2.0/internal_files/253359446492/versions/267136636412/representations/jpg_paged_2048x2048/content/1.jpg?access_token=1!BRBG1i9C77GtBx5LAY0PfhNdZwRajU48ZrZMxgIE1F6aELoc9_HeolYd-r1QWHRH1s7NL9rRyPaFu9BgD_D3YW8EP4xXJRfdMp9_nIRY1SA-yjJXXgALTRO7dz4CBNC-KhIQqiAlUOUHejbFNNdkggjg5iAaLizoMyEQjTitMb7XtuPk2gVYYEIgf1PDXf6K7bzLD1ajYfFni451j6AO104JPnOTUHGZn00T6z2YLtaeJ3Yd5byTbiEJTIxwRyzCK1wflbPLAtfz309J1h9dH_JYzFDMtEgd6RXeQTX_tdeQ5LKqZZbzU4Rf--hzW5nwR6BfQViRrbF91a-fajR4w-boJ3Rt3AHOjJhYYoblHLYyIlte51zg0NhYpYikJ4XgtTWFTj5q8VDth_bd_aROnQ_7wqOj1AOpexgpx7jNOX_XJ34yfi6WCxIFIiDrQOB8g5CG5mszPX-1Y7T1bbDh&amp;shared_link=https%3A%2F%2Fschneider-electric.app.box.com%2Fs%2Fwy06hok0qcs2a1exqgaiajasccad3ixa&amp;box_client_name=box-content-preview&amp;box_client_version=1.28.1">
            <a:extLst>
              <a:ext uri="{FF2B5EF4-FFF2-40B4-BE49-F238E27FC236}">
                <a16:creationId xmlns:a16="http://schemas.microsoft.com/office/drawing/2014/main" id="{E51C18E0-9A99-43EE-9788-AA918D25C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15"/>
            <a:ext cx="10058400" cy="633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5"/>
          <p:cNvSpPr/>
          <p:nvPr/>
        </p:nvSpPr>
        <p:spPr>
          <a:xfrm>
            <a:off x="0" y="6315100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468"/>
                </a:moveTo>
                <a:lnTo>
                  <a:pt x="10058400" y="169468"/>
                </a:lnTo>
                <a:lnTo>
                  <a:pt x="10058400" y="0"/>
                </a:lnTo>
                <a:lnTo>
                  <a:pt x="0" y="0"/>
                </a:lnTo>
                <a:lnTo>
                  <a:pt x="0" y="16946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42567" y="6825366"/>
            <a:ext cx="297827" cy="1518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10817" y="6825364"/>
            <a:ext cx="0" cy="152400"/>
          </a:xfrm>
          <a:custGeom>
            <a:avLst/>
            <a:gdLst/>
            <a:ahLst/>
            <a:cxnLst/>
            <a:rect l="l" t="t" r="r" b="b"/>
            <a:pathLst>
              <a:path h="152400">
                <a:moveTo>
                  <a:pt x="0" y="0"/>
                </a:moveTo>
                <a:lnTo>
                  <a:pt x="0" y="151790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53158" y="6806967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98" y="0"/>
                </a:moveTo>
                <a:lnTo>
                  <a:pt x="0" y="0"/>
                </a:lnTo>
                <a:lnTo>
                  <a:pt x="0" y="92214"/>
                </a:lnTo>
                <a:lnTo>
                  <a:pt x="2920" y="96380"/>
                </a:lnTo>
                <a:lnTo>
                  <a:pt x="13042" y="96380"/>
                </a:lnTo>
                <a:lnTo>
                  <a:pt x="15693" y="92214"/>
                </a:lnTo>
                <a:lnTo>
                  <a:pt x="15798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8909" y="6865918"/>
            <a:ext cx="90807" cy="1112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7743" y="6865720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455"/>
                </a:lnTo>
                <a:lnTo>
                  <a:pt x="8585" y="111455"/>
                </a:lnTo>
                <a:lnTo>
                  <a:pt x="9753" y="111036"/>
                </a:lnTo>
                <a:lnTo>
                  <a:pt x="10858" y="110388"/>
                </a:lnTo>
                <a:lnTo>
                  <a:pt x="11023" y="110274"/>
                </a:lnTo>
                <a:lnTo>
                  <a:pt x="11290" y="110109"/>
                </a:lnTo>
                <a:lnTo>
                  <a:pt x="11620" y="110020"/>
                </a:lnTo>
                <a:lnTo>
                  <a:pt x="13792" y="107835"/>
                </a:lnTo>
                <a:lnTo>
                  <a:pt x="13792" y="62801"/>
                </a:lnTo>
                <a:lnTo>
                  <a:pt x="13927" y="51370"/>
                </a:lnTo>
                <a:lnTo>
                  <a:pt x="28178" y="18046"/>
                </a:lnTo>
                <a:lnTo>
                  <a:pt x="13792" y="18046"/>
                </a:lnTo>
                <a:lnTo>
                  <a:pt x="13792" y="3606"/>
                </a:lnTo>
                <a:lnTo>
                  <a:pt x="11620" y="1422"/>
                </a:lnTo>
                <a:lnTo>
                  <a:pt x="11290" y="1333"/>
                </a:lnTo>
                <a:lnTo>
                  <a:pt x="11023" y="1168"/>
                </a:lnTo>
                <a:lnTo>
                  <a:pt x="10769" y="1003"/>
                </a:lnTo>
                <a:lnTo>
                  <a:pt x="9753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205" y="11277"/>
                </a:moveTo>
                <a:lnTo>
                  <a:pt x="58864" y="11277"/>
                </a:lnTo>
                <a:lnTo>
                  <a:pt x="67144" y="15011"/>
                </a:lnTo>
                <a:lnTo>
                  <a:pt x="71742" y="21259"/>
                </a:lnTo>
                <a:lnTo>
                  <a:pt x="75831" y="26695"/>
                </a:lnTo>
                <a:lnTo>
                  <a:pt x="76326" y="34115"/>
                </a:lnTo>
                <a:lnTo>
                  <a:pt x="76377" y="107835"/>
                </a:lnTo>
                <a:lnTo>
                  <a:pt x="78536" y="110020"/>
                </a:lnTo>
                <a:lnTo>
                  <a:pt x="78866" y="110109"/>
                </a:lnTo>
                <a:lnTo>
                  <a:pt x="79120" y="110274"/>
                </a:lnTo>
                <a:lnTo>
                  <a:pt x="79387" y="110426"/>
                </a:lnTo>
                <a:lnTo>
                  <a:pt x="80403" y="111036"/>
                </a:lnTo>
                <a:lnTo>
                  <a:pt x="81572" y="111455"/>
                </a:lnTo>
                <a:lnTo>
                  <a:pt x="90157" y="111455"/>
                </a:lnTo>
                <a:lnTo>
                  <a:pt x="90040" y="34886"/>
                </a:lnTo>
                <a:lnTo>
                  <a:pt x="81457" y="11493"/>
                </a:lnTo>
                <a:lnTo>
                  <a:pt x="81205" y="11277"/>
                </a:lnTo>
                <a:close/>
              </a:path>
              <a:path w="90170" h="111759">
                <a:moveTo>
                  <a:pt x="50749" y="203"/>
                </a:moveTo>
                <a:lnTo>
                  <a:pt x="36802" y="1923"/>
                </a:lnTo>
                <a:lnTo>
                  <a:pt x="26622" y="6276"/>
                </a:lnTo>
                <a:lnTo>
                  <a:pt x="19266" y="12054"/>
                </a:lnTo>
                <a:lnTo>
                  <a:pt x="13792" y="18046"/>
                </a:lnTo>
                <a:lnTo>
                  <a:pt x="28178" y="18046"/>
                </a:lnTo>
                <a:lnTo>
                  <a:pt x="36855" y="13055"/>
                </a:lnTo>
                <a:lnTo>
                  <a:pt x="43383" y="11277"/>
                </a:lnTo>
                <a:lnTo>
                  <a:pt x="81205" y="11277"/>
                </a:lnTo>
                <a:lnTo>
                  <a:pt x="76856" y="7554"/>
                </a:lnTo>
                <a:lnTo>
                  <a:pt x="70361" y="3914"/>
                </a:lnTo>
                <a:lnTo>
                  <a:pt x="61737" y="1242"/>
                </a:lnTo>
                <a:lnTo>
                  <a:pt x="50749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82838" y="6823430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92" y="368"/>
                </a:moveTo>
                <a:lnTo>
                  <a:pt x="34032" y="11298"/>
                </a:lnTo>
                <a:lnTo>
                  <a:pt x="16078" y="28535"/>
                </a:lnTo>
                <a:lnTo>
                  <a:pt x="4257" y="50665"/>
                </a:lnTo>
                <a:lnTo>
                  <a:pt x="0" y="76276"/>
                </a:lnTo>
                <a:lnTo>
                  <a:pt x="6235" y="107087"/>
                </a:lnTo>
                <a:lnTo>
                  <a:pt x="23229" y="132276"/>
                </a:lnTo>
                <a:lnTo>
                  <a:pt x="48418" y="149274"/>
                </a:lnTo>
                <a:lnTo>
                  <a:pt x="79235" y="155511"/>
                </a:lnTo>
                <a:lnTo>
                  <a:pt x="110046" y="149274"/>
                </a:lnTo>
                <a:lnTo>
                  <a:pt x="122315" y="140995"/>
                </a:lnTo>
                <a:lnTo>
                  <a:pt x="79235" y="140995"/>
                </a:lnTo>
                <a:lnTo>
                  <a:pt x="54064" y="135899"/>
                </a:lnTo>
                <a:lnTo>
                  <a:pt x="33494" y="122013"/>
                </a:lnTo>
                <a:lnTo>
                  <a:pt x="19618" y="101438"/>
                </a:lnTo>
                <a:lnTo>
                  <a:pt x="14528" y="76276"/>
                </a:lnTo>
                <a:lnTo>
                  <a:pt x="17655" y="56400"/>
                </a:lnTo>
                <a:lnTo>
                  <a:pt x="26381" y="39030"/>
                </a:lnTo>
                <a:lnTo>
                  <a:pt x="39721" y="25141"/>
                </a:lnTo>
                <a:lnTo>
                  <a:pt x="56692" y="15709"/>
                </a:lnTo>
                <a:lnTo>
                  <a:pt x="56692" y="368"/>
                </a:lnTo>
                <a:close/>
              </a:path>
              <a:path w="158750" h="155575">
                <a:moveTo>
                  <a:pt x="100317" y="0"/>
                </a:moveTo>
                <a:lnTo>
                  <a:pt x="100317" y="15176"/>
                </a:lnTo>
                <a:lnTo>
                  <a:pt x="117823" y="24446"/>
                </a:lnTo>
                <a:lnTo>
                  <a:pt x="131622" y="38406"/>
                </a:lnTo>
                <a:lnTo>
                  <a:pt x="140668" y="56026"/>
                </a:lnTo>
                <a:lnTo>
                  <a:pt x="143916" y="76276"/>
                </a:lnTo>
                <a:lnTo>
                  <a:pt x="138824" y="101438"/>
                </a:lnTo>
                <a:lnTo>
                  <a:pt x="124948" y="122013"/>
                </a:lnTo>
                <a:lnTo>
                  <a:pt x="104386" y="135899"/>
                </a:lnTo>
                <a:lnTo>
                  <a:pt x="79235" y="140995"/>
                </a:lnTo>
                <a:lnTo>
                  <a:pt x="122315" y="140995"/>
                </a:lnTo>
                <a:lnTo>
                  <a:pt x="135235" y="132276"/>
                </a:lnTo>
                <a:lnTo>
                  <a:pt x="152233" y="107087"/>
                </a:lnTo>
                <a:lnTo>
                  <a:pt x="158470" y="76276"/>
                </a:lnTo>
                <a:lnTo>
                  <a:pt x="154091" y="50315"/>
                </a:lnTo>
                <a:lnTo>
                  <a:pt x="141947" y="27970"/>
                </a:lnTo>
                <a:lnTo>
                  <a:pt x="123526" y="10709"/>
                </a:lnTo>
                <a:lnTo>
                  <a:pt x="100317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8375" y="6672986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410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9103" y="6700217"/>
            <a:ext cx="876681" cy="4091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51095" y="6864160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606" y="0"/>
                </a:moveTo>
                <a:lnTo>
                  <a:pt x="0" y="108356"/>
                </a:lnTo>
                <a:lnTo>
                  <a:pt x="99606" y="216712"/>
                </a:lnTo>
              </a:path>
            </a:pathLst>
          </a:custGeom>
          <a:ln w="35864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6511" y="68641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725"/>
                </a:moveTo>
                <a:lnTo>
                  <a:pt x="99606" y="108369"/>
                </a:lnTo>
                <a:lnTo>
                  <a:pt x="0" y="0"/>
                </a:lnTo>
              </a:path>
            </a:pathLst>
          </a:custGeom>
          <a:ln w="35864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5997" y="6774256"/>
            <a:ext cx="348615" cy="381000"/>
          </a:xfrm>
          <a:custGeom>
            <a:avLst/>
            <a:gdLst/>
            <a:ahLst/>
            <a:cxnLst/>
            <a:rect l="l" t="t" r="r" b="b"/>
            <a:pathLst>
              <a:path w="348614" h="381000">
                <a:moveTo>
                  <a:pt x="112572" y="180416"/>
                </a:moveTo>
                <a:lnTo>
                  <a:pt x="71294" y="186823"/>
                </a:lnTo>
                <a:lnTo>
                  <a:pt x="29110" y="223077"/>
                </a:lnTo>
                <a:lnTo>
                  <a:pt x="20993" y="369862"/>
                </a:lnTo>
                <a:lnTo>
                  <a:pt x="22555" y="373646"/>
                </a:lnTo>
                <a:lnTo>
                  <a:pt x="28155" y="379234"/>
                </a:lnTo>
                <a:lnTo>
                  <a:pt x="31940" y="380796"/>
                </a:lnTo>
                <a:lnTo>
                  <a:pt x="341477" y="380644"/>
                </a:lnTo>
                <a:lnTo>
                  <a:pt x="348119" y="373976"/>
                </a:lnTo>
                <a:lnTo>
                  <a:pt x="348119" y="351002"/>
                </a:lnTo>
                <a:lnTo>
                  <a:pt x="50774" y="351002"/>
                </a:lnTo>
                <a:lnTo>
                  <a:pt x="50774" y="256324"/>
                </a:lnTo>
                <a:lnTo>
                  <a:pt x="71940" y="219243"/>
                </a:lnTo>
                <a:lnTo>
                  <a:pt x="112572" y="210210"/>
                </a:lnTo>
                <a:lnTo>
                  <a:pt x="183023" y="210210"/>
                </a:lnTo>
                <a:lnTo>
                  <a:pt x="178688" y="204266"/>
                </a:lnTo>
                <a:lnTo>
                  <a:pt x="165718" y="193864"/>
                </a:lnTo>
                <a:lnTo>
                  <a:pt x="150336" y="186407"/>
                </a:lnTo>
                <a:lnTo>
                  <a:pt x="132601" y="181917"/>
                </a:lnTo>
                <a:lnTo>
                  <a:pt x="112572" y="180416"/>
                </a:lnTo>
                <a:close/>
              </a:path>
              <a:path w="348614" h="381000">
                <a:moveTo>
                  <a:pt x="218808" y="36271"/>
                </a:moveTo>
                <a:lnTo>
                  <a:pt x="174459" y="36271"/>
                </a:lnTo>
                <a:lnTo>
                  <a:pt x="318338" y="166636"/>
                </a:lnTo>
                <a:lnTo>
                  <a:pt x="318338" y="350875"/>
                </a:lnTo>
                <a:lnTo>
                  <a:pt x="50774" y="351002"/>
                </a:lnTo>
                <a:lnTo>
                  <a:pt x="348119" y="351002"/>
                </a:lnTo>
                <a:lnTo>
                  <a:pt x="348119" y="155829"/>
                </a:lnTo>
                <a:lnTo>
                  <a:pt x="346341" y="151828"/>
                </a:lnTo>
                <a:lnTo>
                  <a:pt x="218808" y="36271"/>
                </a:lnTo>
                <a:close/>
              </a:path>
              <a:path w="348614" h="381000">
                <a:moveTo>
                  <a:pt x="183023" y="210210"/>
                </a:moveTo>
                <a:lnTo>
                  <a:pt x="112572" y="210210"/>
                </a:lnTo>
                <a:lnTo>
                  <a:pt x="145394" y="216781"/>
                </a:lnTo>
                <a:lnTo>
                  <a:pt x="162750" y="231592"/>
                </a:lnTo>
                <a:lnTo>
                  <a:pt x="169562" y="247291"/>
                </a:lnTo>
                <a:lnTo>
                  <a:pt x="170725" y="256324"/>
                </a:lnTo>
                <a:lnTo>
                  <a:pt x="170751" y="313448"/>
                </a:lnTo>
                <a:lnTo>
                  <a:pt x="177418" y="320116"/>
                </a:lnTo>
                <a:lnTo>
                  <a:pt x="193865" y="320116"/>
                </a:lnTo>
                <a:lnTo>
                  <a:pt x="200532" y="313448"/>
                </a:lnTo>
                <a:lnTo>
                  <a:pt x="200518" y="256324"/>
                </a:lnTo>
                <a:lnTo>
                  <a:pt x="200197" y="251035"/>
                </a:lnTo>
                <a:lnTo>
                  <a:pt x="197816" y="238288"/>
                </a:lnTo>
                <a:lnTo>
                  <a:pt x="191333" y="221605"/>
                </a:lnTo>
                <a:lnTo>
                  <a:pt x="183023" y="210210"/>
                </a:lnTo>
                <a:close/>
              </a:path>
              <a:path w="348614" h="381000">
                <a:moveTo>
                  <a:pt x="20993" y="256971"/>
                </a:moveTo>
                <a:lnTo>
                  <a:pt x="20993" y="257175"/>
                </a:lnTo>
                <a:lnTo>
                  <a:pt x="20993" y="256971"/>
                </a:lnTo>
                <a:close/>
              </a:path>
              <a:path w="348614" h="381000">
                <a:moveTo>
                  <a:pt x="178777" y="0"/>
                </a:moveTo>
                <a:lnTo>
                  <a:pt x="170129" y="0"/>
                </a:lnTo>
                <a:lnTo>
                  <a:pt x="457" y="153746"/>
                </a:lnTo>
                <a:lnTo>
                  <a:pt x="0" y="163169"/>
                </a:lnTo>
                <a:lnTo>
                  <a:pt x="11036" y="175348"/>
                </a:lnTo>
                <a:lnTo>
                  <a:pt x="20459" y="175818"/>
                </a:lnTo>
                <a:lnTo>
                  <a:pt x="174459" y="36271"/>
                </a:lnTo>
                <a:lnTo>
                  <a:pt x="218808" y="36271"/>
                </a:lnTo>
                <a:lnTo>
                  <a:pt x="178777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397" y="6785719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156590" y="0"/>
                </a:moveTo>
                <a:lnTo>
                  <a:pt x="107094" y="7982"/>
                </a:lnTo>
                <a:lnTo>
                  <a:pt x="64108" y="30210"/>
                </a:lnTo>
                <a:lnTo>
                  <a:pt x="30211" y="64105"/>
                </a:lnTo>
                <a:lnTo>
                  <a:pt x="7982" y="107088"/>
                </a:lnTo>
                <a:lnTo>
                  <a:pt x="0" y="156578"/>
                </a:lnTo>
                <a:lnTo>
                  <a:pt x="7982" y="206074"/>
                </a:lnTo>
                <a:lnTo>
                  <a:pt x="30211" y="249060"/>
                </a:lnTo>
                <a:lnTo>
                  <a:pt x="64108" y="282957"/>
                </a:lnTo>
                <a:lnTo>
                  <a:pt x="107094" y="305186"/>
                </a:lnTo>
                <a:lnTo>
                  <a:pt x="156590" y="313169"/>
                </a:lnTo>
                <a:lnTo>
                  <a:pt x="206087" y="305186"/>
                </a:lnTo>
                <a:lnTo>
                  <a:pt x="249073" y="282957"/>
                </a:lnTo>
                <a:lnTo>
                  <a:pt x="282970" y="249060"/>
                </a:lnTo>
                <a:lnTo>
                  <a:pt x="305199" y="206074"/>
                </a:lnTo>
                <a:lnTo>
                  <a:pt x="313181" y="156578"/>
                </a:lnTo>
                <a:lnTo>
                  <a:pt x="305199" y="107088"/>
                </a:lnTo>
                <a:lnTo>
                  <a:pt x="282970" y="64105"/>
                </a:lnTo>
                <a:lnTo>
                  <a:pt x="249073" y="30210"/>
                </a:lnTo>
                <a:lnTo>
                  <a:pt x="206087" y="7982"/>
                </a:lnTo>
                <a:lnTo>
                  <a:pt x="156590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5853" y="6785719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89" h="313690">
                <a:moveTo>
                  <a:pt x="156591" y="0"/>
                </a:moveTo>
                <a:lnTo>
                  <a:pt x="107094" y="7982"/>
                </a:lnTo>
                <a:lnTo>
                  <a:pt x="64108" y="30210"/>
                </a:lnTo>
                <a:lnTo>
                  <a:pt x="30211" y="64105"/>
                </a:lnTo>
                <a:lnTo>
                  <a:pt x="7982" y="107088"/>
                </a:lnTo>
                <a:lnTo>
                  <a:pt x="0" y="156578"/>
                </a:lnTo>
                <a:lnTo>
                  <a:pt x="7982" y="206074"/>
                </a:lnTo>
                <a:lnTo>
                  <a:pt x="30211" y="249060"/>
                </a:lnTo>
                <a:lnTo>
                  <a:pt x="64108" y="282957"/>
                </a:lnTo>
                <a:lnTo>
                  <a:pt x="107094" y="305186"/>
                </a:lnTo>
                <a:lnTo>
                  <a:pt x="156591" y="313169"/>
                </a:lnTo>
                <a:lnTo>
                  <a:pt x="206087" y="305186"/>
                </a:lnTo>
                <a:lnTo>
                  <a:pt x="249073" y="282957"/>
                </a:lnTo>
                <a:lnTo>
                  <a:pt x="282970" y="249060"/>
                </a:lnTo>
                <a:lnTo>
                  <a:pt x="305199" y="206074"/>
                </a:lnTo>
                <a:lnTo>
                  <a:pt x="313182" y="156578"/>
                </a:lnTo>
                <a:lnTo>
                  <a:pt x="305199" y="107088"/>
                </a:lnTo>
                <a:lnTo>
                  <a:pt x="282970" y="64105"/>
                </a:lnTo>
                <a:lnTo>
                  <a:pt x="249073" y="30210"/>
                </a:lnTo>
                <a:lnTo>
                  <a:pt x="206087" y="7982"/>
                </a:lnTo>
                <a:lnTo>
                  <a:pt x="156591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8129" y="6785712"/>
            <a:ext cx="1175385" cy="313690"/>
          </a:xfrm>
          <a:custGeom>
            <a:avLst/>
            <a:gdLst/>
            <a:ahLst/>
            <a:cxnLst/>
            <a:rect l="l" t="t" r="r" b="b"/>
            <a:pathLst>
              <a:path w="1175385" h="313690">
                <a:moveTo>
                  <a:pt x="0" y="313182"/>
                </a:moveTo>
                <a:lnTo>
                  <a:pt x="1175245" y="313182"/>
                </a:lnTo>
                <a:lnTo>
                  <a:pt x="1175245" y="0"/>
                </a:lnTo>
                <a:lnTo>
                  <a:pt x="0" y="0"/>
                </a:lnTo>
                <a:lnTo>
                  <a:pt x="0" y="313182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5CD05E-EEC2-4C3F-9994-17680168D278}"/>
              </a:ext>
            </a:extLst>
          </p:cNvPr>
          <p:cNvSpPr/>
          <p:nvPr/>
        </p:nvSpPr>
        <p:spPr>
          <a:xfrm>
            <a:off x="16042" y="4999376"/>
            <a:ext cx="10058400" cy="1318183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5185" y="5011403"/>
            <a:ext cx="8247643" cy="1195135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2700" marR="5080">
              <a:lnSpc>
                <a:spcPts val="4520"/>
              </a:lnSpc>
              <a:spcBef>
                <a:spcPts val="625"/>
              </a:spcBef>
            </a:pPr>
            <a:r>
              <a:rPr lang="en-US" sz="3600" spc="-155" dirty="0">
                <a:solidFill>
                  <a:srgbClr val="FFFFFF"/>
                </a:solidFill>
              </a:rPr>
              <a:t>Connected </a:t>
            </a:r>
            <a:r>
              <a:rPr sz="3600" spc="-155" dirty="0">
                <a:solidFill>
                  <a:srgbClr val="FFFFFF"/>
                </a:solidFill>
              </a:rPr>
              <a:t>Smart-UPS </a:t>
            </a:r>
            <a:br>
              <a:rPr lang="en-US" sz="3600" spc="-155" dirty="0">
                <a:solidFill>
                  <a:srgbClr val="FFFFFF"/>
                </a:solidFill>
              </a:rPr>
            </a:br>
            <a:r>
              <a:rPr lang="en-US" sz="3600" spc="-145" dirty="0">
                <a:solidFill>
                  <a:srgbClr val="FFFFFF"/>
                </a:solidFill>
              </a:rPr>
              <a:t>M</a:t>
            </a:r>
            <a:r>
              <a:rPr sz="3600" spc="-150" dirty="0">
                <a:solidFill>
                  <a:srgbClr val="FFFFFF"/>
                </a:solidFill>
              </a:rPr>
              <a:t>an</a:t>
            </a:r>
            <a:r>
              <a:rPr sz="3600" spc="-165" dirty="0">
                <a:solidFill>
                  <a:srgbClr val="FFFFFF"/>
                </a:solidFill>
              </a:rPr>
              <a:t>a</a:t>
            </a:r>
            <a:r>
              <a:rPr sz="3600" spc="-65" dirty="0">
                <a:solidFill>
                  <a:srgbClr val="FFFFFF"/>
                </a:solidFill>
              </a:rPr>
              <a:t>ge</a:t>
            </a:r>
            <a:r>
              <a:rPr sz="3600" spc="-30" dirty="0">
                <a:solidFill>
                  <a:srgbClr val="FFFFFF"/>
                </a:solidFill>
              </a:rPr>
              <a:t>m</a:t>
            </a:r>
            <a:r>
              <a:rPr sz="3600" spc="-140" dirty="0">
                <a:solidFill>
                  <a:srgbClr val="FFFFFF"/>
                </a:solidFill>
              </a:rPr>
              <a:t>e</a:t>
            </a:r>
            <a:r>
              <a:rPr sz="3600" spc="-185" dirty="0">
                <a:solidFill>
                  <a:srgbClr val="FFFFFF"/>
                </a:solidFill>
              </a:rPr>
              <a:t>n</a:t>
            </a:r>
            <a:r>
              <a:rPr sz="3600" spc="10" dirty="0">
                <a:solidFill>
                  <a:srgbClr val="FFFFFF"/>
                </a:solidFill>
              </a:rPr>
              <a:t>t</a:t>
            </a:r>
            <a:r>
              <a:rPr lang="en-US" sz="3600" spc="10" dirty="0">
                <a:solidFill>
                  <a:srgbClr val="FFFFFF"/>
                </a:solidFill>
              </a:rPr>
              <a:t> </a:t>
            </a:r>
            <a:r>
              <a:rPr lang="en-US" sz="3600" spc="-114" dirty="0">
                <a:solidFill>
                  <a:srgbClr val="FFFFFF"/>
                </a:solidFill>
              </a:rPr>
              <a:t>S</a:t>
            </a:r>
            <a:r>
              <a:rPr sz="3600" spc="-114" dirty="0">
                <a:solidFill>
                  <a:srgbClr val="FFFFFF"/>
                </a:solidFill>
              </a:rPr>
              <a:t>olutions</a:t>
            </a:r>
            <a:endParaRPr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61380" y="1684870"/>
            <a:ext cx="4397019" cy="46351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5502" y="470011"/>
            <a:ext cx="4737735" cy="104394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3950"/>
              </a:lnSpc>
              <a:spcBef>
                <a:spcPts val="325"/>
              </a:spcBef>
            </a:pPr>
            <a:r>
              <a:rPr sz="3350" spc="-70" dirty="0">
                <a:solidFill>
                  <a:srgbClr val="3DCD58"/>
                </a:solidFill>
              </a:rPr>
              <a:t>The </a:t>
            </a:r>
            <a:r>
              <a:rPr sz="3350" spc="-25" dirty="0">
                <a:solidFill>
                  <a:srgbClr val="3DCD58"/>
                </a:solidFill>
              </a:rPr>
              <a:t>world’s </a:t>
            </a:r>
            <a:r>
              <a:rPr sz="3350" spc="-30" dirty="0">
                <a:solidFill>
                  <a:srgbClr val="3DCD58"/>
                </a:solidFill>
              </a:rPr>
              <a:t>most </a:t>
            </a:r>
            <a:r>
              <a:rPr sz="3350" spc="15" dirty="0">
                <a:solidFill>
                  <a:srgbClr val="3DCD58"/>
                </a:solidFill>
              </a:rPr>
              <a:t>popular  </a:t>
            </a:r>
            <a:r>
              <a:rPr sz="3350" spc="-120" dirty="0">
                <a:solidFill>
                  <a:srgbClr val="3DCD58"/>
                </a:solidFill>
              </a:rPr>
              <a:t>UPS </a:t>
            </a:r>
            <a:r>
              <a:rPr sz="3350" spc="-45" dirty="0">
                <a:solidFill>
                  <a:srgbClr val="3DCD58"/>
                </a:solidFill>
              </a:rPr>
              <a:t>just </a:t>
            </a:r>
            <a:r>
              <a:rPr sz="3350" spc="35" dirty="0">
                <a:solidFill>
                  <a:srgbClr val="3DCD58"/>
                </a:solidFill>
              </a:rPr>
              <a:t>got</a:t>
            </a:r>
            <a:r>
              <a:rPr sz="3350" spc="135" dirty="0">
                <a:solidFill>
                  <a:srgbClr val="3DCD58"/>
                </a:solidFill>
              </a:rPr>
              <a:t> </a:t>
            </a:r>
            <a:r>
              <a:rPr sz="3350" spc="-20" dirty="0">
                <a:solidFill>
                  <a:srgbClr val="3DCD58"/>
                </a:solidFill>
              </a:rPr>
              <a:t>smarter</a:t>
            </a:r>
            <a:endParaRPr sz="3350" dirty="0"/>
          </a:p>
        </p:txBody>
      </p:sp>
      <p:sp>
        <p:nvSpPr>
          <p:cNvPr id="4" name="object 4"/>
          <p:cNvSpPr txBox="1"/>
          <p:nvPr/>
        </p:nvSpPr>
        <p:spPr>
          <a:xfrm>
            <a:off x="359293" y="2808253"/>
            <a:ext cx="4812773" cy="2683619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5080">
              <a:lnSpc>
                <a:spcPct val="112000"/>
              </a:lnSpc>
              <a:spcBef>
                <a:spcPts val="760"/>
              </a:spcBef>
            </a:pP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Connected </a:t>
            </a:r>
            <a:r>
              <a:rPr lang="en-US" sz="1400" spc="-1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units </a:t>
            </a:r>
            <a:r>
              <a:rPr lang="en-US" sz="1400" spc="20" dirty="0">
                <a:solidFill>
                  <a:srgbClr val="58595B"/>
                </a:solidFill>
                <a:latin typeface="Arial"/>
                <a:cs typeface="Arial"/>
              </a:rPr>
              <a:t>boast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an </a:t>
            </a:r>
            <a:r>
              <a:rPr lang="en-US" sz="1400" spc="5" dirty="0">
                <a:solidFill>
                  <a:srgbClr val="58595B"/>
                </a:solidFill>
                <a:latin typeface="Arial"/>
                <a:cs typeface="Arial"/>
              </a:rPr>
              <a:t>ingenious </a:t>
            </a:r>
            <a:r>
              <a:rPr lang="en-US" sz="1400" spc="10" dirty="0">
                <a:solidFill>
                  <a:srgbClr val="58595B"/>
                </a:solidFill>
                <a:latin typeface="Arial"/>
                <a:cs typeface="Arial"/>
              </a:rPr>
              <a:t>networking </a:t>
            </a:r>
            <a:r>
              <a:rPr lang="en-US" sz="1400" spc="-5" dirty="0">
                <a:solidFill>
                  <a:srgbClr val="58595B"/>
                </a:solidFill>
                <a:latin typeface="Arial"/>
                <a:cs typeface="Arial"/>
              </a:rPr>
              <a:t>feature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that </a:t>
            </a:r>
            <a:r>
              <a:rPr lang="en-US" sz="1400" spc="-5" dirty="0">
                <a:solidFill>
                  <a:srgbClr val="58595B"/>
                </a:solidFill>
                <a:latin typeface="Arial"/>
                <a:cs typeface="Arial"/>
              </a:rPr>
              <a:t>makes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lang="en-US" sz="1400" spc="-20" dirty="0">
                <a:solidFill>
                  <a:srgbClr val="58595B"/>
                </a:solidFill>
                <a:latin typeface="Arial"/>
                <a:cs typeface="Arial"/>
              </a:rPr>
              <a:t>even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lang="en-US" sz="1400" spc="25" dirty="0">
                <a:solidFill>
                  <a:srgbClr val="58595B"/>
                </a:solidFill>
                <a:latin typeface="Arial"/>
                <a:cs typeface="Arial"/>
              </a:rPr>
              <a:t>adaptable </a:t>
            </a:r>
            <a:r>
              <a:rPr lang="en-US" sz="14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lang="en-US" sz="1400" spc="-20" dirty="0">
                <a:solidFill>
                  <a:srgbClr val="58595B"/>
                </a:solidFill>
                <a:latin typeface="Arial"/>
                <a:cs typeface="Arial"/>
              </a:rPr>
              <a:t>even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easier to </a:t>
            </a:r>
            <a:r>
              <a:rPr lang="en-US" sz="1400" spc="20" dirty="0">
                <a:solidFill>
                  <a:srgbClr val="58595B"/>
                </a:solidFill>
                <a:latin typeface="Arial"/>
                <a:cs typeface="Arial"/>
              </a:rPr>
              <a:t>deploy: </a:t>
            </a:r>
            <a:r>
              <a:rPr lang="en-US" sz="1400" spc="-20" dirty="0">
                <a:solidFill>
                  <a:srgbClr val="58595B"/>
                </a:solidFill>
                <a:latin typeface="Arial"/>
                <a:cs typeface="Arial"/>
              </a:rPr>
              <a:t>APC</a:t>
            </a:r>
            <a:r>
              <a:rPr lang="en-US" sz="14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lang="en-US" sz="1400" spc="5" dirty="0" err="1">
                <a:solidFill>
                  <a:srgbClr val="58595B"/>
                </a:solidFill>
                <a:latin typeface="Arial"/>
                <a:cs typeface="Arial"/>
              </a:rPr>
              <a:t>SmartConnect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—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feature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which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allows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lang="en-US" sz="1400" dirty="0">
                <a:solidFill>
                  <a:srgbClr val="58595B"/>
                </a:solidFill>
                <a:latin typeface="Arial"/>
                <a:cs typeface="Arial"/>
              </a:rPr>
              <a:t>monitor your client’s UPS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secure </a:t>
            </a:r>
            <a:r>
              <a:rPr sz="1400" spc="25" dirty="0">
                <a:solidFill>
                  <a:srgbClr val="58595B"/>
                </a:solidFill>
                <a:latin typeface="Arial"/>
                <a:cs typeface="Arial"/>
              </a:rPr>
              <a:t>web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portal</a:t>
            </a:r>
            <a:r>
              <a:rPr lang="en-US" sz="1400" spc="20" dirty="0">
                <a:solidFill>
                  <a:srgbClr val="58595B"/>
                </a:solidFill>
                <a:latin typeface="Arial"/>
                <a:cs typeface="Arial"/>
              </a:rPr>
              <a:t> and provide recommendations on life cycle management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.</a:t>
            </a:r>
            <a:r>
              <a:rPr lang="en-US" sz="1400" spc="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this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innovative</a:t>
            </a:r>
            <a:r>
              <a:rPr lang="en-US" sz="14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remote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management interface,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you’ll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receive automatic 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notifications,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firmware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updates,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25" dirty="0">
                <a:solidFill>
                  <a:srgbClr val="58595B"/>
                </a:solidFill>
                <a:latin typeface="Arial"/>
                <a:cs typeface="Arial"/>
              </a:rPr>
              <a:t>advanced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25" dirty="0">
                <a:solidFill>
                  <a:srgbClr val="58595B"/>
                </a:solidFill>
                <a:latin typeface="Arial"/>
                <a:cs typeface="Arial"/>
              </a:rPr>
              <a:t>support.</a:t>
            </a:r>
            <a:r>
              <a:rPr lang="en-US" sz="1400" dirty="0"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SmartConnect’s easy-to-use network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connectivity  provides </a:t>
            </a:r>
            <a:r>
              <a:rPr sz="1400" spc="50" dirty="0">
                <a:solidFill>
                  <a:srgbClr val="58595B"/>
                </a:solidFill>
                <a:latin typeface="Arial"/>
                <a:cs typeface="Arial"/>
              </a:rPr>
              <a:t>added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value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—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important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—</a:t>
            </a:r>
            <a:r>
              <a:rPr sz="1400" spc="-10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50" dirty="0">
                <a:solidFill>
                  <a:srgbClr val="58595B"/>
                </a:solidFill>
                <a:latin typeface="Arial"/>
                <a:cs typeface="Arial"/>
              </a:rPr>
              <a:t>added</a:t>
            </a:r>
            <a:r>
              <a:rPr lang="en-US" sz="1400" spc="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peace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r>
              <a:rPr sz="1400" spc="1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mind.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E69BB9-EA74-42C1-9311-298B5CB3A644}"/>
              </a:ext>
            </a:extLst>
          </p:cNvPr>
          <p:cNvSpPr txBox="1"/>
          <p:nvPr/>
        </p:nvSpPr>
        <p:spPr>
          <a:xfrm>
            <a:off x="228600" y="1938889"/>
            <a:ext cx="4971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pc="-20" dirty="0">
                <a:solidFill>
                  <a:srgbClr val="3DCD58"/>
                </a:solidFill>
                <a:latin typeface="Arial"/>
                <a:cs typeface="Arial"/>
              </a:rPr>
              <a:t>APC </a:t>
            </a:r>
            <a:r>
              <a:rPr lang="en-US" spc="-5" dirty="0" err="1">
                <a:solidFill>
                  <a:srgbClr val="3DCD58"/>
                </a:solidFill>
                <a:latin typeface="Arial"/>
                <a:cs typeface="Arial"/>
              </a:rPr>
              <a:t>SmartConnect</a:t>
            </a:r>
            <a:r>
              <a:rPr lang="en-US" spc="-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lang="en-US" spc="-10" dirty="0">
                <a:solidFill>
                  <a:srgbClr val="3DCD58"/>
                </a:solidFill>
                <a:latin typeface="Arial"/>
                <a:cs typeface="Arial"/>
              </a:rPr>
              <a:t>is </a:t>
            </a:r>
            <a:r>
              <a:rPr lang="en-US" spc="-20" dirty="0">
                <a:solidFill>
                  <a:srgbClr val="3DCD58"/>
                </a:solidFill>
                <a:latin typeface="Arial"/>
                <a:cs typeface="Arial"/>
              </a:rPr>
              <a:t>here: </a:t>
            </a:r>
          </a:p>
          <a:p>
            <a:r>
              <a:rPr lang="en-US" spc="-5" dirty="0">
                <a:solidFill>
                  <a:srgbClr val="3DCD58"/>
                </a:solidFill>
                <a:latin typeface="Arial"/>
                <a:cs typeface="Arial"/>
              </a:rPr>
              <a:t>The First Cloud Enabled UPS for Distributed IT</a:t>
            </a:r>
            <a:endParaRPr lang="en-US" dirty="0">
              <a:latin typeface="Arial"/>
              <a:cs typeface="Arial"/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8239759" cy="5416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50" spc="-55" dirty="0">
                <a:solidFill>
                  <a:srgbClr val="3DCD58"/>
                </a:solidFill>
              </a:rPr>
              <a:t>APC </a:t>
            </a:r>
            <a:r>
              <a:rPr sz="3350" spc="-20" dirty="0">
                <a:solidFill>
                  <a:srgbClr val="3DCD58"/>
                </a:solidFill>
              </a:rPr>
              <a:t>SmartConnect: </a:t>
            </a:r>
            <a:r>
              <a:rPr sz="3350" spc="-40" dirty="0">
                <a:solidFill>
                  <a:srgbClr val="3DCD58"/>
                </a:solidFill>
              </a:rPr>
              <a:t>your </a:t>
            </a:r>
            <a:r>
              <a:rPr sz="3350" spc="30" dirty="0">
                <a:solidFill>
                  <a:srgbClr val="3DCD58"/>
                </a:solidFill>
              </a:rPr>
              <a:t>availability</a:t>
            </a:r>
            <a:r>
              <a:rPr sz="3350" spc="114" dirty="0">
                <a:solidFill>
                  <a:srgbClr val="3DCD58"/>
                </a:solidFill>
              </a:rPr>
              <a:t> </a:t>
            </a:r>
            <a:r>
              <a:rPr sz="3350" spc="80" dirty="0">
                <a:solidFill>
                  <a:srgbClr val="3DCD58"/>
                </a:solidFill>
              </a:rPr>
              <a:t>expert</a:t>
            </a:r>
            <a:endParaRPr sz="3350"/>
          </a:p>
        </p:txBody>
      </p:sp>
      <p:sp>
        <p:nvSpPr>
          <p:cNvPr id="3" name="object 3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81711" y="1698574"/>
            <a:ext cx="1926589" cy="2302510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177800" rIns="0" bIns="0" rtlCol="0">
            <a:spAutoFit/>
          </a:bodyPr>
          <a:lstStyle/>
          <a:p>
            <a:pPr marL="176530" marR="459740">
              <a:lnSpc>
                <a:spcPct val="101200"/>
              </a:lnSpc>
              <a:spcBef>
                <a:spcPts val="1400"/>
              </a:spcBef>
            </a:pP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400" spc="25" dirty="0">
                <a:solidFill>
                  <a:srgbClr val="58595B"/>
                </a:solidFill>
                <a:latin typeface="Arial"/>
                <a:cs typeface="Arial"/>
              </a:rPr>
              <a:t>A 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DEPENDABLE  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PARTNER.</a:t>
            </a:r>
            <a:endParaRPr sz="1400">
              <a:latin typeface="Arial"/>
              <a:cs typeface="Arial"/>
            </a:endParaRPr>
          </a:p>
          <a:p>
            <a:pPr marL="176530" marR="140335">
              <a:lnSpc>
                <a:spcPct val="101200"/>
              </a:lnSpc>
              <a:spcBef>
                <a:spcPts val="850"/>
              </a:spcBef>
            </a:pP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Manage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more  network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devices 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efficiently 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while 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providing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the</a:t>
            </a:r>
            <a:r>
              <a:rPr sz="1400" spc="-2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support  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clients</a:t>
            </a:r>
            <a:r>
              <a:rPr sz="1400" spc="-1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expect.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08803" y="1642041"/>
            <a:ext cx="1666875" cy="2266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300" spc="-40" dirty="0">
                <a:solidFill>
                  <a:srgbClr val="42B4E6"/>
                </a:solidFill>
                <a:latin typeface="Arial"/>
                <a:cs typeface="Arial"/>
              </a:rPr>
              <a:t>EASY </a:t>
            </a:r>
            <a:r>
              <a:rPr sz="1300" spc="-35" dirty="0">
                <a:solidFill>
                  <a:srgbClr val="42B4E6"/>
                </a:solidFill>
                <a:latin typeface="Arial"/>
                <a:cs typeface="Arial"/>
              </a:rPr>
              <a:t>3-STEP</a:t>
            </a:r>
            <a:r>
              <a:rPr sz="1300" spc="-30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1300" spc="-45" dirty="0">
                <a:solidFill>
                  <a:srgbClr val="42B4E6"/>
                </a:solidFill>
                <a:latin typeface="Arial"/>
                <a:cs typeface="Arial"/>
              </a:rPr>
              <a:t>SET-UP</a:t>
            </a:r>
            <a:endParaRPr sz="13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08610" y="3809174"/>
            <a:ext cx="0" cy="466090"/>
          </a:xfrm>
          <a:custGeom>
            <a:avLst/>
            <a:gdLst/>
            <a:ahLst/>
            <a:cxnLst/>
            <a:rect l="l" t="t" r="r" b="b"/>
            <a:pathLst>
              <a:path h="466089">
                <a:moveTo>
                  <a:pt x="0" y="0"/>
                </a:moveTo>
                <a:lnTo>
                  <a:pt x="0" y="465518"/>
                </a:lnTo>
              </a:path>
            </a:pathLst>
          </a:custGeom>
          <a:ln w="1195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89961" y="4274692"/>
            <a:ext cx="6660515" cy="1783080"/>
          </a:xfrm>
          <a:custGeom>
            <a:avLst/>
            <a:gdLst/>
            <a:ahLst/>
            <a:cxnLst/>
            <a:rect l="l" t="t" r="r" b="b"/>
            <a:pathLst>
              <a:path w="6660515" h="1783079">
                <a:moveTo>
                  <a:pt x="0" y="1783067"/>
                </a:moveTo>
                <a:lnTo>
                  <a:pt x="6660438" y="1783067"/>
                </a:lnTo>
                <a:lnTo>
                  <a:pt x="6660438" y="0"/>
                </a:lnTo>
                <a:lnTo>
                  <a:pt x="0" y="0"/>
                </a:lnTo>
                <a:lnTo>
                  <a:pt x="0" y="1783067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489655" y="5487034"/>
            <a:ext cx="989965" cy="261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30175" marR="5080" indent="-130810">
              <a:lnSpc>
                <a:spcPts val="900"/>
              </a:lnSpc>
              <a:spcBef>
                <a:spcPts val="180"/>
              </a:spcBef>
            </a:pP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Easily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integrates</a:t>
            </a:r>
            <a:r>
              <a:rPr sz="800" spc="-10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with  </a:t>
            </a: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your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RMM</a:t>
            </a:r>
            <a:r>
              <a:rPr sz="800" spc="-8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tools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55260" y="5487034"/>
            <a:ext cx="1242060" cy="261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ts val="930"/>
              </a:lnSpc>
              <a:spcBef>
                <a:spcPts val="100"/>
              </a:spcBef>
            </a:pP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Automatic</a:t>
            </a:r>
            <a:r>
              <a:rPr sz="800" spc="-3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alerts</a:t>
            </a:r>
            <a:endParaRPr sz="800">
              <a:latin typeface="Arial"/>
              <a:cs typeface="Arial"/>
            </a:endParaRPr>
          </a:p>
          <a:p>
            <a:pPr marR="5080" algn="ctr">
              <a:lnSpc>
                <a:spcPts val="930"/>
              </a:lnSpc>
            </a:pP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and recommended</a:t>
            </a:r>
            <a:r>
              <a:rPr sz="800" spc="-16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actions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568516" y="5488611"/>
            <a:ext cx="1072515" cy="247650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260350" marR="5080" indent="-260985">
              <a:lnSpc>
                <a:spcPts val="850"/>
              </a:lnSpc>
              <a:spcBef>
                <a:spcPts val="170"/>
              </a:spcBef>
            </a:pPr>
            <a:r>
              <a:rPr sz="750" spc="25" dirty="0">
                <a:solidFill>
                  <a:srgbClr val="626469"/>
                </a:solidFill>
                <a:latin typeface="Arial"/>
                <a:cs typeface="Arial"/>
              </a:rPr>
              <a:t>Access</a:t>
            </a:r>
            <a:r>
              <a:rPr sz="750" spc="-5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626469"/>
                </a:solidFill>
                <a:latin typeface="Arial"/>
                <a:cs typeface="Arial"/>
              </a:rPr>
              <a:t>to</a:t>
            </a:r>
            <a:r>
              <a:rPr sz="750" spc="-5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750" spc="20" dirty="0">
                <a:solidFill>
                  <a:srgbClr val="626469"/>
                </a:solidFill>
                <a:latin typeface="Arial"/>
                <a:cs typeface="Arial"/>
              </a:rPr>
              <a:t>expert</a:t>
            </a:r>
            <a:r>
              <a:rPr sz="750" spc="-4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750" spc="25" dirty="0">
                <a:solidFill>
                  <a:srgbClr val="626469"/>
                </a:solidFill>
                <a:latin typeface="Arial"/>
                <a:cs typeface="Arial"/>
              </a:rPr>
              <a:t>advice  </a:t>
            </a:r>
            <a:r>
              <a:rPr sz="750" spc="20" dirty="0">
                <a:solidFill>
                  <a:srgbClr val="626469"/>
                </a:solidFill>
                <a:latin typeface="Arial"/>
                <a:cs typeface="Arial"/>
              </a:rPr>
              <a:t>and</a:t>
            </a:r>
            <a:r>
              <a:rPr sz="750" spc="-3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750" spc="25" dirty="0">
                <a:solidFill>
                  <a:srgbClr val="626469"/>
                </a:solidFill>
                <a:latin typeface="Arial"/>
                <a:cs typeface="Arial"/>
              </a:rPr>
              <a:t>support</a:t>
            </a:r>
            <a:endParaRPr sz="7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78571" y="5487034"/>
            <a:ext cx="972185" cy="261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257175" marR="5080" indent="-257810">
              <a:lnSpc>
                <a:spcPts val="900"/>
              </a:lnSpc>
              <a:spcBef>
                <a:spcPts val="180"/>
              </a:spcBef>
            </a:pP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Expand service</a:t>
            </a:r>
            <a:r>
              <a:rPr sz="800" spc="-14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offer 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and</a:t>
            </a:r>
            <a:r>
              <a:rPr sz="800" spc="-4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SLA</a:t>
            </a:r>
            <a:r>
              <a:rPr sz="675" spc="15" baseline="30864" dirty="0">
                <a:solidFill>
                  <a:srgbClr val="626469"/>
                </a:solidFill>
                <a:latin typeface="Arial"/>
                <a:cs typeface="Arial"/>
              </a:rPr>
              <a:t>**</a:t>
            </a:r>
            <a:endParaRPr sz="675" baseline="30864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679780" y="4518190"/>
            <a:ext cx="836930" cy="836930"/>
          </a:xfrm>
          <a:custGeom>
            <a:avLst/>
            <a:gdLst/>
            <a:ahLst/>
            <a:cxnLst/>
            <a:rect l="l" t="t" r="r" b="b"/>
            <a:pathLst>
              <a:path w="836929" h="836929">
                <a:moveTo>
                  <a:pt x="418426" y="0"/>
                </a:moveTo>
                <a:lnTo>
                  <a:pt x="369629" y="2815"/>
                </a:lnTo>
                <a:lnTo>
                  <a:pt x="322485" y="11051"/>
                </a:lnTo>
                <a:lnTo>
                  <a:pt x="277309" y="24393"/>
                </a:lnTo>
                <a:lnTo>
                  <a:pt x="234414" y="42529"/>
                </a:lnTo>
                <a:lnTo>
                  <a:pt x="194113" y="65144"/>
                </a:lnTo>
                <a:lnTo>
                  <a:pt x="156722" y="91924"/>
                </a:lnTo>
                <a:lnTo>
                  <a:pt x="122554" y="122554"/>
                </a:lnTo>
                <a:lnTo>
                  <a:pt x="91924" y="156722"/>
                </a:lnTo>
                <a:lnTo>
                  <a:pt x="65144" y="194113"/>
                </a:lnTo>
                <a:lnTo>
                  <a:pt x="42529" y="234414"/>
                </a:lnTo>
                <a:lnTo>
                  <a:pt x="24393" y="277309"/>
                </a:lnTo>
                <a:lnTo>
                  <a:pt x="11051" y="322485"/>
                </a:lnTo>
                <a:lnTo>
                  <a:pt x="2815" y="369629"/>
                </a:lnTo>
                <a:lnTo>
                  <a:pt x="0" y="418426"/>
                </a:lnTo>
                <a:lnTo>
                  <a:pt x="2815" y="467224"/>
                </a:lnTo>
                <a:lnTo>
                  <a:pt x="11051" y="514367"/>
                </a:lnTo>
                <a:lnTo>
                  <a:pt x="24393" y="559544"/>
                </a:lnTo>
                <a:lnTo>
                  <a:pt x="42529" y="602439"/>
                </a:lnTo>
                <a:lnTo>
                  <a:pt x="65144" y="642739"/>
                </a:lnTo>
                <a:lnTo>
                  <a:pt x="91924" y="680130"/>
                </a:lnTo>
                <a:lnTo>
                  <a:pt x="122554" y="714298"/>
                </a:lnTo>
                <a:lnTo>
                  <a:pt x="156722" y="744929"/>
                </a:lnTo>
                <a:lnTo>
                  <a:pt x="194113" y="771709"/>
                </a:lnTo>
                <a:lnTo>
                  <a:pt x="234414" y="794324"/>
                </a:lnTo>
                <a:lnTo>
                  <a:pt x="277309" y="812459"/>
                </a:lnTo>
                <a:lnTo>
                  <a:pt x="322485" y="825802"/>
                </a:lnTo>
                <a:lnTo>
                  <a:pt x="369629" y="834038"/>
                </a:lnTo>
                <a:lnTo>
                  <a:pt x="418426" y="836853"/>
                </a:lnTo>
                <a:lnTo>
                  <a:pt x="467224" y="834038"/>
                </a:lnTo>
                <a:lnTo>
                  <a:pt x="514367" y="825802"/>
                </a:lnTo>
                <a:lnTo>
                  <a:pt x="559544" y="812459"/>
                </a:lnTo>
                <a:lnTo>
                  <a:pt x="602439" y="794324"/>
                </a:lnTo>
                <a:lnTo>
                  <a:pt x="642739" y="771709"/>
                </a:lnTo>
                <a:lnTo>
                  <a:pt x="680130" y="744929"/>
                </a:lnTo>
                <a:lnTo>
                  <a:pt x="714298" y="714298"/>
                </a:lnTo>
                <a:lnTo>
                  <a:pt x="744929" y="680130"/>
                </a:lnTo>
                <a:lnTo>
                  <a:pt x="771709" y="642739"/>
                </a:lnTo>
                <a:lnTo>
                  <a:pt x="794324" y="602439"/>
                </a:lnTo>
                <a:lnTo>
                  <a:pt x="812459" y="559544"/>
                </a:lnTo>
                <a:lnTo>
                  <a:pt x="825802" y="514367"/>
                </a:lnTo>
                <a:lnTo>
                  <a:pt x="834038" y="467224"/>
                </a:lnTo>
                <a:lnTo>
                  <a:pt x="836853" y="418426"/>
                </a:lnTo>
                <a:lnTo>
                  <a:pt x="834038" y="369629"/>
                </a:lnTo>
                <a:lnTo>
                  <a:pt x="825802" y="322485"/>
                </a:lnTo>
                <a:lnTo>
                  <a:pt x="812459" y="277309"/>
                </a:lnTo>
                <a:lnTo>
                  <a:pt x="794324" y="234414"/>
                </a:lnTo>
                <a:lnTo>
                  <a:pt x="771709" y="194113"/>
                </a:lnTo>
                <a:lnTo>
                  <a:pt x="744929" y="156722"/>
                </a:lnTo>
                <a:lnTo>
                  <a:pt x="714298" y="122554"/>
                </a:lnTo>
                <a:lnTo>
                  <a:pt x="680130" y="91924"/>
                </a:lnTo>
                <a:lnTo>
                  <a:pt x="642739" y="65144"/>
                </a:lnTo>
                <a:lnTo>
                  <a:pt x="602439" y="42529"/>
                </a:lnTo>
                <a:lnTo>
                  <a:pt x="559544" y="24393"/>
                </a:lnTo>
                <a:lnTo>
                  <a:pt x="514367" y="11051"/>
                </a:lnTo>
                <a:lnTo>
                  <a:pt x="467224" y="2815"/>
                </a:lnTo>
                <a:lnTo>
                  <a:pt x="418426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511003" y="4518190"/>
            <a:ext cx="836930" cy="836930"/>
          </a:xfrm>
          <a:custGeom>
            <a:avLst/>
            <a:gdLst/>
            <a:ahLst/>
            <a:cxnLst/>
            <a:rect l="l" t="t" r="r" b="b"/>
            <a:pathLst>
              <a:path w="836929" h="836929">
                <a:moveTo>
                  <a:pt x="418426" y="0"/>
                </a:moveTo>
                <a:lnTo>
                  <a:pt x="369629" y="2815"/>
                </a:lnTo>
                <a:lnTo>
                  <a:pt x="322485" y="11051"/>
                </a:lnTo>
                <a:lnTo>
                  <a:pt x="277309" y="24393"/>
                </a:lnTo>
                <a:lnTo>
                  <a:pt x="234414" y="42529"/>
                </a:lnTo>
                <a:lnTo>
                  <a:pt x="194113" y="65144"/>
                </a:lnTo>
                <a:lnTo>
                  <a:pt x="156722" y="91924"/>
                </a:lnTo>
                <a:lnTo>
                  <a:pt x="122554" y="122554"/>
                </a:lnTo>
                <a:lnTo>
                  <a:pt x="91924" y="156722"/>
                </a:lnTo>
                <a:lnTo>
                  <a:pt x="65144" y="194113"/>
                </a:lnTo>
                <a:lnTo>
                  <a:pt x="42529" y="234414"/>
                </a:lnTo>
                <a:lnTo>
                  <a:pt x="24393" y="277309"/>
                </a:lnTo>
                <a:lnTo>
                  <a:pt x="11051" y="322485"/>
                </a:lnTo>
                <a:lnTo>
                  <a:pt x="2815" y="369629"/>
                </a:lnTo>
                <a:lnTo>
                  <a:pt x="0" y="418426"/>
                </a:lnTo>
                <a:lnTo>
                  <a:pt x="2815" y="467224"/>
                </a:lnTo>
                <a:lnTo>
                  <a:pt x="11051" y="514367"/>
                </a:lnTo>
                <a:lnTo>
                  <a:pt x="24393" y="559544"/>
                </a:lnTo>
                <a:lnTo>
                  <a:pt x="42529" y="602439"/>
                </a:lnTo>
                <a:lnTo>
                  <a:pt x="65144" y="642739"/>
                </a:lnTo>
                <a:lnTo>
                  <a:pt x="91924" y="680130"/>
                </a:lnTo>
                <a:lnTo>
                  <a:pt x="122554" y="714298"/>
                </a:lnTo>
                <a:lnTo>
                  <a:pt x="156722" y="744929"/>
                </a:lnTo>
                <a:lnTo>
                  <a:pt x="194113" y="771709"/>
                </a:lnTo>
                <a:lnTo>
                  <a:pt x="234414" y="794324"/>
                </a:lnTo>
                <a:lnTo>
                  <a:pt x="277309" y="812459"/>
                </a:lnTo>
                <a:lnTo>
                  <a:pt x="322485" y="825802"/>
                </a:lnTo>
                <a:lnTo>
                  <a:pt x="369629" y="834038"/>
                </a:lnTo>
                <a:lnTo>
                  <a:pt x="418426" y="836853"/>
                </a:lnTo>
                <a:lnTo>
                  <a:pt x="467224" y="834038"/>
                </a:lnTo>
                <a:lnTo>
                  <a:pt x="514367" y="825802"/>
                </a:lnTo>
                <a:lnTo>
                  <a:pt x="559544" y="812459"/>
                </a:lnTo>
                <a:lnTo>
                  <a:pt x="602439" y="794324"/>
                </a:lnTo>
                <a:lnTo>
                  <a:pt x="642739" y="771709"/>
                </a:lnTo>
                <a:lnTo>
                  <a:pt x="680130" y="744929"/>
                </a:lnTo>
                <a:lnTo>
                  <a:pt x="714298" y="714298"/>
                </a:lnTo>
                <a:lnTo>
                  <a:pt x="744929" y="680130"/>
                </a:lnTo>
                <a:lnTo>
                  <a:pt x="771709" y="642739"/>
                </a:lnTo>
                <a:lnTo>
                  <a:pt x="794324" y="602439"/>
                </a:lnTo>
                <a:lnTo>
                  <a:pt x="812459" y="559544"/>
                </a:lnTo>
                <a:lnTo>
                  <a:pt x="825802" y="514367"/>
                </a:lnTo>
                <a:lnTo>
                  <a:pt x="834038" y="467224"/>
                </a:lnTo>
                <a:lnTo>
                  <a:pt x="836853" y="418426"/>
                </a:lnTo>
                <a:lnTo>
                  <a:pt x="834038" y="369629"/>
                </a:lnTo>
                <a:lnTo>
                  <a:pt x="825802" y="322485"/>
                </a:lnTo>
                <a:lnTo>
                  <a:pt x="812459" y="277309"/>
                </a:lnTo>
                <a:lnTo>
                  <a:pt x="794324" y="234414"/>
                </a:lnTo>
                <a:lnTo>
                  <a:pt x="771709" y="194113"/>
                </a:lnTo>
                <a:lnTo>
                  <a:pt x="744929" y="156722"/>
                </a:lnTo>
                <a:lnTo>
                  <a:pt x="714298" y="122554"/>
                </a:lnTo>
                <a:lnTo>
                  <a:pt x="680130" y="91924"/>
                </a:lnTo>
                <a:lnTo>
                  <a:pt x="642739" y="65144"/>
                </a:lnTo>
                <a:lnTo>
                  <a:pt x="602439" y="42529"/>
                </a:lnTo>
                <a:lnTo>
                  <a:pt x="559544" y="24393"/>
                </a:lnTo>
                <a:lnTo>
                  <a:pt x="514367" y="11051"/>
                </a:lnTo>
                <a:lnTo>
                  <a:pt x="467224" y="2815"/>
                </a:lnTo>
                <a:lnTo>
                  <a:pt x="418426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78628" y="4518190"/>
            <a:ext cx="836930" cy="836930"/>
          </a:xfrm>
          <a:custGeom>
            <a:avLst/>
            <a:gdLst/>
            <a:ahLst/>
            <a:cxnLst/>
            <a:rect l="l" t="t" r="r" b="b"/>
            <a:pathLst>
              <a:path w="836929" h="836929">
                <a:moveTo>
                  <a:pt x="418426" y="0"/>
                </a:moveTo>
                <a:lnTo>
                  <a:pt x="369629" y="2815"/>
                </a:lnTo>
                <a:lnTo>
                  <a:pt x="322485" y="11051"/>
                </a:lnTo>
                <a:lnTo>
                  <a:pt x="277309" y="24393"/>
                </a:lnTo>
                <a:lnTo>
                  <a:pt x="234414" y="42529"/>
                </a:lnTo>
                <a:lnTo>
                  <a:pt x="194113" y="65144"/>
                </a:lnTo>
                <a:lnTo>
                  <a:pt x="156722" y="91924"/>
                </a:lnTo>
                <a:lnTo>
                  <a:pt x="122554" y="122554"/>
                </a:lnTo>
                <a:lnTo>
                  <a:pt x="91924" y="156722"/>
                </a:lnTo>
                <a:lnTo>
                  <a:pt x="65144" y="194113"/>
                </a:lnTo>
                <a:lnTo>
                  <a:pt x="42529" y="234414"/>
                </a:lnTo>
                <a:lnTo>
                  <a:pt x="24393" y="277309"/>
                </a:lnTo>
                <a:lnTo>
                  <a:pt x="11051" y="322485"/>
                </a:lnTo>
                <a:lnTo>
                  <a:pt x="2815" y="369629"/>
                </a:lnTo>
                <a:lnTo>
                  <a:pt x="0" y="418426"/>
                </a:lnTo>
                <a:lnTo>
                  <a:pt x="2815" y="467224"/>
                </a:lnTo>
                <a:lnTo>
                  <a:pt x="11051" y="514367"/>
                </a:lnTo>
                <a:lnTo>
                  <a:pt x="24393" y="559544"/>
                </a:lnTo>
                <a:lnTo>
                  <a:pt x="42529" y="602439"/>
                </a:lnTo>
                <a:lnTo>
                  <a:pt x="65144" y="642739"/>
                </a:lnTo>
                <a:lnTo>
                  <a:pt x="91924" y="680130"/>
                </a:lnTo>
                <a:lnTo>
                  <a:pt x="122554" y="714298"/>
                </a:lnTo>
                <a:lnTo>
                  <a:pt x="156722" y="744929"/>
                </a:lnTo>
                <a:lnTo>
                  <a:pt x="194113" y="771709"/>
                </a:lnTo>
                <a:lnTo>
                  <a:pt x="234414" y="794324"/>
                </a:lnTo>
                <a:lnTo>
                  <a:pt x="277309" y="812459"/>
                </a:lnTo>
                <a:lnTo>
                  <a:pt x="322485" y="825802"/>
                </a:lnTo>
                <a:lnTo>
                  <a:pt x="369629" y="834038"/>
                </a:lnTo>
                <a:lnTo>
                  <a:pt x="418426" y="836853"/>
                </a:lnTo>
                <a:lnTo>
                  <a:pt x="467224" y="834038"/>
                </a:lnTo>
                <a:lnTo>
                  <a:pt x="514367" y="825802"/>
                </a:lnTo>
                <a:lnTo>
                  <a:pt x="559544" y="812459"/>
                </a:lnTo>
                <a:lnTo>
                  <a:pt x="602439" y="794324"/>
                </a:lnTo>
                <a:lnTo>
                  <a:pt x="642739" y="771709"/>
                </a:lnTo>
                <a:lnTo>
                  <a:pt x="680130" y="744929"/>
                </a:lnTo>
                <a:lnTo>
                  <a:pt x="714298" y="714298"/>
                </a:lnTo>
                <a:lnTo>
                  <a:pt x="744929" y="680130"/>
                </a:lnTo>
                <a:lnTo>
                  <a:pt x="771709" y="642739"/>
                </a:lnTo>
                <a:lnTo>
                  <a:pt x="794324" y="602439"/>
                </a:lnTo>
                <a:lnTo>
                  <a:pt x="812459" y="559544"/>
                </a:lnTo>
                <a:lnTo>
                  <a:pt x="825802" y="514367"/>
                </a:lnTo>
                <a:lnTo>
                  <a:pt x="834038" y="467224"/>
                </a:lnTo>
                <a:lnTo>
                  <a:pt x="836853" y="418426"/>
                </a:lnTo>
                <a:lnTo>
                  <a:pt x="834038" y="369629"/>
                </a:lnTo>
                <a:lnTo>
                  <a:pt x="825802" y="322485"/>
                </a:lnTo>
                <a:lnTo>
                  <a:pt x="812459" y="277309"/>
                </a:lnTo>
                <a:lnTo>
                  <a:pt x="794324" y="234414"/>
                </a:lnTo>
                <a:lnTo>
                  <a:pt x="771709" y="194113"/>
                </a:lnTo>
                <a:lnTo>
                  <a:pt x="744929" y="156722"/>
                </a:lnTo>
                <a:lnTo>
                  <a:pt x="714298" y="122554"/>
                </a:lnTo>
                <a:lnTo>
                  <a:pt x="680130" y="91924"/>
                </a:lnTo>
                <a:lnTo>
                  <a:pt x="642739" y="65144"/>
                </a:lnTo>
                <a:lnTo>
                  <a:pt x="602439" y="42529"/>
                </a:lnTo>
                <a:lnTo>
                  <a:pt x="559544" y="24393"/>
                </a:lnTo>
                <a:lnTo>
                  <a:pt x="514367" y="11051"/>
                </a:lnTo>
                <a:lnTo>
                  <a:pt x="467224" y="2815"/>
                </a:lnTo>
                <a:lnTo>
                  <a:pt x="418426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29021" y="4649825"/>
            <a:ext cx="534035" cy="498475"/>
          </a:xfrm>
          <a:custGeom>
            <a:avLst/>
            <a:gdLst/>
            <a:ahLst/>
            <a:cxnLst/>
            <a:rect l="l" t="t" r="r" b="b"/>
            <a:pathLst>
              <a:path w="534035" h="498475">
                <a:moveTo>
                  <a:pt x="263017" y="0"/>
                </a:moveTo>
                <a:lnTo>
                  <a:pt x="257784" y="3111"/>
                </a:lnTo>
                <a:lnTo>
                  <a:pt x="0" y="480021"/>
                </a:lnTo>
                <a:lnTo>
                  <a:pt x="114" y="485838"/>
                </a:lnTo>
                <a:lnTo>
                  <a:pt x="5737" y="495223"/>
                </a:lnTo>
                <a:lnTo>
                  <a:pt x="10756" y="498081"/>
                </a:lnTo>
                <a:lnTo>
                  <a:pt x="276834" y="498081"/>
                </a:lnTo>
                <a:lnTo>
                  <a:pt x="283768" y="491147"/>
                </a:lnTo>
                <a:lnTo>
                  <a:pt x="283768" y="467105"/>
                </a:lnTo>
                <a:lnTo>
                  <a:pt x="42202" y="467105"/>
                </a:lnTo>
                <a:lnTo>
                  <a:pt x="268617" y="48234"/>
                </a:lnTo>
                <a:lnTo>
                  <a:pt x="303724" y="48234"/>
                </a:lnTo>
                <a:lnTo>
                  <a:pt x="279692" y="3162"/>
                </a:lnTo>
                <a:lnTo>
                  <a:pt x="274459" y="12"/>
                </a:lnTo>
                <a:lnTo>
                  <a:pt x="263017" y="0"/>
                </a:lnTo>
                <a:close/>
              </a:path>
              <a:path w="534035" h="498475">
                <a:moveTo>
                  <a:pt x="303724" y="48234"/>
                </a:moveTo>
                <a:lnTo>
                  <a:pt x="268617" y="48234"/>
                </a:lnTo>
                <a:lnTo>
                  <a:pt x="491947" y="467105"/>
                </a:lnTo>
                <a:lnTo>
                  <a:pt x="295871" y="467105"/>
                </a:lnTo>
                <a:lnTo>
                  <a:pt x="288937" y="474040"/>
                </a:lnTo>
                <a:lnTo>
                  <a:pt x="288937" y="491147"/>
                </a:lnTo>
                <a:lnTo>
                  <a:pt x="295871" y="498081"/>
                </a:lnTo>
                <a:lnTo>
                  <a:pt x="523201" y="498081"/>
                </a:lnTo>
                <a:lnTo>
                  <a:pt x="528251" y="495211"/>
                </a:lnTo>
                <a:lnTo>
                  <a:pt x="533844" y="485901"/>
                </a:lnTo>
                <a:lnTo>
                  <a:pt x="533956" y="480021"/>
                </a:lnTo>
                <a:lnTo>
                  <a:pt x="303724" y="48234"/>
                </a:lnTo>
                <a:close/>
              </a:path>
              <a:path w="534035" h="498475">
                <a:moveTo>
                  <a:pt x="268541" y="108508"/>
                </a:moveTo>
                <a:lnTo>
                  <a:pt x="250208" y="112260"/>
                </a:lnTo>
                <a:lnTo>
                  <a:pt x="235556" y="122621"/>
                </a:lnTo>
                <a:lnTo>
                  <a:pt x="225843" y="138255"/>
                </a:lnTo>
                <a:lnTo>
                  <a:pt x="222326" y="157822"/>
                </a:lnTo>
                <a:lnTo>
                  <a:pt x="222901" y="186858"/>
                </a:lnTo>
                <a:lnTo>
                  <a:pt x="224905" y="242527"/>
                </a:lnTo>
                <a:lnTo>
                  <a:pt x="228760" y="310418"/>
                </a:lnTo>
                <a:lnTo>
                  <a:pt x="234886" y="376123"/>
                </a:lnTo>
                <a:lnTo>
                  <a:pt x="228239" y="383620"/>
                </a:lnTo>
                <a:lnTo>
                  <a:pt x="223323" y="392487"/>
                </a:lnTo>
                <a:lnTo>
                  <a:pt x="220273" y="402487"/>
                </a:lnTo>
                <a:lnTo>
                  <a:pt x="219227" y="413384"/>
                </a:lnTo>
                <a:lnTo>
                  <a:pt x="221730" y="428906"/>
                </a:lnTo>
                <a:lnTo>
                  <a:pt x="228700" y="442410"/>
                </a:lnTo>
                <a:lnTo>
                  <a:pt x="239324" y="453086"/>
                </a:lnTo>
                <a:lnTo>
                  <a:pt x="252793" y="460120"/>
                </a:lnTo>
                <a:lnTo>
                  <a:pt x="252793" y="467105"/>
                </a:lnTo>
                <a:lnTo>
                  <a:pt x="283768" y="467105"/>
                </a:lnTo>
                <a:lnTo>
                  <a:pt x="283768" y="450037"/>
                </a:lnTo>
                <a:lnTo>
                  <a:pt x="283946" y="449122"/>
                </a:lnTo>
                <a:lnTo>
                  <a:pt x="284035" y="438645"/>
                </a:lnTo>
                <a:lnTo>
                  <a:pt x="277101" y="431711"/>
                </a:lnTo>
                <a:lnTo>
                  <a:pt x="268541" y="431711"/>
                </a:lnTo>
                <a:lnTo>
                  <a:pt x="261413" y="430269"/>
                </a:lnTo>
                <a:lnTo>
                  <a:pt x="255587" y="426338"/>
                </a:lnTo>
                <a:lnTo>
                  <a:pt x="251657" y="420513"/>
                </a:lnTo>
                <a:lnTo>
                  <a:pt x="250215" y="413384"/>
                </a:lnTo>
                <a:lnTo>
                  <a:pt x="250215" y="409790"/>
                </a:lnTo>
                <a:lnTo>
                  <a:pt x="251028" y="401015"/>
                </a:lnTo>
                <a:lnTo>
                  <a:pt x="264388" y="394080"/>
                </a:lnTo>
                <a:lnTo>
                  <a:pt x="267677" y="387730"/>
                </a:lnTo>
                <a:lnTo>
                  <a:pt x="260198" y="315790"/>
                </a:lnTo>
                <a:lnTo>
                  <a:pt x="256065" y="246105"/>
                </a:lnTo>
                <a:lnTo>
                  <a:pt x="253924" y="188135"/>
                </a:lnTo>
                <a:lnTo>
                  <a:pt x="253314" y="157822"/>
                </a:lnTo>
                <a:lnTo>
                  <a:pt x="253314" y="148691"/>
                </a:lnTo>
                <a:lnTo>
                  <a:pt x="258013" y="139484"/>
                </a:lnTo>
                <a:lnTo>
                  <a:pt x="311462" y="139484"/>
                </a:lnTo>
                <a:lnTo>
                  <a:pt x="311241" y="138255"/>
                </a:lnTo>
                <a:lnTo>
                  <a:pt x="301531" y="122621"/>
                </a:lnTo>
                <a:lnTo>
                  <a:pt x="286880" y="112260"/>
                </a:lnTo>
                <a:lnTo>
                  <a:pt x="268541" y="108508"/>
                </a:lnTo>
                <a:close/>
              </a:path>
              <a:path w="534035" h="498475">
                <a:moveTo>
                  <a:pt x="311462" y="139484"/>
                </a:moveTo>
                <a:lnTo>
                  <a:pt x="279069" y="139484"/>
                </a:lnTo>
                <a:lnTo>
                  <a:pt x="283768" y="148691"/>
                </a:lnTo>
                <a:lnTo>
                  <a:pt x="283768" y="157822"/>
                </a:lnTo>
                <a:lnTo>
                  <a:pt x="281017" y="246110"/>
                </a:lnTo>
                <a:lnTo>
                  <a:pt x="276884" y="315796"/>
                </a:lnTo>
                <a:lnTo>
                  <a:pt x="270294" y="381241"/>
                </a:lnTo>
                <a:lnTo>
                  <a:pt x="269405" y="387730"/>
                </a:lnTo>
                <a:lnTo>
                  <a:pt x="272694" y="394080"/>
                </a:lnTo>
                <a:lnTo>
                  <a:pt x="286054" y="401015"/>
                </a:lnTo>
                <a:lnTo>
                  <a:pt x="286867" y="409790"/>
                </a:lnTo>
                <a:lnTo>
                  <a:pt x="286867" y="416305"/>
                </a:lnTo>
                <a:lnTo>
                  <a:pt x="286207" y="419099"/>
                </a:lnTo>
                <a:lnTo>
                  <a:pt x="284899" y="421678"/>
                </a:lnTo>
                <a:lnTo>
                  <a:pt x="283245" y="427608"/>
                </a:lnTo>
                <a:lnTo>
                  <a:pt x="283968" y="433503"/>
                </a:lnTo>
                <a:lnTo>
                  <a:pt x="286849" y="438696"/>
                </a:lnTo>
                <a:lnTo>
                  <a:pt x="291668" y="442518"/>
                </a:lnTo>
                <a:lnTo>
                  <a:pt x="297598" y="444164"/>
                </a:lnTo>
                <a:lnTo>
                  <a:pt x="303493" y="443437"/>
                </a:lnTo>
                <a:lnTo>
                  <a:pt x="308686" y="440556"/>
                </a:lnTo>
                <a:lnTo>
                  <a:pt x="312508" y="435736"/>
                </a:lnTo>
                <a:lnTo>
                  <a:pt x="316001" y="428866"/>
                </a:lnTo>
                <a:lnTo>
                  <a:pt x="317855" y="421131"/>
                </a:lnTo>
                <a:lnTo>
                  <a:pt x="317855" y="413384"/>
                </a:lnTo>
                <a:lnTo>
                  <a:pt x="316809" y="402487"/>
                </a:lnTo>
                <a:lnTo>
                  <a:pt x="313759" y="392487"/>
                </a:lnTo>
                <a:lnTo>
                  <a:pt x="308843" y="383620"/>
                </a:lnTo>
                <a:lnTo>
                  <a:pt x="302196" y="376123"/>
                </a:lnTo>
                <a:lnTo>
                  <a:pt x="308322" y="310418"/>
                </a:lnTo>
                <a:lnTo>
                  <a:pt x="312177" y="242527"/>
                </a:lnTo>
                <a:lnTo>
                  <a:pt x="314181" y="186858"/>
                </a:lnTo>
                <a:lnTo>
                  <a:pt x="314756" y="157822"/>
                </a:lnTo>
                <a:lnTo>
                  <a:pt x="311462" y="13948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218385" y="4518190"/>
            <a:ext cx="836930" cy="836930"/>
          </a:xfrm>
          <a:custGeom>
            <a:avLst/>
            <a:gdLst/>
            <a:ahLst/>
            <a:cxnLst/>
            <a:rect l="l" t="t" r="r" b="b"/>
            <a:pathLst>
              <a:path w="836929" h="836929">
                <a:moveTo>
                  <a:pt x="418426" y="0"/>
                </a:moveTo>
                <a:lnTo>
                  <a:pt x="369629" y="2815"/>
                </a:lnTo>
                <a:lnTo>
                  <a:pt x="322485" y="11051"/>
                </a:lnTo>
                <a:lnTo>
                  <a:pt x="277309" y="24393"/>
                </a:lnTo>
                <a:lnTo>
                  <a:pt x="234414" y="42529"/>
                </a:lnTo>
                <a:lnTo>
                  <a:pt x="194113" y="65144"/>
                </a:lnTo>
                <a:lnTo>
                  <a:pt x="156722" y="91924"/>
                </a:lnTo>
                <a:lnTo>
                  <a:pt x="122554" y="122554"/>
                </a:lnTo>
                <a:lnTo>
                  <a:pt x="91924" y="156722"/>
                </a:lnTo>
                <a:lnTo>
                  <a:pt x="65144" y="194113"/>
                </a:lnTo>
                <a:lnTo>
                  <a:pt x="42529" y="234414"/>
                </a:lnTo>
                <a:lnTo>
                  <a:pt x="24393" y="277309"/>
                </a:lnTo>
                <a:lnTo>
                  <a:pt x="11051" y="322485"/>
                </a:lnTo>
                <a:lnTo>
                  <a:pt x="2815" y="369629"/>
                </a:lnTo>
                <a:lnTo>
                  <a:pt x="0" y="418426"/>
                </a:lnTo>
                <a:lnTo>
                  <a:pt x="2815" y="467224"/>
                </a:lnTo>
                <a:lnTo>
                  <a:pt x="11051" y="514367"/>
                </a:lnTo>
                <a:lnTo>
                  <a:pt x="24393" y="559544"/>
                </a:lnTo>
                <a:lnTo>
                  <a:pt x="42529" y="602439"/>
                </a:lnTo>
                <a:lnTo>
                  <a:pt x="65144" y="642739"/>
                </a:lnTo>
                <a:lnTo>
                  <a:pt x="91924" y="680130"/>
                </a:lnTo>
                <a:lnTo>
                  <a:pt x="122554" y="714298"/>
                </a:lnTo>
                <a:lnTo>
                  <a:pt x="156722" y="744929"/>
                </a:lnTo>
                <a:lnTo>
                  <a:pt x="194113" y="771709"/>
                </a:lnTo>
                <a:lnTo>
                  <a:pt x="234414" y="794324"/>
                </a:lnTo>
                <a:lnTo>
                  <a:pt x="277309" y="812459"/>
                </a:lnTo>
                <a:lnTo>
                  <a:pt x="322485" y="825802"/>
                </a:lnTo>
                <a:lnTo>
                  <a:pt x="369629" y="834038"/>
                </a:lnTo>
                <a:lnTo>
                  <a:pt x="418426" y="836853"/>
                </a:lnTo>
                <a:lnTo>
                  <a:pt x="467224" y="834038"/>
                </a:lnTo>
                <a:lnTo>
                  <a:pt x="514367" y="825802"/>
                </a:lnTo>
                <a:lnTo>
                  <a:pt x="559544" y="812459"/>
                </a:lnTo>
                <a:lnTo>
                  <a:pt x="602439" y="794324"/>
                </a:lnTo>
                <a:lnTo>
                  <a:pt x="642739" y="771709"/>
                </a:lnTo>
                <a:lnTo>
                  <a:pt x="680130" y="744929"/>
                </a:lnTo>
                <a:lnTo>
                  <a:pt x="714298" y="714298"/>
                </a:lnTo>
                <a:lnTo>
                  <a:pt x="744929" y="680130"/>
                </a:lnTo>
                <a:lnTo>
                  <a:pt x="771709" y="642739"/>
                </a:lnTo>
                <a:lnTo>
                  <a:pt x="794324" y="602439"/>
                </a:lnTo>
                <a:lnTo>
                  <a:pt x="812459" y="559544"/>
                </a:lnTo>
                <a:lnTo>
                  <a:pt x="825802" y="514367"/>
                </a:lnTo>
                <a:lnTo>
                  <a:pt x="834038" y="467224"/>
                </a:lnTo>
                <a:lnTo>
                  <a:pt x="836853" y="418426"/>
                </a:lnTo>
                <a:lnTo>
                  <a:pt x="834038" y="369629"/>
                </a:lnTo>
                <a:lnTo>
                  <a:pt x="825802" y="322485"/>
                </a:lnTo>
                <a:lnTo>
                  <a:pt x="812459" y="277309"/>
                </a:lnTo>
                <a:lnTo>
                  <a:pt x="794324" y="234414"/>
                </a:lnTo>
                <a:lnTo>
                  <a:pt x="771709" y="194113"/>
                </a:lnTo>
                <a:lnTo>
                  <a:pt x="744929" y="156722"/>
                </a:lnTo>
                <a:lnTo>
                  <a:pt x="714298" y="122554"/>
                </a:lnTo>
                <a:lnTo>
                  <a:pt x="680130" y="91924"/>
                </a:lnTo>
                <a:lnTo>
                  <a:pt x="642739" y="65144"/>
                </a:lnTo>
                <a:lnTo>
                  <a:pt x="602439" y="42529"/>
                </a:lnTo>
                <a:lnTo>
                  <a:pt x="559544" y="24393"/>
                </a:lnTo>
                <a:lnTo>
                  <a:pt x="514367" y="11051"/>
                </a:lnTo>
                <a:lnTo>
                  <a:pt x="467224" y="2815"/>
                </a:lnTo>
                <a:lnTo>
                  <a:pt x="418426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32612" y="4652048"/>
            <a:ext cx="554355" cy="569595"/>
          </a:xfrm>
          <a:custGeom>
            <a:avLst/>
            <a:gdLst/>
            <a:ahLst/>
            <a:cxnLst/>
            <a:rect l="l" t="t" r="r" b="b"/>
            <a:pathLst>
              <a:path w="554354" h="569595">
                <a:moveTo>
                  <a:pt x="125311" y="245479"/>
                </a:moveTo>
                <a:lnTo>
                  <a:pt x="89511" y="260748"/>
                </a:lnTo>
                <a:lnTo>
                  <a:pt x="79260" y="281762"/>
                </a:lnTo>
                <a:lnTo>
                  <a:pt x="9258" y="291515"/>
                </a:lnTo>
                <a:lnTo>
                  <a:pt x="4737" y="294754"/>
                </a:lnTo>
                <a:lnTo>
                  <a:pt x="0" y="304152"/>
                </a:lnTo>
                <a:lnTo>
                  <a:pt x="76" y="309714"/>
                </a:lnTo>
                <a:lnTo>
                  <a:pt x="139382" y="565988"/>
                </a:lnTo>
                <a:lnTo>
                  <a:pt x="144830" y="569137"/>
                </a:lnTo>
                <a:lnTo>
                  <a:pt x="151561" y="569137"/>
                </a:lnTo>
                <a:lnTo>
                  <a:pt x="152501" y="569061"/>
                </a:lnTo>
                <a:lnTo>
                  <a:pt x="258102" y="550379"/>
                </a:lnTo>
                <a:lnTo>
                  <a:pt x="263918" y="542048"/>
                </a:lnTo>
                <a:lnTo>
                  <a:pt x="262721" y="535279"/>
                </a:lnTo>
                <a:lnTo>
                  <a:pt x="159219" y="535279"/>
                </a:lnTo>
                <a:lnTo>
                  <a:pt x="41859" y="319366"/>
                </a:lnTo>
                <a:lnTo>
                  <a:pt x="104584" y="310629"/>
                </a:lnTo>
                <a:lnTo>
                  <a:pt x="110655" y="303402"/>
                </a:lnTo>
                <a:lnTo>
                  <a:pt x="109931" y="294919"/>
                </a:lnTo>
                <a:lnTo>
                  <a:pt x="109858" y="289915"/>
                </a:lnTo>
                <a:lnTo>
                  <a:pt x="110210" y="280352"/>
                </a:lnTo>
                <a:lnTo>
                  <a:pt x="127228" y="276631"/>
                </a:lnTo>
                <a:lnTo>
                  <a:pt x="246304" y="276631"/>
                </a:lnTo>
                <a:lnTo>
                  <a:pt x="244143" y="272287"/>
                </a:lnTo>
                <a:lnTo>
                  <a:pt x="165100" y="272287"/>
                </a:lnTo>
                <a:lnTo>
                  <a:pt x="162026" y="265658"/>
                </a:lnTo>
                <a:lnTo>
                  <a:pt x="157086" y="258216"/>
                </a:lnTo>
                <a:lnTo>
                  <a:pt x="149225" y="252780"/>
                </a:lnTo>
                <a:lnTo>
                  <a:pt x="143120" y="249302"/>
                </a:lnTo>
                <a:lnTo>
                  <a:pt x="135156" y="246595"/>
                </a:lnTo>
                <a:lnTo>
                  <a:pt x="125311" y="245479"/>
                </a:lnTo>
                <a:close/>
              </a:path>
              <a:path w="554354" h="569595">
                <a:moveTo>
                  <a:pt x="252501" y="518782"/>
                </a:moveTo>
                <a:lnTo>
                  <a:pt x="159219" y="535279"/>
                </a:lnTo>
                <a:lnTo>
                  <a:pt x="262721" y="535279"/>
                </a:lnTo>
                <a:lnTo>
                  <a:pt x="260832" y="524598"/>
                </a:lnTo>
                <a:lnTo>
                  <a:pt x="252501" y="518782"/>
                </a:lnTo>
                <a:close/>
              </a:path>
              <a:path w="554354" h="569595">
                <a:moveTo>
                  <a:pt x="406563" y="478193"/>
                </a:moveTo>
                <a:lnTo>
                  <a:pt x="294728" y="478193"/>
                </a:lnTo>
                <a:lnTo>
                  <a:pt x="310358" y="483645"/>
                </a:lnTo>
                <a:lnTo>
                  <a:pt x="361421" y="499676"/>
                </a:lnTo>
                <a:lnTo>
                  <a:pt x="422904" y="514958"/>
                </a:lnTo>
                <a:lnTo>
                  <a:pt x="470187" y="521986"/>
                </a:lnTo>
                <a:lnTo>
                  <a:pt x="488302" y="522757"/>
                </a:lnTo>
                <a:lnTo>
                  <a:pt x="508833" y="521380"/>
                </a:lnTo>
                <a:lnTo>
                  <a:pt x="548377" y="499102"/>
                </a:lnTo>
                <a:lnTo>
                  <a:pt x="551912" y="490558"/>
                </a:lnTo>
                <a:lnTo>
                  <a:pt x="493475" y="490558"/>
                </a:lnTo>
                <a:lnTo>
                  <a:pt x="457928" y="488398"/>
                </a:lnTo>
                <a:lnTo>
                  <a:pt x="406563" y="478193"/>
                </a:lnTo>
                <a:close/>
              </a:path>
              <a:path w="554354" h="569595">
                <a:moveTo>
                  <a:pt x="256679" y="297484"/>
                </a:moveTo>
                <a:lnTo>
                  <a:pt x="220840" y="297484"/>
                </a:lnTo>
                <a:lnTo>
                  <a:pt x="253238" y="362610"/>
                </a:lnTo>
                <a:lnTo>
                  <a:pt x="252450" y="362737"/>
                </a:lnTo>
                <a:lnTo>
                  <a:pt x="242940" y="366234"/>
                </a:lnTo>
                <a:lnTo>
                  <a:pt x="234835" y="372405"/>
                </a:lnTo>
                <a:lnTo>
                  <a:pt x="228283" y="381057"/>
                </a:lnTo>
                <a:lnTo>
                  <a:pt x="223431" y="391998"/>
                </a:lnTo>
                <a:lnTo>
                  <a:pt x="215550" y="392911"/>
                </a:lnTo>
                <a:lnTo>
                  <a:pt x="172535" y="402877"/>
                </a:lnTo>
                <a:lnTo>
                  <a:pt x="158527" y="436146"/>
                </a:lnTo>
                <a:lnTo>
                  <a:pt x="160281" y="448665"/>
                </a:lnTo>
                <a:lnTo>
                  <a:pt x="184886" y="490039"/>
                </a:lnTo>
                <a:lnTo>
                  <a:pt x="220216" y="501581"/>
                </a:lnTo>
                <a:lnTo>
                  <a:pt x="238792" y="498596"/>
                </a:lnTo>
                <a:lnTo>
                  <a:pt x="280462" y="484465"/>
                </a:lnTo>
                <a:lnTo>
                  <a:pt x="294728" y="478193"/>
                </a:lnTo>
                <a:lnTo>
                  <a:pt x="406563" y="478193"/>
                </a:lnTo>
                <a:lnTo>
                  <a:pt x="401002" y="477088"/>
                </a:lnTo>
                <a:lnTo>
                  <a:pt x="373409" y="469544"/>
                </a:lnTo>
                <a:lnTo>
                  <a:pt x="218749" y="469544"/>
                </a:lnTo>
                <a:lnTo>
                  <a:pt x="189560" y="438530"/>
                </a:lnTo>
                <a:lnTo>
                  <a:pt x="190411" y="430885"/>
                </a:lnTo>
                <a:lnTo>
                  <a:pt x="233654" y="423200"/>
                </a:lnTo>
                <a:lnTo>
                  <a:pt x="245135" y="422186"/>
                </a:lnTo>
                <a:lnTo>
                  <a:pt x="251129" y="416572"/>
                </a:lnTo>
                <a:lnTo>
                  <a:pt x="253860" y="398665"/>
                </a:lnTo>
                <a:lnTo>
                  <a:pt x="257505" y="394461"/>
                </a:lnTo>
                <a:lnTo>
                  <a:pt x="258927" y="394157"/>
                </a:lnTo>
                <a:lnTo>
                  <a:pt x="304773" y="394157"/>
                </a:lnTo>
                <a:lnTo>
                  <a:pt x="256679" y="297484"/>
                </a:lnTo>
                <a:close/>
              </a:path>
              <a:path w="554354" h="569595">
                <a:moveTo>
                  <a:pt x="462041" y="263804"/>
                </a:moveTo>
                <a:lnTo>
                  <a:pt x="423252" y="263804"/>
                </a:lnTo>
                <a:lnTo>
                  <a:pt x="432165" y="276687"/>
                </a:lnTo>
                <a:lnTo>
                  <a:pt x="444877" y="296594"/>
                </a:lnTo>
                <a:lnTo>
                  <a:pt x="476656" y="351777"/>
                </a:lnTo>
                <a:lnTo>
                  <a:pt x="496420" y="391223"/>
                </a:lnTo>
                <a:lnTo>
                  <a:pt x="519667" y="453700"/>
                </a:lnTo>
                <a:lnTo>
                  <a:pt x="522351" y="474573"/>
                </a:lnTo>
                <a:lnTo>
                  <a:pt x="522198" y="479844"/>
                </a:lnTo>
                <a:lnTo>
                  <a:pt x="521068" y="482726"/>
                </a:lnTo>
                <a:lnTo>
                  <a:pt x="520141" y="483577"/>
                </a:lnTo>
                <a:lnTo>
                  <a:pt x="512571" y="487605"/>
                </a:lnTo>
                <a:lnTo>
                  <a:pt x="493475" y="490558"/>
                </a:lnTo>
                <a:lnTo>
                  <a:pt x="551912" y="490558"/>
                </a:lnTo>
                <a:lnTo>
                  <a:pt x="552497" y="489143"/>
                </a:lnTo>
                <a:lnTo>
                  <a:pt x="554345" y="477246"/>
                </a:lnTo>
                <a:lnTo>
                  <a:pt x="553910" y="463448"/>
                </a:lnTo>
                <a:lnTo>
                  <a:pt x="533231" y="394944"/>
                </a:lnTo>
                <a:lnTo>
                  <a:pt x="516237" y="358420"/>
                </a:lnTo>
                <a:lnTo>
                  <a:pt x="489776" y="309292"/>
                </a:lnTo>
                <a:lnTo>
                  <a:pt x="463105" y="265391"/>
                </a:lnTo>
                <a:lnTo>
                  <a:pt x="462041" y="263804"/>
                </a:lnTo>
                <a:close/>
              </a:path>
              <a:path w="554354" h="569595">
                <a:moveTo>
                  <a:pt x="295363" y="444220"/>
                </a:moveTo>
                <a:lnTo>
                  <a:pt x="290741" y="444474"/>
                </a:lnTo>
                <a:lnTo>
                  <a:pt x="286766" y="446443"/>
                </a:lnTo>
                <a:lnTo>
                  <a:pt x="283818" y="447864"/>
                </a:lnTo>
                <a:lnTo>
                  <a:pt x="231344" y="467389"/>
                </a:lnTo>
                <a:lnTo>
                  <a:pt x="218749" y="469544"/>
                </a:lnTo>
                <a:lnTo>
                  <a:pt x="373409" y="469544"/>
                </a:lnTo>
                <a:lnTo>
                  <a:pt x="363023" y="466704"/>
                </a:lnTo>
                <a:lnTo>
                  <a:pt x="330720" y="456601"/>
                </a:lnTo>
                <a:lnTo>
                  <a:pt x="308190" y="448915"/>
                </a:lnTo>
                <a:lnTo>
                  <a:pt x="299529" y="445782"/>
                </a:lnTo>
                <a:lnTo>
                  <a:pt x="295363" y="444220"/>
                </a:lnTo>
                <a:close/>
              </a:path>
              <a:path w="554354" h="569595">
                <a:moveTo>
                  <a:pt x="304773" y="394157"/>
                </a:moveTo>
                <a:lnTo>
                  <a:pt x="258927" y="394157"/>
                </a:lnTo>
                <a:lnTo>
                  <a:pt x="261540" y="394697"/>
                </a:lnTo>
                <a:lnTo>
                  <a:pt x="265815" y="397387"/>
                </a:lnTo>
                <a:lnTo>
                  <a:pt x="271327" y="402799"/>
                </a:lnTo>
                <a:lnTo>
                  <a:pt x="277660" y="411518"/>
                </a:lnTo>
                <a:lnTo>
                  <a:pt x="277901" y="411924"/>
                </a:lnTo>
                <a:lnTo>
                  <a:pt x="278959" y="413321"/>
                </a:lnTo>
                <a:lnTo>
                  <a:pt x="279921" y="414375"/>
                </a:lnTo>
                <a:lnTo>
                  <a:pt x="280962" y="415328"/>
                </a:lnTo>
                <a:lnTo>
                  <a:pt x="281591" y="415797"/>
                </a:lnTo>
                <a:lnTo>
                  <a:pt x="282930" y="416852"/>
                </a:lnTo>
                <a:lnTo>
                  <a:pt x="284746" y="417791"/>
                </a:lnTo>
                <a:lnTo>
                  <a:pt x="288810" y="419011"/>
                </a:lnTo>
                <a:lnTo>
                  <a:pt x="291084" y="419201"/>
                </a:lnTo>
                <a:lnTo>
                  <a:pt x="293497" y="418884"/>
                </a:lnTo>
                <a:lnTo>
                  <a:pt x="293649" y="418884"/>
                </a:lnTo>
                <a:lnTo>
                  <a:pt x="293992" y="418833"/>
                </a:lnTo>
                <a:lnTo>
                  <a:pt x="294703" y="418668"/>
                </a:lnTo>
                <a:lnTo>
                  <a:pt x="295033" y="418617"/>
                </a:lnTo>
                <a:lnTo>
                  <a:pt x="300926" y="415797"/>
                </a:lnTo>
                <a:lnTo>
                  <a:pt x="301556" y="415328"/>
                </a:lnTo>
                <a:lnTo>
                  <a:pt x="302614" y="414362"/>
                </a:lnTo>
                <a:lnTo>
                  <a:pt x="303212" y="413702"/>
                </a:lnTo>
                <a:lnTo>
                  <a:pt x="303568" y="413321"/>
                </a:lnTo>
                <a:lnTo>
                  <a:pt x="303682" y="413143"/>
                </a:lnTo>
                <a:lnTo>
                  <a:pt x="305168" y="411276"/>
                </a:lnTo>
                <a:lnTo>
                  <a:pt x="306133" y="409359"/>
                </a:lnTo>
                <a:lnTo>
                  <a:pt x="307251" y="405345"/>
                </a:lnTo>
                <a:lnTo>
                  <a:pt x="307364" y="402799"/>
                </a:lnTo>
                <a:lnTo>
                  <a:pt x="307086" y="400329"/>
                </a:lnTo>
                <a:lnTo>
                  <a:pt x="306697" y="398665"/>
                </a:lnTo>
                <a:lnTo>
                  <a:pt x="306451" y="397814"/>
                </a:lnTo>
                <a:lnTo>
                  <a:pt x="305841" y="396303"/>
                </a:lnTo>
                <a:lnTo>
                  <a:pt x="304773" y="394157"/>
                </a:lnTo>
                <a:close/>
              </a:path>
              <a:path w="554354" h="569595">
                <a:moveTo>
                  <a:pt x="246304" y="276631"/>
                </a:moveTo>
                <a:lnTo>
                  <a:pt x="127228" y="276631"/>
                </a:lnTo>
                <a:lnTo>
                  <a:pt x="135509" y="282244"/>
                </a:lnTo>
                <a:lnTo>
                  <a:pt x="137718" y="289915"/>
                </a:lnTo>
                <a:lnTo>
                  <a:pt x="138099" y="292214"/>
                </a:lnTo>
                <a:lnTo>
                  <a:pt x="138633" y="296443"/>
                </a:lnTo>
                <a:lnTo>
                  <a:pt x="140804" y="300126"/>
                </a:lnTo>
                <a:lnTo>
                  <a:pt x="147548" y="305333"/>
                </a:lnTo>
                <a:lnTo>
                  <a:pt x="151790" y="306349"/>
                </a:lnTo>
                <a:lnTo>
                  <a:pt x="220840" y="297484"/>
                </a:lnTo>
                <a:lnTo>
                  <a:pt x="256679" y="297484"/>
                </a:lnTo>
                <a:lnTo>
                  <a:pt x="246304" y="276631"/>
                </a:lnTo>
                <a:close/>
              </a:path>
              <a:path w="554354" h="569595">
                <a:moveTo>
                  <a:pt x="373486" y="32080"/>
                </a:moveTo>
                <a:lnTo>
                  <a:pt x="291477" y="32080"/>
                </a:lnTo>
                <a:lnTo>
                  <a:pt x="328235" y="39520"/>
                </a:lnTo>
                <a:lnTo>
                  <a:pt x="358286" y="59797"/>
                </a:lnTo>
                <a:lnTo>
                  <a:pt x="378563" y="89848"/>
                </a:lnTo>
                <a:lnTo>
                  <a:pt x="386003" y="126606"/>
                </a:lnTo>
                <a:lnTo>
                  <a:pt x="383596" y="147929"/>
                </a:lnTo>
                <a:lnTo>
                  <a:pt x="376586" y="167838"/>
                </a:lnTo>
                <a:lnTo>
                  <a:pt x="365290" y="185683"/>
                </a:lnTo>
                <a:lnTo>
                  <a:pt x="350024" y="200812"/>
                </a:lnTo>
                <a:lnTo>
                  <a:pt x="343509" y="205955"/>
                </a:lnTo>
                <a:lnTo>
                  <a:pt x="341998" y="215226"/>
                </a:lnTo>
                <a:lnTo>
                  <a:pt x="381127" y="275069"/>
                </a:lnTo>
                <a:lnTo>
                  <a:pt x="389877" y="277494"/>
                </a:lnTo>
                <a:lnTo>
                  <a:pt x="397141" y="273964"/>
                </a:lnTo>
                <a:lnTo>
                  <a:pt x="404230" y="270714"/>
                </a:lnTo>
                <a:lnTo>
                  <a:pt x="411345" y="267793"/>
                </a:lnTo>
                <a:lnTo>
                  <a:pt x="417974" y="265391"/>
                </a:lnTo>
                <a:lnTo>
                  <a:pt x="423252" y="263804"/>
                </a:lnTo>
                <a:lnTo>
                  <a:pt x="462041" y="263804"/>
                </a:lnTo>
                <a:lnTo>
                  <a:pt x="452234" y="249172"/>
                </a:lnTo>
                <a:lnTo>
                  <a:pt x="445412" y="240107"/>
                </a:lnTo>
                <a:lnTo>
                  <a:pt x="444590" y="239242"/>
                </a:lnTo>
                <a:lnTo>
                  <a:pt x="396036" y="239242"/>
                </a:lnTo>
                <a:lnTo>
                  <a:pt x="380961" y="216179"/>
                </a:lnTo>
                <a:lnTo>
                  <a:pt x="396781" y="196982"/>
                </a:lnTo>
                <a:lnTo>
                  <a:pt x="408428" y="175269"/>
                </a:lnTo>
                <a:lnTo>
                  <a:pt x="415623" y="151617"/>
                </a:lnTo>
                <a:lnTo>
                  <a:pt x="418084" y="126606"/>
                </a:lnTo>
                <a:lnTo>
                  <a:pt x="408119" y="77372"/>
                </a:lnTo>
                <a:lnTo>
                  <a:pt x="380960" y="37123"/>
                </a:lnTo>
                <a:lnTo>
                  <a:pt x="373486" y="32080"/>
                </a:lnTo>
                <a:close/>
              </a:path>
              <a:path w="554354" h="569595">
                <a:moveTo>
                  <a:pt x="234861" y="263334"/>
                </a:moveTo>
                <a:lnTo>
                  <a:pt x="165100" y="272287"/>
                </a:lnTo>
                <a:lnTo>
                  <a:pt x="244143" y="272287"/>
                </a:lnTo>
                <a:lnTo>
                  <a:pt x="241439" y="266852"/>
                </a:lnTo>
                <a:lnTo>
                  <a:pt x="234861" y="263334"/>
                </a:lnTo>
                <a:close/>
              </a:path>
              <a:path w="554354" h="569595">
                <a:moveTo>
                  <a:pt x="427332" y="231066"/>
                </a:moveTo>
                <a:lnTo>
                  <a:pt x="414949" y="232790"/>
                </a:lnTo>
                <a:lnTo>
                  <a:pt x="396036" y="239242"/>
                </a:lnTo>
                <a:lnTo>
                  <a:pt x="444590" y="239242"/>
                </a:lnTo>
                <a:lnTo>
                  <a:pt x="441379" y="235864"/>
                </a:lnTo>
                <a:lnTo>
                  <a:pt x="438873" y="234111"/>
                </a:lnTo>
                <a:lnTo>
                  <a:pt x="434777" y="232148"/>
                </a:lnTo>
                <a:lnTo>
                  <a:pt x="427332" y="231066"/>
                </a:lnTo>
                <a:close/>
              </a:path>
              <a:path w="554354" h="569595">
                <a:moveTo>
                  <a:pt x="291477" y="0"/>
                </a:moveTo>
                <a:lnTo>
                  <a:pt x="242243" y="9964"/>
                </a:lnTo>
                <a:lnTo>
                  <a:pt x="201995" y="37123"/>
                </a:lnTo>
                <a:lnTo>
                  <a:pt x="174836" y="77372"/>
                </a:lnTo>
                <a:lnTo>
                  <a:pt x="164871" y="126606"/>
                </a:lnTo>
                <a:lnTo>
                  <a:pt x="168858" y="158307"/>
                </a:lnTo>
                <a:lnTo>
                  <a:pt x="180378" y="187471"/>
                </a:lnTo>
                <a:lnTo>
                  <a:pt x="198764" y="212881"/>
                </a:lnTo>
                <a:lnTo>
                  <a:pt x="223354" y="233324"/>
                </a:lnTo>
                <a:lnTo>
                  <a:pt x="229290" y="235627"/>
                </a:lnTo>
                <a:lnTo>
                  <a:pt x="235438" y="235477"/>
                </a:lnTo>
                <a:lnTo>
                  <a:pt x="222269" y="191021"/>
                </a:lnTo>
                <a:lnTo>
                  <a:pt x="208541" y="172046"/>
                </a:lnTo>
                <a:lnTo>
                  <a:pt x="199941" y="150271"/>
                </a:lnTo>
                <a:lnTo>
                  <a:pt x="196964" y="126606"/>
                </a:lnTo>
                <a:lnTo>
                  <a:pt x="204402" y="89848"/>
                </a:lnTo>
                <a:lnTo>
                  <a:pt x="224675" y="59797"/>
                </a:lnTo>
                <a:lnTo>
                  <a:pt x="254721" y="39520"/>
                </a:lnTo>
                <a:lnTo>
                  <a:pt x="291477" y="32080"/>
                </a:lnTo>
                <a:lnTo>
                  <a:pt x="373486" y="32080"/>
                </a:lnTo>
                <a:lnTo>
                  <a:pt x="340711" y="9964"/>
                </a:lnTo>
                <a:lnTo>
                  <a:pt x="2914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802947" y="4283476"/>
            <a:ext cx="840105" cy="2266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300" spc="-60" dirty="0">
                <a:solidFill>
                  <a:srgbClr val="3DCD58"/>
                </a:solidFill>
                <a:latin typeface="Arial"/>
                <a:cs typeface="Arial"/>
              </a:rPr>
              <a:t>FEATURES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072344" y="2488006"/>
            <a:ext cx="154762" cy="154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072344" y="2677769"/>
            <a:ext cx="154762" cy="154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44327" y="2147722"/>
            <a:ext cx="662305" cy="850900"/>
          </a:xfrm>
          <a:custGeom>
            <a:avLst/>
            <a:gdLst/>
            <a:ahLst/>
            <a:cxnLst/>
            <a:rect l="l" t="t" r="r" b="b"/>
            <a:pathLst>
              <a:path w="662304" h="850900">
                <a:moveTo>
                  <a:pt x="498473" y="703732"/>
                </a:moveTo>
                <a:lnTo>
                  <a:pt x="434809" y="703732"/>
                </a:lnTo>
                <a:lnTo>
                  <a:pt x="439991" y="703834"/>
                </a:lnTo>
                <a:lnTo>
                  <a:pt x="442633" y="706018"/>
                </a:lnTo>
                <a:lnTo>
                  <a:pt x="442537" y="742881"/>
                </a:lnTo>
                <a:lnTo>
                  <a:pt x="442609" y="746429"/>
                </a:lnTo>
                <a:lnTo>
                  <a:pt x="442676" y="748169"/>
                </a:lnTo>
                <a:lnTo>
                  <a:pt x="451746" y="788490"/>
                </a:lnTo>
                <a:lnTo>
                  <a:pt x="475009" y="822045"/>
                </a:lnTo>
                <a:lnTo>
                  <a:pt x="519394" y="846163"/>
                </a:lnTo>
                <a:lnTo>
                  <a:pt x="555231" y="850531"/>
                </a:lnTo>
                <a:lnTo>
                  <a:pt x="577661" y="848806"/>
                </a:lnTo>
                <a:lnTo>
                  <a:pt x="615458" y="835069"/>
                </a:lnTo>
                <a:lnTo>
                  <a:pt x="644103" y="806438"/>
                </a:lnTo>
                <a:lnTo>
                  <a:pt x="650442" y="793407"/>
                </a:lnTo>
                <a:lnTo>
                  <a:pt x="553694" y="793407"/>
                </a:lnTo>
                <a:lnTo>
                  <a:pt x="540139" y="792021"/>
                </a:lnTo>
                <a:lnTo>
                  <a:pt x="522374" y="785929"/>
                </a:lnTo>
                <a:lnTo>
                  <a:pt x="506779" y="771832"/>
                </a:lnTo>
                <a:lnTo>
                  <a:pt x="499732" y="746429"/>
                </a:lnTo>
                <a:lnTo>
                  <a:pt x="499656" y="742881"/>
                </a:lnTo>
                <a:lnTo>
                  <a:pt x="499744" y="710234"/>
                </a:lnTo>
                <a:lnTo>
                  <a:pt x="498473" y="703732"/>
                </a:lnTo>
                <a:close/>
              </a:path>
              <a:path w="662304" h="850900">
                <a:moveTo>
                  <a:pt x="553046" y="0"/>
                </a:moveTo>
                <a:lnTo>
                  <a:pt x="28549" y="0"/>
                </a:lnTo>
                <a:lnTo>
                  <a:pt x="17434" y="2242"/>
                </a:lnTo>
                <a:lnTo>
                  <a:pt x="8359" y="8359"/>
                </a:lnTo>
                <a:lnTo>
                  <a:pt x="2242" y="17434"/>
                </a:lnTo>
                <a:lnTo>
                  <a:pt x="0" y="28549"/>
                </a:lnTo>
                <a:lnTo>
                  <a:pt x="0" y="783412"/>
                </a:lnTo>
                <a:lnTo>
                  <a:pt x="2242" y="794527"/>
                </a:lnTo>
                <a:lnTo>
                  <a:pt x="8359" y="803602"/>
                </a:lnTo>
                <a:lnTo>
                  <a:pt x="17434" y="809719"/>
                </a:lnTo>
                <a:lnTo>
                  <a:pt x="28549" y="811961"/>
                </a:lnTo>
                <a:lnTo>
                  <a:pt x="406501" y="811961"/>
                </a:lnTo>
                <a:lnTo>
                  <a:pt x="427260" y="774658"/>
                </a:lnTo>
                <a:lnTo>
                  <a:pt x="427047" y="754849"/>
                </a:lnTo>
                <a:lnTo>
                  <a:pt x="57111" y="754849"/>
                </a:lnTo>
                <a:lnTo>
                  <a:pt x="57111" y="57111"/>
                </a:lnTo>
                <a:lnTo>
                  <a:pt x="581609" y="57111"/>
                </a:lnTo>
                <a:lnTo>
                  <a:pt x="581609" y="28549"/>
                </a:lnTo>
                <a:lnTo>
                  <a:pt x="579364" y="17434"/>
                </a:lnTo>
                <a:lnTo>
                  <a:pt x="573243" y="8359"/>
                </a:lnTo>
                <a:lnTo>
                  <a:pt x="564164" y="2242"/>
                </a:lnTo>
                <a:lnTo>
                  <a:pt x="553046" y="0"/>
                </a:lnTo>
                <a:close/>
              </a:path>
              <a:path w="662304" h="850900">
                <a:moveTo>
                  <a:pt x="633857" y="708088"/>
                </a:moveTo>
                <a:lnTo>
                  <a:pt x="633590" y="708088"/>
                </a:lnTo>
                <a:lnTo>
                  <a:pt x="622550" y="710304"/>
                </a:lnTo>
                <a:lnTo>
                  <a:pt x="613505" y="716354"/>
                </a:lnTo>
                <a:lnTo>
                  <a:pt x="607365" y="725346"/>
                </a:lnTo>
                <a:lnTo>
                  <a:pt x="605040" y="736384"/>
                </a:lnTo>
                <a:lnTo>
                  <a:pt x="604382" y="748169"/>
                </a:lnTo>
                <a:lnTo>
                  <a:pt x="602192" y="760604"/>
                </a:lnTo>
                <a:lnTo>
                  <a:pt x="575638" y="790806"/>
                </a:lnTo>
                <a:lnTo>
                  <a:pt x="553694" y="793407"/>
                </a:lnTo>
                <a:lnTo>
                  <a:pt x="650442" y="793407"/>
                </a:lnTo>
                <a:lnTo>
                  <a:pt x="653891" y="786317"/>
                </a:lnTo>
                <a:lnTo>
                  <a:pt x="659944" y="763038"/>
                </a:lnTo>
                <a:lnTo>
                  <a:pt x="662141" y="737031"/>
                </a:lnTo>
                <a:lnTo>
                  <a:pt x="662052" y="736384"/>
                </a:lnTo>
                <a:lnTo>
                  <a:pt x="660013" y="725774"/>
                </a:lnTo>
                <a:lnTo>
                  <a:pt x="653976" y="716643"/>
                </a:lnTo>
                <a:lnTo>
                  <a:pt x="644954" y="710438"/>
                </a:lnTo>
                <a:lnTo>
                  <a:pt x="633857" y="708088"/>
                </a:lnTo>
                <a:close/>
              </a:path>
              <a:path w="662304" h="850900">
                <a:moveTo>
                  <a:pt x="581609" y="57111"/>
                </a:moveTo>
                <a:lnTo>
                  <a:pt x="524484" y="57111"/>
                </a:lnTo>
                <a:lnTo>
                  <a:pt x="524484" y="739140"/>
                </a:lnTo>
                <a:lnTo>
                  <a:pt x="526729" y="750257"/>
                </a:lnTo>
                <a:lnTo>
                  <a:pt x="532850" y="759336"/>
                </a:lnTo>
                <a:lnTo>
                  <a:pt x="541929" y="765457"/>
                </a:lnTo>
                <a:lnTo>
                  <a:pt x="553046" y="767702"/>
                </a:lnTo>
                <a:lnTo>
                  <a:pt x="564164" y="765457"/>
                </a:lnTo>
                <a:lnTo>
                  <a:pt x="573243" y="759336"/>
                </a:lnTo>
                <a:lnTo>
                  <a:pt x="579364" y="750257"/>
                </a:lnTo>
                <a:lnTo>
                  <a:pt x="581609" y="739140"/>
                </a:lnTo>
                <a:lnTo>
                  <a:pt x="581609" y="57111"/>
                </a:lnTo>
                <a:close/>
              </a:path>
              <a:path w="662304" h="850900">
                <a:moveTo>
                  <a:pt x="434365" y="646620"/>
                </a:moveTo>
                <a:lnTo>
                  <a:pt x="387619" y="666103"/>
                </a:lnTo>
                <a:lnTo>
                  <a:pt x="370306" y="708990"/>
                </a:lnTo>
                <a:lnTo>
                  <a:pt x="369925" y="754849"/>
                </a:lnTo>
                <a:lnTo>
                  <a:pt x="427047" y="754849"/>
                </a:lnTo>
                <a:lnTo>
                  <a:pt x="427124" y="725346"/>
                </a:lnTo>
                <a:lnTo>
                  <a:pt x="427411" y="710438"/>
                </a:lnTo>
                <a:lnTo>
                  <a:pt x="427672" y="703732"/>
                </a:lnTo>
                <a:lnTo>
                  <a:pt x="498473" y="703732"/>
                </a:lnTo>
                <a:lnTo>
                  <a:pt x="494890" y="685400"/>
                </a:lnTo>
                <a:lnTo>
                  <a:pt x="481480" y="665370"/>
                </a:lnTo>
                <a:lnTo>
                  <a:pt x="461249" y="651872"/>
                </a:lnTo>
                <a:lnTo>
                  <a:pt x="435927" y="646633"/>
                </a:lnTo>
                <a:lnTo>
                  <a:pt x="434365" y="64662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202760" y="2027732"/>
            <a:ext cx="433070" cy="433070"/>
          </a:xfrm>
          <a:custGeom>
            <a:avLst/>
            <a:gdLst/>
            <a:ahLst/>
            <a:cxnLst/>
            <a:rect l="l" t="t" r="r" b="b"/>
            <a:pathLst>
              <a:path w="433070" h="433069">
                <a:moveTo>
                  <a:pt x="216433" y="0"/>
                </a:moveTo>
                <a:lnTo>
                  <a:pt x="166807" y="5716"/>
                </a:lnTo>
                <a:lnTo>
                  <a:pt x="121251" y="21998"/>
                </a:lnTo>
                <a:lnTo>
                  <a:pt x="81065" y="47547"/>
                </a:lnTo>
                <a:lnTo>
                  <a:pt x="47548" y="81063"/>
                </a:lnTo>
                <a:lnTo>
                  <a:pt x="21998" y="121247"/>
                </a:lnTo>
                <a:lnTo>
                  <a:pt x="5716" y="166799"/>
                </a:lnTo>
                <a:lnTo>
                  <a:pt x="0" y="216420"/>
                </a:lnTo>
                <a:lnTo>
                  <a:pt x="5716" y="266046"/>
                </a:lnTo>
                <a:lnTo>
                  <a:pt x="21998" y="311602"/>
                </a:lnTo>
                <a:lnTo>
                  <a:pt x="47548" y="351788"/>
                </a:lnTo>
                <a:lnTo>
                  <a:pt x="81065" y="385305"/>
                </a:lnTo>
                <a:lnTo>
                  <a:pt x="121251" y="410855"/>
                </a:lnTo>
                <a:lnTo>
                  <a:pt x="166807" y="427137"/>
                </a:lnTo>
                <a:lnTo>
                  <a:pt x="216433" y="432854"/>
                </a:lnTo>
                <a:lnTo>
                  <a:pt x="266059" y="427137"/>
                </a:lnTo>
                <a:lnTo>
                  <a:pt x="311615" y="410855"/>
                </a:lnTo>
                <a:lnTo>
                  <a:pt x="351801" y="385305"/>
                </a:lnTo>
                <a:lnTo>
                  <a:pt x="385318" y="351788"/>
                </a:lnTo>
                <a:lnTo>
                  <a:pt x="410868" y="311602"/>
                </a:lnTo>
                <a:lnTo>
                  <a:pt x="427150" y="266046"/>
                </a:lnTo>
                <a:lnTo>
                  <a:pt x="432866" y="216420"/>
                </a:lnTo>
                <a:lnTo>
                  <a:pt x="427150" y="166799"/>
                </a:lnTo>
                <a:lnTo>
                  <a:pt x="410868" y="121247"/>
                </a:lnTo>
                <a:lnTo>
                  <a:pt x="385318" y="81063"/>
                </a:lnTo>
                <a:lnTo>
                  <a:pt x="351801" y="47547"/>
                </a:lnTo>
                <a:lnTo>
                  <a:pt x="311615" y="21998"/>
                </a:lnTo>
                <a:lnTo>
                  <a:pt x="266059" y="5716"/>
                </a:lnTo>
                <a:lnTo>
                  <a:pt x="21643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71086" y="2114092"/>
            <a:ext cx="296545" cy="260350"/>
          </a:xfrm>
          <a:custGeom>
            <a:avLst/>
            <a:gdLst/>
            <a:ahLst/>
            <a:cxnLst/>
            <a:rect l="l" t="t" r="r" b="b"/>
            <a:pathLst>
              <a:path w="296545" h="260350">
                <a:moveTo>
                  <a:pt x="139801" y="170040"/>
                </a:moveTo>
                <a:lnTo>
                  <a:pt x="121323" y="170040"/>
                </a:lnTo>
                <a:lnTo>
                  <a:pt x="121335" y="234378"/>
                </a:lnTo>
                <a:lnTo>
                  <a:pt x="123594" y="244444"/>
                </a:lnTo>
                <a:lnTo>
                  <a:pt x="129298" y="252622"/>
                </a:lnTo>
                <a:lnTo>
                  <a:pt x="137612" y="258113"/>
                </a:lnTo>
                <a:lnTo>
                  <a:pt x="147700" y="260121"/>
                </a:lnTo>
                <a:lnTo>
                  <a:pt x="148323" y="260108"/>
                </a:lnTo>
                <a:lnTo>
                  <a:pt x="158528" y="257793"/>
                </a:lnTo>
                <a:lnTo>
                  <a:pt x="166776" y="251961"/>
                </a:lnTo>
                <a:lnTo>
                  <a:pt x="172233" y="243510"/>
                </a:lnTo>
                <a:lnTo>
                  <a:pt x="172544" y="241782"/>
                </a:lnTo>
                <a:lnTo>
                  <a:pt x="143471" y="241782"/>
                </a:lnTo>
                <a:lnTo>
                  <a:pt x="139903" y="238290"/>
                </a:lnTo>
                <a:lnTo>
                  <a:pt x="139801" y="170040"/>
                </a:lnTo>
                <a:close/>
              </a:path>
              <a:path w="296545" h="260350">
                <a:moveTo>
                  <a:pt x="164757" y="137680"/>
                </a:moveTo>
                <a:lnTo>
                  <a:pt x="157848" y="140538"/>
                </a:lnTo>
                <a:lnTo>
                  <a:pt x="155600" y="143916"/>
                </a:lnTo>
                <a:lnTo>
                  <a:pt x="155701" y="237909"/>
                </a:lnTo>
                <a:lnTo>
                  <a:pt x="152247" y="241541"/>
                </a:lnTo>
                <a:lnTo>
                  <a:pt x="143471" y="241782"/>
                </a:lnTo>
                <a:lnTo>
                  <a:pt x="172544" y="241782"/>
                </a:lnTo>
                <a:lnTo>
                  <a:pt x="174027" y="233552"/>
                </a:lnTo>
                <a:lnTo>
                  <a:pt x="174066" y="169468"/>
                </a:lnTo>
                <a:lnTo>
                  <a:pt x="263741" y="169468"/>
                </a:lnTo>
                <a:lnTo>
                  <a:pt x="280181" y="158375"/>
                </a:lnTo>
                <a:lnTo>
                  <a:pt x="281830" y="155930"/>
                </a:lnTo>
                <a:lnTo>
                  <a:pt x="187388" y="155930"/>
                </a:lnTo>
                <a:lnTo>
                  <a:pt x="185458" y="155155"/>
                </a:lnTo>
                <a:lnTo>
                  <a:pt x="184149" y="153911"/>
                </a:lnTo>
                <a:lnTo>
                  <a:pt x="168732" y="138480"/>
                </a:lnTo>
                <a:lnTo>
                  <a:pt x="164757" y="137680"/>
                </a:lnTo>
                <a:close/>
              </a:path>
              <a:path w="296545" h="260350">
                <a:moveTo>
                  <a:pt x="142354" y="0"/>
                </a:moveTo>
                <a:lnTo>
                  <a:pt x="117022" y="3705"/>
                </a:lnTo>
                <a:lnTo>
                  <a:pt x="94187" y="14204"/>
                </a:lnTo>
                <a:lnTo>
                  <a:pt x="75179" y="30571"/>
                </a:lnTo>
                <a:lnTo>
                  <a:pt x="61328" y="51879"/>
                </a:lnTo>
                <a:lnTo>
                  <a:pt x="37440" y="56701"/>
                </a:lnTo>
                <a:lnTo>
                  <a:pt x="17964" y="69843"/>
                </a:lnTo>
                <a:lnTo>
                  <a:pt x="4822" y="89319"/>
                </a:lnTo>
                <a:lnTo>
                  <a:pt x="0" y="113144"/>
                </a:lnTo>
                <a:lnTo>
                  <a:pt x="4822" y="136961"/>
                </a:lnTo>
                <a:lnTo>
                  <a:pt x="17964" y="156433"/>
                </a:lnTo>
                <a:lnTo>
                  <a:pt x="37440" y="169574"/>
                </a:lnTo>
                <a:lnTo>
                  <a:pt x="61264" y="174396"/>
                </a:lnTo>
                <a:lnTo>
                  <a:pt x="66357" y="174396"/>
                </a:lnTo>
                <a:lnTo>
                  <a:pt x="70497" y="170268"/>
                </a:lnTo>
                <a:lnTo>
                  <a:pt x="70497" y="160070"/>
                </a:lnTo>
                <a:lnTo>
                  <a:pt x="66357" y="155930"/>
                </a:lnTo>
                <a:lnTo>
                  <a:pt x="61264" y="155930"/>
                </a:lnTo>
                <a:lnTo>
                  <a:pt x="44622" y="152563"/>
                </a:lnTo>
                <a:lnTo>
                  <a:pt x="31016" y="143386"/>
                </a:lnTo>
                <a:lnTo>
                  <a:pt x="21834" y="129784"/>
                </a:lnTo>
                <a:lnTo>
                  <a:pt x="18465" y="113144"/>
                </a:lnTo>
                <a:lnTo>
                  <a:pt x="21834" y="96502"/>
                </a:lnTo>
                <a:lnTo>
                  <a:pt x="31016" y="82896"/>
                </a:lnTo>
                <a:lnTo>
                  <a:pt x="44622" y="73714"/>
                </a:lnTo>
                <a:lnTo>
                  <a:pt x="61264" y="70345"/>
                </a:lnTo>
                <a:lnTo>
                  <a:pt x="71790" y="70345"/>
                </a:lnTo>
                <a:lnTo>
                  <a:pt x="74523" y="68681"/>
                </a:lnTo>
                <a:lnTo>
                  <a:pt x="101950" y="31205"/>
                </a:lnTo>
                <a:lnTo>
                  <a:pt x="142354" y="18465"/>
                </a:lnTo>
                <a:lnTo>
                  <a:pt x="196428" y="18465"/>
                </a:lnTo>
                <a:lnTo>
                  <a:pt x="171682" y="4972"/>
                </a:lnTo>
                <a:lnTo>
                  <a:pt x="142354" y="0"/>
                </a:lnTo>
                <a:close/>
              </a:path>
              <a:path w="296545" h="260350">
                <a:moveTo>
                  <a:pt x="263741" y="169468"/>
                </a:moveTo>
                <a:lnTo>
                  <a:pt x="174066" y="169468"/>
                </a:lnTo>
                <a:lnTo>
                  <a:pt x="178523" y="172669"/>
                </a:lnTo>
                <a:lnTo>
                  <a:pt x="183857" y="174396"/>
                </a:lnTo>
                <a:lnTo>
                  <a:pt x="241566" y="174396"/>
                </a:lnTo>
                <a:lnTo>
                  <a:pt x="262812" y="170095"/>
                </a:lnTo>
                <a:lnTo>
                  <a:pt x="263741" y="169468"/>
                </a:lnTo>
                <a:close/>
              </a:path>
              <a:path w="296545" h="260350">
                <a:moveTo>
                  <a:pt x="150977" y="72326"/>
                </a:moveTo>
                <a:lnTo>
                  <a:pt x="145173" y="72339"/>
                </a:lnTo>
                <a:lnTo>
                  <a:pt x="87680" y="129832"/>
                </a:lnTo>
                <a:lnTo>
                  <a:pt x="82100" y="138681"/>
                </a:lnTo>
                <a:lnTo>
                  <a:pt x="80408" y="148651"/>
                </a:lnTo>
                <a:lnTo>
                  <a:pt x="82571" y="158533"/>
                </a:lnTo>
                <a:lnTo>
                  <a:pt x="88557" y="167119"/>
                </a:lnTo>
                <a:lnTo>
                  <a:pt x="96114" y="172160"/>
                </a:lnTo>
                <a:lnTo>
                  <a:pt x="104621" y="174309"/>
                </a:lnTo>
                <a:lnTo>
                  <a:pt x="113286" y="173593"/>
                </a:lnTo>
                <a:lnTo>
                  <a:pt x="121323" y="170040"/>
                </a:lnTo>
                <a:lnTo>
                  <a:pt x="139801" y="170040"/>
                </a:lnTo>
                <a:lnTo>
                  <a:pt x="139801" y="156756"/>
                </a:lnTo>
                <a:lnTo>
                  <a:pt x="104470" y="156756"/>
                </a:lnTo>
                <a:lnTo>
                  <a:pt x="98158" y="150736"/>
                </a:lnTo>
                <a:lnTo>
                  <a:pt x="98031" y="145732"/>
                </a:lnTo>
                <a:lnTo>
                  <a:pt x="100888" y="142735"/>
                </a:lnTo>
                <a:lnTo>
                  <a:pt x="148145" y="95478"/>
                </a:lnTo>
                <a:lnTo>
                  <a:pt x="174469" y="95478"/>
                </a:lnTo>
                <a:lnTo>
                  <a:pt x="150977" y="72326"/>
                </a:lnTo>
                <a:close/>
              </a:path>
              <a:path w="296545" h="260350">
                <a:moveTo>
                  <a:pt x="130644" y="138493"/>
                </a:moveTo>
                <a:lnTo>
                  <a:pt x="126669" y="139280"/>
                </a:lnTo>
                <a:lnTo>
                  <a:pt x="112496" y="153479"/>
                </a:lnTo>
                <a:lnTo>
                  <a:pt x="109473" y="156629"/>
                </a:lnTo>
                <a:lnTo>
                  <a:pt x="104470" y="156756"/>
                </a:lnTo>
                <a:lnTo>
                  <a:pt x="139801" y="156756"/>
                </a:lnTo>
                <a:lnTo>
                  <a:pt x="139801" y="144716"/>
                </a:lnTo>
                <a:lnTo>
                  <a:pt x="137540" y="141350"/>
                </a:lnTo>
                <a:lnTo>
                  <a:pt x="130644" y="138493"/>
                </a:lnTo>
                <a:close/>
              </a:path>
              <a:path w="296545" h="260350">
                <a:moveTo>
                  <a:pt x="281837" y="83591"/>
                </a:moveTo>
                <a:lnTo>
                  <a:pt x="241566" y="83591"/>
                </a:lnTo>
                <a:lnTo>
                  <a:pt x="255629" y="86437"/>
                </a:lnTo>
                <a:lnTo>
                  <a:pt x="267128" y="94194"/>
                </a:lnTo>
                <a:lnTo>
                  <a:pt x="274888" y="105692"/>
                </a:lnTo>
                <a:lnTo>
                  <a:pt x="277736" y="119760"/>
                </a:lnTo>
                <a:lnTo>
                  <a:pt x="274888" y="133824"/>
                </a:lnTo>
                <a:lnTo>
                  <a:pt x="267128" y="145322"/>
                </a:lnTo>
                <a:lnTo>
                  <a:pt x="255629" y="153083"/>
                </a:lnTo>
                <a:lnTo>
                  <a:pt x="241566" y="155930"/>
                </a:lnTo>
                <a:lnTo>
                  <a:pt x="281830" y="155930"/>
                </a:lnTo>
                <a:lnTo>
                  <a:pt x="291901" y="141006"/>
                </a:lnTo>
                <a:lnTo>
                  <a:pt x="296202" y="119760"/>
                </a:lnTo>
                <a:lnTo>
                  <a:pt x="291901" y="98508"/>
                </a:lnTo>
                <a:lnTo>
                  <a:pt x="281837" y="83591"/>
                </a:lnTo>
                <a:close/>
              </a:path>
              <a:path w="296545" h="260350">
                <a:moveTo>
                  <a:pt x="174469" y="95478"/>
                </a:moveTo>
                <a:lnTo>
                  <a:pt x="148145" y="95478"/>
                </a:lnTo>
                <a:lnTo>
                  <a:pt x="198526" y="145122"/>
                </a:lnTo>
                <a:lnTo>
                  <a:pt x="204381" y="145084"/>
                </a:lnTo>
                <a:lnTo>
                  <a:pt x="211543" y="137820"/>
                </a:lnTo>
                <a:lnTo>
                  <a:pt x="211493" y="131965"/>
                </a:lnTo>
                <a:lnTo>
                  <a:pt x="174469" y="95478"/>
                </a:lnTo>
                <a:close/>
              </a:path>
              <a:path w="296545" h="260350">
                <a:moveTo>
                  <a:pt x="196428" y="18465"/>
                </a:moveTo>
                <a:lnTo>
                  <a:pt x="142354" y="18465"/>
                </a:lnTo>
                <a:lnTo>
                  <a:pt x="167649" y="23156"/>
                </a:lnTo>
                <a:lnTo>
                  <a:pt x="189039" y="36112"/>
                </a:lnTo>
                <a:lnTo>
                  <a:pt x="204619" y="55659"/>
                </a:lnTo>
                <a:lnTo>
                  <a:pt x="212483" y="80124"/>
                </a:lnTo>
                <a:lnTo>
                  <a:pt x="212864" y="83083"/>
                </a:lnTo>
                <a:lnTo>
                  <a:pt x="214642" y="85674"/>
                </a:lnTo>
                <a:lnTo>
                  <a:pt x="219887" y="88493"/>
                </a:lnTo>
                <a:lnTo>
                  <a:pt x="223024" y="88557"/>
                </a:lnTo>
                <a:lnTo>
                  <a:pt x="230670" y="84823"/>
                </a:lnTo>
                <a:lnTo>
                  <a:pt x="236004" y="83591"/>
                </a:lnTo>
                <a:lnTo>
                  <a:pt x="281837" y="83591"/>
                </a:lnTo>
                <a:lnTo>
                  <a:pt x="280181" y="81135"/>
                </a:lnTo>
                <a:lnTo>
                  <a:pt x="262812" y="69413"/>
                </a:lnTo>
                <a:lnTo>
                  <a:pt x="249157" y="66649"/>
                </a:lnTo>
                <a:lnTo>
                  <a:pt x="228650" y="66649"/>
                </a:lnTo>
                <a:lnTo>
                  <a:pt x="216667" y="39910"/>
                </a:lnTo>
                <a:lnTo>
                  <a:pt x="197065" y="18813"/>
                </a:lnTo>
                <a:lnTo>
                  <a:pt x="196428" y="18465"/>
                </a:lnTo>
                <a:close/>
              </a:path>
              <a:path w="296545" h="260350">
                <a:moveTo>
                  <a:pt x="71790" y="70345"/>
                </a:moveTo>
                <a:lnTo>
                  <a:pt x="62864" y="70345"/>
                </a:lnTo>
                <a:lnTo>
                  <a:pt x="64554" y="70446"/>
                </a:lnTo>
                <a:lnTo>
                  <a:pt x="70497" y="71132"/>
                </a:lnTo>
                <a:lnTo>
                  <a:pt x="71790" y="70345"/>
                </a:lnTo>
                <a:close/>
              </a:path>
              <a:path w="296545" h="260350">
                <a:moveTo>
                  <a:pt x="241566" y="65112"/>
                </a:moveTo>
                <a:lnTo>
                  <a:pt x="237159" y="65112"/>
                </a:lnTo>
                <a:lnTo>
                  <a:pt x="232841" y="65633"/>
                </a:lnTo>
                <a:lnTo>
                  <a:pt x="228650" y="66649"/>
                </a:lnTo>
                <a:lnTo>
                  <a:pt x="249157" y="66649"/>
                </a:lnTo>
                <a:lnTo>
                  <a:pt x="241566" y="6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585258" y="25528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864326" y="255280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012140" y="2549918"/>
            <a:ext cx="935990" cy="0"/>
          </a:xfrm>
          <a:custGeom>
            <a:avLst/>
            <a:gdLst/>
            <a:ahLst/>
            <a:cxnLst/>
            <a:rect l="l" t="t" r="r" b="b"/>
            <a:pathLst>
              <a:path w="935990">
                <a:moveTo>
                  <a:pt x="0" y="0"/>
                </a:moveTo>
                <a:lnTo>
                  <a:pt x="935799" y="0"/>
                </a:lnTo>
              </a:path>
            </a:pathLst>
          </a:custGeom>
          <a:ln w="38100">
            <a:solidFill>
              <a:srgbClr val="42B4E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902043" y="25499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002993" y="254991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817247" y="2181923"/>
            <a:ext cx="971550" cy="683895"/>
          </a:xfrm>
          <a:custGeom>
            <a:avLst/>
            <a:gdLst/>
            <a:ahLst/>
            <a:cxnLst/>
            <a:rect l="l" t="t" r="r" b="b"/>
            <a:pathLst>
              <a:path w="971550" h="683894">
                <a:moveTo>
                  <a:pt x="794397" y="0"/>
                </a:moveTo>
                <a:lnTo>
                  <a:pt x="177114" y="0"/>
                </a:lnTo>
                <a:lnTo>
                  <a:pt x="166123" y="2164"/>
                </a:lnTo>
                <a:lnTo>
                  <a:pt x="157149" y="8067"/>
                </a:lnTo>
                <a:lnTo>
                  <a:pt x="151100" y="16823"/>
                </a:lnTo>
                <a:lnTo>
                  <a:pt x="148882" y="27546"/>
                </a:lnTo>
                <a:lnTo>
                  <a:pt x="148882" y="428447"/>
                </a:lnTo>
                <a:lnTo>
                  <a:pt x="3047" y="568109"/>
                </a:lnTo>
                <a:lnTo>
                  <a:pt x="0" y="575208"/>
                </a:lnTo>
                <a:lnTo>
                  <a:pt x="0" y="655764"/>
                </a:lnTo>
                <a:lnTo>
                  <a:pt x="2217" y="666494"/>
                </a:lnTo>
                <a:lnTo>
                  <a:pt x="8266" y="675254"/>
                </a:lnTo>
                <a:lnTo>
                  <a:pt x="17236" y="681158"/>
                </a:lnTo>
                <a:lnTo>
                  <a:pt x="28219" y="683323"/>
                </a:lnTo>
                <a:lnTo>
                  <a:pt x="943292" y="683323"/>
                </a:lnTo>
                <a:lnTo>
                  <a:pt x="954275" y="681158"/>
                </a:lnTo>
                <a:lnTo>
                  <a:pt x="963245" y="675254"/>
                </a:lnTo>
                <a:lnTo>
                  <a:pt x="969293" y="666494"/>
                </a:lnTo>
                <a:lnTo>
                  <a:pt x="971511" y="655764"/>
                </a:lnTo>
                <a:lnTo>
                  <a:pt x="971511" y="628218"/>
                </a:lnTo>
                <a:lnTo>
                  <a:pt x="56438" y="628218"/>
                </a:lnTo>
                <a:lnTo>
                  <a:pt x="56438" y="594169"/>
                </a:lnTo>
                <a:lnTo>
                  <a:pt x="202285" y="454494"/>
                </a:lnTo>
                <a:lnTo>
                  <a:pt x="205333" y="447408"/>
                </a:lnTo>
                <a:lnTo>
                  <a:pt x="205333" y="55105"/>
                </a:lnTo>
                <a:lnTo>
                  <a:pt x="822629" y="55105"/>
                </a:lnTo>
                <a:lnTo>
                  <a:pt x="822629" y="27546"/>
                </a:lnTo>
                <a:lnTo>
                  <a:pt x="820411" y="16823"/>
                </a:lnTo>
                <a:lnTo>
                  <a:pt x="814362" y="8067"/>
                </a:lnTo>
                <a:lnTo>
                  <a:pt x="805388" y="2164"/>
                </a:lnTo>
                <a:lnTo>
                  <a:pt x="794397" y="0"/>
                </a:lnTo>
                <a:close/>
              </a:path>
              <a:path w="971550" h="683894">
                <a:moveTo>
                  <a:pt x="877121" y="494995"/>
                </a:moveTo>
                <a:lnTo>
                  <a:pt x="787298" y="494995"/>
                </a:lnTo>
                <a:lnTo>
                  <a:pt x="915073" y="595769"/>
                </a:lnTo>
                <a:lnTo>
                  <a:pt x="915073" y="628218"/>
                </a:lnTo>
                <a:lnTo>
                  <a:pt x="971511" y="628218"/>
                </a:lnTo>
                <a:lnTo>
                  <a:pt x="971511" y="574281"/>
                </a:lnTo>
                <a:lnTo>
                  <a:pt x="967663" y="566394"/>
                </a:lnTo>
                <a:lnTo>
                  <a:pt x="877121" y="494995"/>
                </a:lnTo>
                <a:close/>
              </a:path>
              <a:path w="971550" h="683894">
                <a:moveTo>
                  <a:pt x="803719" y="439889"/>
                </a:moveTo>
                <a:lnTo>
                  <a:pt x="275856" y="439889"/>
                </a:lnTo>
                <a:lnTo>
                  <a:pt x="268376" y="443064"/>
                </a:lnTo>
                <a:lnTo>
                  <a:pt x="182778" y="532866"/>
                </a:lnTo>
                <a:lnTo>
                  <a:pt x="178101" y="539489"/>
                </a:lnTo>
                <a:lnTo>
                  <a:pt x="175615" y="546989"/>
                </a:lnTo>
                <a:lnTo>
                  <a:pt x="175406" y="554869"/>
                </a:lnTo>
                <a:lnTo>
                  <a:pt x="177558" y="562635"/>
                </a:lnTo>
                <a:lnTo>
                  <a:pt x="181913" y="569459"/>
                </a:lnTo>
                <a:lnTo>
                  <a:pt x="187964" y="574676"/>
                </a:lnTo>
                <a:lnTo>
                  <a:pt x="195280" y="578010"/>
                </a:lnTo>
                <a:lnTo>
                  <a:pt x="203428" y="579183"/>
                </a:lnTo>
                <a:lnTo>
                  <a:pt x="770407" y="579183"/>
                </a:lnTo>
                <a:lnTo>
                  <a:pt x="798626" y="551637"/>
                </a:lnTo>
                <a:lnTo>
                  <a:pt x="770407" y="524078"/>
                </a:lnTo>
                <a:lnTo>
                  <a:pt x="268249" y="524078"/>
                </a:lnTo>
                <a:lnTo>
                  <a:pt x="295973" y="494995"/>
                </a:lnTo>
                <a:lnTo>
                  <a:pt x="877121" y="494995"/>
                </a:lnTo>
                <a:lnTo>
                  <a:pt x="809980" y="442048"/>
                </a:lnTo>
                <a:lnTo>
                  <a:pt x="803719" y="439889"/>
                </a:lnTo>
                <a:close/>
              </a:path>
              <a:path w="971550" h="683894">
                <a:moveTo>
                  <a:pt x="822629" y="55105"/>
                </a:moveTo>
                <a:lnTo>
                  <a:pt x="766178" y="55105"/>
                </a:lnTo>
                <a:lnTo>
                  <a:pt x="766178" y="389242"/>
                </a:lnTo>
                <a:lnTo>
                  <a:pt x="768396" y="399967"/>
                </a:lnTo>
                <a:lnTo>
                  <a:pt x="774444" y="408727"/>
                </a:lnTo>
                <a:lnTo>
                  <a:pt x="783414" y="414634"/>
                </a:lnTo>
                <a:lnTo>
                  <a:pt x="794397" y="416801"/>
                </a:lnTo>
                <a:lnTo>
                  <a:pt x="805388" y="414634"/>
                </a:lnTo>
                <a:lnTo>
                  <a:pt x="814362" y="408727"/>
                </a:lnTo>
                <a:lnTo>
                  <a:pt x="820411" y="399967"/>
                </a:lnTo>
                <a:lnTo>
                  <a:pt x="822629" y="389242"/>
                </a:lnTo>
                <a:lnTo>
                  <a:pt x="822629" y="55105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598545" y="3174606"/>
            <a:ext cx="1263015" cy="3759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065" marR="5080" algn="ctr">
              <a:lnSpc>
                <a:spcPts val="900"/>
              </a:lnSpc>
              <a:spcBef>
                <a:spcPts val="180"/>
              </a:spcBef>
            </a:pP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Install </a:t>
            </a:r>
            <a:r>
              <a:rPr sz="800" spc="-10" dirty="0">
                <a:solidFill>
                  <a:srgbClr val="626469"/>
                </a:solidFill>
                <a:latin typeface="Arial"/>
                <a:cs typeface="Arial"/>
              </a:rPr>
              <a:t>UPSs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and attach 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APC</a:t>
            </a:r>
            <a:r>
              <a:rPr sz="800" spc="-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SmartConnect</a:t>
            </a:r>
            <a:r>
              <a:rPr sz="800" spc="-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30" dirty="0">
                <a:solidFill>
                  <a:srgbClr val="626469"/>
                </a:solidFill>
                <a:latin typeface="Arial"/>
                <a:cs typeface="Arial"/>
              </a:rPr>
              <a:t>port</a:t>
            </a:r>
            <a:r>
              <a:rPr sz="800" spc="-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to  </a:t>
            </a: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your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client’s</a:t>
            </a:r>
            <a:r>
              <a:rPr sz="800" spc="-9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network.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771667" y="3174606"/>
            <a:ext cx="1119505" cy="3759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27940" marR="5080" indent="-15875" algn="just">
              <a:lnSpc>
                <a:spcPts val="900"/>
              </a:lnSpc>
              <a:spcBef>
                <a:spcPts val="180"/>
              </a:spcBef>
            </a:pP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Create </a:t>
            </a:r>
            <a:r>
              <a:rPr sz="800" spc="-5" dirty="0">
                <a:solidFill>
                  <a:srgbClr val="626469"/>
                </a:solidFill>
                <a:latin typeface="Arial"/>
                <a:cs typeface="Arial"/>
              </a:rPr>
              <a:t>a</a:t>
            </a:r>
            <a:r>
              <a:rPr sz="800" spc="-12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SmartConnect 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account and</a:t>
            </a:r>
            <a:r>
              <a:rPr sz="800" spc="-13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download  plug-in </a:t>
            </a: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for your</a:t>
            </a:r>
            <a:r>
              <a:rPr sz="800" spc="-13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RMM</a:t>
            </a:r>
            <a:r>
              <a:rPr sz="675" baseline="30864" dirty="0">
                <a:solidFill>
                  <a:srgbClr val="626469"/>
                </a:solidFill>
                <a:latin typeface="Arial"/>
                <a:cs typeface="Arial"/>
              </a:rPr>
              <a:t>*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31556" y="3174606"/>
            <a:ext cx="1247140" cy="3759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indent="-635" algn="ctr">
              <a:lnSpc>
                <a:spcPts val="900"/>
              </a:lnSpc>
              <a:spcBef>
                <a:spcPts val="180"/>
              </a:spcBef>
            </a:pP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Use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RMM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agent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to 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discover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and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associate 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APC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SmartConnect</a:t>
            </a:r>
            <a:r>
              <a:rPr sz="800" spc="-14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626469"/>
                </a:solidFill>
                <a:latin typeface="Arial"/>
                <a:cs typeface="Arial"/>
              </a:rPr>
              <a:t>UPSs.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615893" y="2433586"/>
            <a:ext cx="238429" cy="2384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3692232" y="2457246"/>
            <a:ext cx="863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3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691238" y="2425445"/>
            <a:ext cx="238429" cy="2384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688840" y="2449105"/>
            <a:ext cx="116459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90930" algn="l"/>
              </a:tabLst>
            </a:pPr>
            <a:r>
              <a:rPr sz="800" b="1" u="heavy" spc="15" dirty="0">
                <a:solidFill>
                  <a:srgbClr val="FFFFFF"/>
                </a:solidFill>
                <a:uFill>
                  <a:solidFill>
                    <a:srgbClr val="42B4E6"/>
                  </a:solidFill>
                </a:uFill>
                <a:latin typeface="Arial"/>
                <a:cs typeface="Arial"/>
              </a:rPr>
              <a:t> 	</a:t>
            </a:r>
            <a:r>
              <a:rPr sz="800" b="1" u="heavy" spc="30" dirty="0">
                <a:solidFill>
                  <a:srgbClr val="FFFFFF"/>
                </a:solidFill>
                <a:uFill>
                  <a:solidFill>
                    <a:srgbClr val="42B4E6"/>
                  </a:solidFill>
                </a:uFill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7861147" y="2425445"/>
            <a:ext cx="238429" cy="2384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7937487" y="2449105"/>
            <a:ext cx="863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3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305200" y="3372370"/>
            <a:ext cx="5967095" cy="434975"/>
          </a:xfrm>
          <a:custGeom>
            <a:avLst/>
            <a:gdLst/>
            <a:ahLst/>
            <a:cxnLst/>
            <a:rect l="l" t="t" r="r" b="b"/>
            <a:pathLst>
              <a:path w="5967095" h="434975">
                <a:moveTo>
                  <a:pt x="0" y="0"/>
                </a:moveTo>
                <a:lnTo>
                  <a:pt x="0" y="434428"/>
                </a:lnTo>
                <a:lnTo>
                  <a:pt x="5966904" y="434428"/>
                </a:lnTo>
                <a:lnTo>
                  <a:pt x="5966904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145171" y="2218403"/>
            <a:ext cx="826769" cy="676910"/>
          </a:xfrm>
          <a:custGeom>
            <a:avLst/>
            <a:gdLst/>
            <a:ahLst/>
            <a:cxnLst/>
            <a:rect l="l" t="t" r="r" b="b"/>
            <a:pathLst>
              <a:path w="826770" h="676910">
                <a:moveTo>
                  <a:pt x="481231" y="462022"/>
                </a:moveTo>
                <a:lnTo>
                  <a:pt x="471464" y="465845"/>
                </a:lnTo>
                <a:lnTo>
                  <a:pt x="463651" y="473387"/>
                </a:lnTo>
                <a:lnTo>
                  <a:pt x="459355" y="483365"/>
                </a:lnTo>
                <a:lnTo>
                  <a:pt x="459230" y="493853"/>
                </a:lnTo>
                <a:lnTo>
                  <a:pt x="463045" y="503626"/>
                </a:lnTo>
                <a:lnTo>
                  <a:pt x="686002" y="660483"/>
                </a:lnTo>
                <a:lnTo>
                  <a:pt x="735317" y="676425"/>
                </a:lnTo>
                <a:lnTo>
                  <a:pt x="752969" y="674974"/>
                </a:lnTo>
                <a:lnTo>
                  <a:pt x="799198" y="651319"/>
                </a:lnTo>
                <a:lnTo>
                  <a:pt x="819292" y="621683"/>
                </a:lnTo>
                <a:lnTo>
                  <a:pt x="736326" y="621683"/>
                </a:lnTo>
                <a:lnTo>
                  <a:pt x="729597" y="620915"/>
                </a:lnTo>
                <a:lnTo>
                  <a:pt x="723156" y="618840"/>
                </a:lnTo>
                <a:lnTo>
                  <a:pt x="717168" y="615487"/>
                </a:lnTo>
                <a:lnTo>
                  <a:pt x="501725" y="466440"/>
                </a:lnTo>
                <a:lnTo>
                  <a:pt x="491726" y="462144"/>
                </a:lnTo>
                <a:lnTo>
                  <a:pt x="481231" y="462022"/>
                </a:lnTo>
                <a:close/>
              </a:path>
              <a:path w="826770" h="676910">
                <a:moveTo>
                  <a:pt x="588465" y="375102"/>
                </a:moveTo>
                <a:lnTo>
                  <a:pt x="484736" y="375102"/>
                </a:lnTo>
                <a:lnTo>
                  <a:pt x="493172" y="377072"/>
                </a:lnTo>
                <a:lnTo>
                  <a:pt x="501040" y="381159"/>
                </a:lnTo>
                <a:lnTo>
                  <a:pt x="756856" y="558109"/>
                </a:lnTo>
                <a:lnTo>
                  <a:pt x="766439" y="568102"/>
                </a:lnTo>
                <a:lnTo>
                  <a:pt x="771297" y="580572"/>
                </a:lnTo>
                <a:lnTo>
                  <a:pt x="771138" y="593942"/>
                </a:lnTo>
                <a:lnTo>
                  <a:pt x="743178" y="621113"/>
                </a:lnTo>
                <a:lnTo>
                  <a:pt x="736326" y="621683"/>
                </a:lnTo>
                <a:lnTo>
                  <a:pt x="819292" y="621683"/>
                </a:lnTo>
                <a:lnTo>
                  <a:pt x="822643" y="613179"/>
                </a:lnTo>
                <a:lnTo>
                  <a:pt x="825601" y="600159"/>
                </a:lnTo>
                <a:lnTo>
                  <a:pt x="826579" y="586963"/>
                </a:lnTo>
                <a:lnTo>
                  <a:pt x="824087" y="565885"/>
                </a:lnTo>
                <a:lnTo>
                  <a:pt x="816723" y="545921"/>
                </a:lnTo>
                <a:lnTo>
                  <a:pt x="804654" y="528022"/>
                </a:lnTo>
                <a:lnTo>
                  <a:pt x="788047" y="513138"/>
                </a:lnTo>
                <a:lnTo>
                  <a:pt x="588465" y="375102"/>
                </a:lnTo>
                <a:close/>
              </a:path>
              <a:path w="826770" h="676910">
                <a:moveTo>
                  <a:pt x="273120" y="0"/>
                </a:moveTo>
                <a:lnTo>
                  <a:pt x="229735" y="450"/>
                </a:lnTo>
                <a:lnTo>
                  <a:pt x="187161" y="8198"/>
                </a:lnTo>
                <a:lnTo>
                  <a:pt x="146402" y="23061"/>
                </a:lnTo>
                <a:lnTo>
                  <a:pt x="108462" y="44856"/>
                </a:lnTo>
                <a:lnTo>
                  <a:pt x="74346" y="73402"/>
                </a:lnTo>
                <a:lnTo>
                  <a:pt x="45059" y="108516"/>
                </a:lnTo>
                <a:lnTo>
                  <a:pt x="20690" y="152317"/>
                </a:lnTo>
                <a:lnTo>
                  <a:pt x="5587" y="199349"/>
                </a:lnTo>
                <a:lnTo>
                  <a:pt x="0" y="248444"/>
                </a:lnTo>
                <a:lnTo>
                  <a:pt x="4177" y="298432"/>
                </a:lnTo>
                <a:lnTo>
                  <a:pt x="17919" y="346656"/>
                </a:lnTo>
                <a:lnTo>
                  <a:pt x="40463" y="390578"/>
                </a:lnTo>
                <a:lnTo>
                  <a:pt x="71163" y="429207"/>
                </a:lnTo>
                <a:lnTo>
                  <a:pt x="109372" y="461550"/>
                </a:lnTo>
                <a:lnTo>
                  <a:pt x="153159" y="485915"/>
                </a:lnTo>
                <a:lnTo>
                  <a:pt x="200170" y="501022"/>
                </a:lnTo>
                <a:lnTo>
                  <a:pt x="249239" y="506613"/>
                </a:lnTo>
                <a:lnTo>
                  <a:pt x="299198" y="502432"/>
                </a:lnTo>
                <a:lnTo>
                  <a:pt x="344553" y="489824"/>
                </a:lnTo>
                <a:lnTo>
                  <a:pt x="386574" y="469158"/>
                </a:lnTo>
                <a:lnTo>
                  <a:pt x="398905" y="451856"/>
                </a:lnTo>
                <a:lnTo>
                  <a:pt x="250199" y="451856"/>
                </a:lnTo>
                <a:lnTo>
                  <a:pt x="211708" y="447477"/>
                </a:lnTo>
                <a:lnTo>
                  <a:pt x="174837" y="435628"/>
                </a:lnTo>
                <a:lnTo>
                  <a:pt x="140499" y="416504"/>
                </a:lnTo>
                <a:lnTo>
                  <a:pt x="110532" y="391163"/>
                </a:lnTo>
                <a:lnTo>
                  <a:pt x="86459" y="360871"/>
                </a:lnTo>
                <a:lnTo>
                  <a:pt x="68785" y="326417"/>
                </a:lnTo>
                <a:lnTo>
                  <a:pt x="58013" y="288589"/>
                </a:lnTo>
                <a:lnTo>
                  <a:pt x="54736" y="249397"/>
                </a:lnTo>
                <a:lnTo>
                  <a:pt x="59121" y="210898"/>
                </a:lnTo>
                <a:lnTo>
                  <a:pt x="70968" y="174012"/>
                </a:lnTo>
                <a:lnTo>
                  <a:pt x="90080" y="139656"/>
                </a:lnTo>
                <a:lnTo>
                  <a:pt x="120335" y="105193"/>
                </a:lnTo>
                <a:lnTo>
                  <a:pt x="156482" y="79308"/>
                </a:lnTo>
                <a:lnTo>
                  <a:pt x="196843" y="62308"/>
                </a:lnTo>
                <a:lnTo>
                  <a:pt x="239746" y="54498"/>
                </a:lnTo>
                <a:lnTo>
                  <a:pt x="410361" y="54498"/>
                </a:lnTo>
                <a:lnTo>
                  <a:pt x="398093" y="44254"/>
                </a:lnTo>
                <a:lnTo>
                  <a:pt x="358303" y="21719"/>
                </a:lnTo>
                <a:lnTo>
                  <a:pt x="316311" y="7028"/>
                </a:lnTo>
                <a:lnTo>
                  <a:pt x="273120" y="0"/>
                </a:lnTo>
                <a:close/>
              </a:path>
              <a:path w="826770" h="676910">
                <a:moveTo>
                  <a:pt x="368169" y="418769"/>
                </a:moveTo>
                <a:lnTo>
                  <a:pt x="357961" y="422485"/>
                </a:lnTo>
                <a:lnTo>
                  <a:pt x="341865" y="431365"/>
                </a:lnTo>
                <a:lnTo>
                  <a:pt x="325030" y="438690"/>
                </a:lnTo>
                <a:lnTo>
                  <a:pt x="307519" y="444434"/>
                </a:lnTo>
                <a:lnTo>
                  <a:pt x="289394" y="448571"/>
                </a:lnTo>
                <a:lnTo>
                  <a:pt x="250199" y="451856"/>
                </a:lnTo>
                <a:lnTo>
                  <a:pt x="398905" y="451856"/>
                </a:lnTo>
                <a:lnTo>
                  <a:pt x="399344" y="441711"/>
                </a:lnTo>
                <a:lnTo>
                  <a:pt x="395604" y="431515"/>
                </a:lnTo>
                <a:lnTo>
                  <a:pt x="388197" y="423566"/>
                </a:lnTo>
                <a:lnTo>
                  <a:pt x="378650" y="419223"/>
                </a:lnTo>
                <a:lnTo>
                  <a:pt x="368169" y="418769"/>
                </a:lnTo>
                <a:close/>
              </a:path>
              <a:path w="826770" h="676910">
                <a:moveTo>
                  <a:pt x="410361" y="54498"/>
                </a:moveTo>
                <a:lnTo>
                  <a:pt x="239746" y="54498"/>
                </a:lnTo>
                <a:lnTo>
                  <a:pt x="283515" y="56185"/>
                </a:lnTo>
                <a:lnTo>
                  <a:pt x="326476" y="67675"/>
                </a:lnTo>
                <a:lnTo>
                  <a:pt x="366953" y="89275"/>
                </a:lnTo>
                <a:lnTo>
                  <a:pt x="402645" y="121096"/>
                </a:lnTo>
                <a:lnTo>
                  <a:pt x="429130" y="159624"/>
                </a:lnTo>
                <a:lnTo>
                  <a:pt x="445880" y="202839"/>
                </a:lnTo>
                <a:lnTo>
                  <a:pt x="452327" y="248444"/>
                </a:lnTo>
                <a:lnTo>
                  <a:pt x="452304" y="249397"/>
                </a:lnTo>
                <a:lnTo>
                  <a:pt x="448061" y="295249"/>
                </a:lnTo>
                <a:lnTo>
                  <a:pt x="432434" y="340405"/>
                </a:lnTo>
                <a:lnTo>
                  <a:pt x="429943" y="348390"/>
                </a:lnTo>
                <a:lnTo>
                  <a:pt x="459555" y="379706"/>
                </a:lnTo>
                <a:lnTo>
                  <a:pt x="467651" y="377654"/>
                </a:lnTo>
                <a:lnTo>
                  <a:pt x="476104" y="375284"/>
                </a:lnTo>
                <a:lnTo>
                  <a:pt x="484736" y="375102"/>
                </a:lnTo>
                <a:lnTo>
                  <a:pt x="588465" y="375102"/>
                </a:lnTo>
                <a:lnTo>
                  <a:pt x="532129" y="336138"/>
                </a:lnTo>
                <a:lnTo>
                  <a:pt x="524007" y="331176"/>
                </a:lnTo>
                <a:lnTo>
                  <a:pt x="515524" y="327170"/>
                </a:lnTo>
                <a:lnTo>
                  <a:pt x="506755" y="324095"/>
                </a:lnTo>
                <a:lnTo>
                  <a:pt x="497776" y="321927"/>
                </a:lnTo>
                <a:lnTo>
                  <a:pt x="501919" y="305026"/>
                </a:lnTo>
                <a:lnTo>
                  <a:pt x="504894" y="287894"/>
                </a:lnTo>
                <a:lnTo>
                  <a:pt x="506687" y="270595"/>
                </a:lnTo>
                <a:lnTo>
                  <a:pt x="507288" y="253194"/>
                </a:lnTo>
                <a:lnTo>
                  <a:pt x="506796" y="237315"/>
                </a:lnTo>
                <a:lnTo>
                  <a:pt x="499350" y="189961"/>
                </a:lnTo>
                <a:lnTo>
                  <a:pt x="484197" y="147104"/>
                </a:lnTo>
                <a:lnTo>
                  <a:pt x="461857" y="107940"/>
                </a:lnTo>
                <a:lnTo>
                  <a:pt x="432949" y="73359"/>
                </a:lnTo>
                <a:lnTo>
                  <a:pt x="410361" y="54498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465976" y="2370975"/>
            <a:ext cx="324485" cy="605155"/>
          </a:xfrm>
          <a:custGeom>
            <a:avLst/>
            <a:gdLst/>
            <a:ahLst/>
            <a:cxnLst/>
            <a:rect l="l" t="t" r="r" b="b"/>
            <a:pathLst>
              <a:path w="324484" h="605155">
                <a:moveTo>
                  <a:pt x="0" y="604989"/>
                </a:moveTo>
                <a:lnTo>
                  <a:pt x="324002" y="604989"/>
                </a:lnTo>
                <a:lnTo>
                  <a:pt x="324002" y="0"/>
                </a:lnTo>
                <a:lnTo>
                  <a:pt x="0" y="0"/>
                </a:lnTo>
                <a:lnTo>
                  <a:pt x="0" y="604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613690" y="2879305"/>
            <a:ext cx="52705" cy="52705"/>
          </a:xfrm>
          <a:custGeom>
            <a:avLst/>
            <a:gdLst/>
            <a:ahLst/>
            <a:cxnLst/>
            <a:rect l="l" t="t" r="r" b="b"/>
            <a:pathLst>
              <a:path w="52704" h="52705">
                <a:moveTo>
                  <a:pt x="22059" y="0"/>
                </a:moveTo>
                <a:lnTo>
                  <a:pt x="12156" y="3700"/>
                </a:lnTo>
                <a:lnTo>
                  <a:pt x="4710" y="10677"/>
                </a:lnTo>
                <a:lnTo>
                  <a:pt x="423" y="19945"/>
                </a:lnTo>
                <a:lnTo>
                  <a:pt x="0" y="30518"/>
                </a:lnTo>
                <a:lnTo>
                  <a:pt x="3713" y="40424"/>
                </a:lnTo>
                <a:lnTo>
                  <a:pt x="10694" y="47878"/>
                </a:lnTo>
                <a:lnTo>
                  <a:pt x="19964" y="52170"/>
                </a:lnTo>
                <a:lnTo>
                  <a:pt x="30543" y="52590"/>
                </a:lnTo>
                <a:lnTo>
                  <a:pt x="40450" y="48868"/>
                </a:lnTo>
                <a:lnTo>
                  <a:pt x="47902" y="41879"/>
                </a:lnTo>
                <a:lnTo>
                  <a:pt x="52190" y="32607"/>
                </a:lnTo>
                <a:lnTo>
                  <a:pt x="52603" y="22034"/>
                </a:lnTo>
                <a:lnTo>
                  <a:pt x="48891" y="12137"/>
                </a:lnTo>
                <a:lnTo>
                  <a:pt x="41903" y="4692"/>
                </a:lnTo>
                <a:lnTo>
                  <a:pt x="32629" y="410"/>
                </a:lnTo>
                <a:lnTo>
                  <a:pt x="22059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444373" y="2342184"/>
            <a:ext cx="389890" cy="659765"/>
          </a:xfrm>
          <a:custGeom>
            <a:avLst/>
            <a:gdLst/>
            <a:ahLst/>
            <a:cxnLst/>
            <a:rect l="l" t="t" r="r" b="b"/>
            <a:pathLst>
              <a:path w="389890" h="659764">
                <a:moveTo>
                  <a:pt x="304558" y="0"/>
                </a:moveTo>
                <a:lnTo>
                  <a:pt x="85026" y="0"/>
                </a:lnTo>
                <a:lnTo>
                  <a:pt x="51960" y="6691"/>
                </a:lnTo>
                <a:lnTo>
                  <a:pt x="24930" y="24930"/>
                </a:lnTo>
                <a:lnTo>
                  <a:pt x="6691" y="51960"/>
                </a:lnTo>
                <a:lnTo>
                  <a:pt x="0" y="85026"/>
                </a:lnTo>
                <a:lnTo>
                  <a:pt x="0" y="574649"/>
                </a:lnTo>
                <a:lnTo>
                  <a:pt x="6691" y="607710"/>
                </a:lnTo>
                <a:lnTo>
                  <a:pt x="24930" y="634741"/>
                </a:lnTo>
                <a:lnTo>
                  <a:pt x="51960" y="652982"/>
                </a:lnTo>
                <a:lnTo>
                  <a:pt x="85026" y="659676"/>
                </a:lnTo>
                <a:lnTo>
                  <a:pt x="304558" y="659676"/>
                </a:lnTo>
                <a:lnTo>
                  <a:pt x="337625" y="652982"/>
                </a:lnTo>
                <a:lnTo>
                  <a:pt x="364655" y="634741"/>
                </a:lnTo>
                <a:lnTo>
                  <a:pt x="375671" y="618413"/>
                </a:lnTo>
                <a:lnTo>
                  <a:pt x="85026" y="618413"/>
                </a:lnTo>
                <a:lnTo>
                  <a:pt x="68008" y="614968"/>
                </a:lnTo>
                <a:lnTo>
                  <a:pt x="54095" y="605580"/>
                </a:lnTo>
                <a:lnTo>
                  <a:pt x="44707" y="591667"/>
                </a:lnTo>
                <a:lnTo>
                  <a:pt x="41262" y="574649"/>
                </a:lnTo>
                <a:lnTo>
                  <a:pt x="41262" y="515797"/>
                </a:lnTo>
                <a:lnTo>
                  <a:pt x="299529" y="515797"/>
                </a:lnTo>
                <a:lnTo>
                  <a:pt x="307565" y="514177"/>
                </a:lnTo>
                <a:lnTo>
                  <a:pt x="314124" y="509757"/>
                </a:lnTo>
                <a:lnTo>
                  <a:pt x="318546" y="503201"/>
                </a:lnTo>
                <a:lnTo>
                  <a:pt x="320166" y="495173"/>
                </a:lnTo>
                <a:lnTo>
                  <a:pt x="318546" y="487142"/>
                </a:lnTo>
                <a:lnTo>
                  <a:pt x="314124" y="480582"/>
                </a:lnTo>
                <a:lnTo>
                  <a:pt x="307565" y="476158"/>
                </a:lnTo>
                <a:lnTo>
                  <a:pt x="299529" y="474535"/>
                </a:lnTo>
                <a:lnTo>
                  <a:pt x="41262" y="474535"/>
                </a:lnTo>
                <a:lnTo>
                  <a:pt x="41262" y="178828"/>
                </a:lnTo>
                <a:lnTo>
                  <a:pt x="299529" y="178828"/>
                </a:lnTo>
                <a:lnTo>
                  <a:pt x="307565" y="177207"/>
                </a:lnTo>
                <a:lnTo>
                  <a:pt x="314124" y="172786"/>
                </a:lnTo>
                <a:lnTo>
                  <a:pt x="318546" y="166227"/>
                </a:lnTo>
                <a:lnTo>
                  <a:pt x="320166" y="158191"/>
                </a:lnTo>
                <a:lnTo>
                  <a:pt x="318546" y="150162"/>
                </a:lnTo>
                <a:lnTo>
                  <a:pt x="314124" y="143606"/>
                </a:lnTo>
                <a:lnTo>
                  <a:pt x="307565" y="139187"/>
                </a:lnTo>
                <a:lnTo>
                  <a:pt x="299529" y="137566"/>
                </a:lnTo>
                <a:lnTo>
                  <a:pt x="41262" y="137566"/>
                </a:lnTo>
                <a:lnTo>
                  <a:pt x="41262" y="85026"/>
                </a:lnTo>
                <a:lnTo>
                  <a:pt x="44707" y="68008"/>
                </a:lnTo>
                <a:lnTo>
                  <a:pt x="54095" y="54095"/>
                </a:lnTo>
                <a:lnTo>
                  <a:pt x="68008" y="44707"/>
                </a:lnTo>
                <a:lnTo>
                  <a:pt x="85026" y="41262"/>
                </a:lnTo>
                <a:lnTo>
                  <a:pt x="375675" y="41262"/>
                </a:lnTo>
                <a:lnTo>
                  <a:pt x="364655" y="24930"/>
                </a:lnTo>
                <a:lnTo>
                  <a:pt x="337625" y="6691"/>
                </a:lnTo>
                <a:lnTo>
                  <a:pt x="304558" y="0"/>
                </a:lnTo>
                <a:close/>
              </a:path>
              <a:path w="389890" h="659764">
                <a:moveTo>
                  <a:pt x="375675" y="41262"/>
                </a:moveTo>
                <a:lnTo>
                  <a:pt x="304558" y="41262"/>
                </a:lnTo>
                <a:lnTo>
                  <a:pt x="321576" y="44707"/>
                </a:lnTo>
                <a:lnTo>
                  <a:pt x="335489" y="54095"/>
                </a:lnTo>
                <a:lnTo>
                  <a:pt x="344878" y="68008"/>
                </a:lnTo>
                <a:lnTo>
                  <a:pt x="348322" y="85026"/>
                </a:lnTo>
                <a:lnTo>
                  <a:pt x="348322" y="574649"/>
                </a:lnTo>
                <a:lnTo>
                  <a:pt x="344878" y="591667"/>
                </a:lnTo>
                <a:lnTo>
                  <a:pt x="335489" y="605580"/>
                </a:lnTo>
                <a:lnTo>
                  <a:pt x="321576" y="614968"/>
                </a:lnTo>
                <a:lnTo>
                  <a:pt x="304558" y="618413"/>
                </a:lnTo>
                <a:lnTo>
                  <a:pt x="375671" y="618413"/>
                </a:lnTo>
                <a:lnTo>
                  <a:pt x="382893" y="607710"/>
                </a:lnTo>
                <a:lnTo>
                  <a:pt x="389585" y="574649"/>
                </a:lnTo>
                <a:lnTo>
                  <a:pt x="389585" y="85026"/>
                </a:lnTo>
                <a:lnTo>
                  <a:pt x="382893" y="51960"/>
                </a:lnTo>
                <a:lnTo>
                  <a:pt x="375675" y="41262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560489" y="2415374"/>
            <a:ext cx="156210" cy="41275"/>
          </a:xfrm>
          <a:custGeom>
            <a:avLst/>
            <a:gdLst/>
            <a:ahLst/>
            <a:cxnLst/>
            <a:rect l="l" t="t" r="r" b="b"/>
            <a:pathLst>
              <a:path w="156209" h="41275">
                <a:moveTo>
                  <a:pt x="135470" y="0"/>
                </a:moveTo>
                <a:lnTo>
                  <a:pt x="20624" y="0"/>
                </a:lnTo>
                <a:lnTo>
                  <a:pt x="12596" y="1620"/>
                </a:lnTo>
                <a:lnTo>
                  <a:pt x="6040" y="6042"/>
                </a:lnTo>
                <a:lnTo>
                  <a:pt x="1620" y="12601"/>
                </a:lnTo>
                <a:lnTo>
                  <a:pt x="0" y="20637"/>
                </a:lnTo>
                <a:lnTo>
                  <a:pt x="1620" y="28666"/>
                </a:lnTo>
                <a:lnTo>
                  <a:pt x="6040" y="35221"/>
                </a:lnTo>
                <a:lnTo>
                  <a:pt x="12596" y="39641"/>
                </a:lnTo>
                <a:lnTo>
                  <a:pt x="20624" y="41262"/>
                </a:lnTo>
                <a:lnTo>
                  <a:pt x="135470" y="41262"/>
                </a:lnTo>
                <a:lnTo>
                  <a:pt x="143501" y="39641"/>
                </a:lnTo>
                <a:lnTo>
                  <a:pt x="150061" y="35221"/>
                </a:lnTo>
                <a:lnTo>
                  <a:pt x="154485" y="28666"/>
                </a:lnTo>
                <a:lnTo>
                  <a:pt x="156108" y="20637"/>
                </a:lnTo>
                <a:lnTo>
                  <a:pt x="154485" y="12601"/>
                </a:lnTo>
                <a:lnTo>
                  <a:pt x="150061" y="6042"/>
                </a:lnTo>
                <a:lnTo>
                  <a:pt x="143501" y="1620"/>
                </a:lnTo>
                <a:lnTo>
                  <a:pt x="13547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661092" y="4699977"/>
            <a:ext cx="523240" cy="472440"/>
          </a:xfrm>
          <a:custGeom>
            <a:avLst/>
            <a:gdLst/>
            <a:ahLst/>
            <a:cxnLst/>
            <a:rect l="l" t="t" r="r" b="b"/>
            <a:pathLst>
              <a:path w="523239" h="472439">
                <a:moveTo>
                  <a:pt x="244239" y="53416"/>
                </a:moveTo>
                <a:lnTo>
                  <a:pt x="202971" y="53416"/>
                </a:lnTo>
                <a:lnTo>
                  <a:pt x="308800" y="164363"/>
                </a:lnTo>
                <a:lnTo>
                  <a:pt x="176148" y="305663"/>
                </a:lnTo>
                <a:lnTo>
                  <a:pt x="176225" y="314718"/>
                </a:lnTo>
                <a:lnTo>
                  <a:pt x="326783" y="470509"/>
                </a:lnTo>
                <a:lnTo>
                  <a:pt x="330682" y="472097"/>
                </a:lnTo>
                <a:lnTo>
                  <a:pt x="336537" y="472097"/>
                </a:lnTo>
                <a:lnTo>
                  <a:pt x="338429" y="471741"/>
                </a:lnTo>
                <a:lnTo>
                  <a:pt x="345884" y="468718"/>
                </a:lnTo>
                <a:lnTo>
                  <a:pt x="349580" y="463245"/>
                </a:lnTo>
                <a:lnTo>
                  <a:pt x="349580" y="420217"/>
                </a:lnTo>
                <a:lnTo>
                  <a:pt x="319722" y="420217"/>
                </a:lnTo>
                <a:lnTo>
                  <a:pt x="213118" y="309930"/>
                </a:lnTo>
                <a:lnTo>
                  <a:pt x="345668" y="168719"/>
                </a:lnTo>
                <a:lnTo>
                  <a:pt x="345643" y="159715"/>
                </a:lnTo>
                <a:lnTo>
                  <a:pt x="244239" y="53416"/>
                </a:lnTo>
                <a:close/>
              </a:path>
              <a:path w="523239" h="472439">
                <a:moveTo>
                  <a:pt x="511695" y="252158"/>
                </a:moveTo>
                <a:lnTo>
                  <a:pt x="325970" y="252158"/>
                </a:lnTo>
                <a:lnTo>
                  <a:pt x="319290" y="258851"/>
                </a:lnTo>
                <a:lnTo>
                  <a:pt x="319290" y="275335"/>
                </a:lnTo>
                <a:lnTo>
                  <a:pt x="325970" y="282028"/>
                </a:lnTo>
                <a:lnTo>
                  <a:pt x="492823" y="282028"/>
                </a:lnTo>
                <a:lnTo>
                  <a:pt x="492823" y="336651"/>
                </a:lnTo>
                <a:lnTo>
                  <a:pt x="330720" y="336651"/>
                </a:lnTo>
                <a:lnTo>
                  <a:pt x="326872" y="338251"/>
                </a:lnTo>
                <a:lnTo>
                  <a:pt x="321309" y="343814"/>
                </a:lnTo>
                <a:lnTo>
                  <a:pt x="319722" y="347662"/>
                </a:lnTo>
                <a:lnTo>
                  <a:pt x="319722" y="420217"/>
                </a:lnTo>
                <a:lnTo>
                  <a:pt x="349580" y="420217"/>
                </a:lnTo>
                <a:lnTo>
                  <a:pt x="349580" y="366521"/>
                </a:lnTo>
                <a:lnTo>
                  <a:pt x="511695" y="366521"/>
                </a:lnTo>
                <a:lnTo>
                  <a:pt x="515543" y="364934"/>
                </a:lnTo>
                <a:lnTo>
                  <a:pt x="521106" y="359371"/>
                </a:lnTo>
                <a:lnTo>
                  <a:pt x="522693" y="355523"/>
                </a:lnTo>
                <a:lnTo>
                  <a:pt x="522693" y="263156"/>
                </a:lnTo>
                <a:lnTo>
                  <a:pt x="521106" y="259321"/>
                </a:lnTo>
                <a:lnTo>
                  <a:pt x="515543" y="253758"/>
                </a:lnTo>
                <a:lnTo>
                  <a:pt x="511695" y="252158"/>
                </a:lnTo>
                <a:close/>
              </a:path>
              <a:path w="523239" h="472439">
                <a:moveTo>
                  <a:pt x="188137" y="0"/>
                </a:moveTo>
                <a:lnTo>
                  <a:pt x="176834" y="4521"/>
                </a:lnTo>
                <a:lnTo>
                  <a:pt x="173100" y="10045"/>
                </a:lnTo>
                <a:lnTo>
                  <a:pt x="173100" y="106756"/>
                </a:lnTo>
                <a:lnTo>
                  <a:pt x="10998" y="106756"/>
                </a:lnTo>
                <a:lnTo>
                  <a:pt x="7150" y="108356"/>
                </a:lnTo>
                <a:lnTo>
                  <a:pt x="1587" y="113918"/>
                </a:lnTo>
                <a:lnTo>
                  <a:pt x="0" y="117754"/>
                </a:lnTo>
                <a:lnTo>
                  <a:pt x="0" y="210121"/>
                </a:lnTo>
                <a:lnTo>
                  <a:pt x="1587" y="213969"/>
                </a:lnTo>
                <a:lnTo>
                  <a:pt x="7150" y="219532"/>
                </a:lnTo>
                <a:lnTo>
                  <a:pt x="10998" y="221119"/>
                </a:lnTo>
                <a:lnTo>
                  <a:pt x="196646" y="221119"/>
                </a:lnTo>
                <a:lnTo>
                  <a:pt x="203326" y="214439"/>
                </a:lnTo>
                <a:lnTo>
                  <a:pt x="203326" y="197942"/>
                </a:lnTo>
                <a:lnTo>
                  <a:pt x="196646" y="191261"/>
                </a:lnTo>
                <a:lnTo>
                  <a:pt x="188404" y="191261"/>
                </a:lnTo>
                <a:lnTo>
                  <a:pt x="29857" y="191249"/>
                </a:lnTo>
                <a:lnTo>
                  <a:pt x="29857" y="136626"/>
                </a:lnTo>
                <a:lnTo>
                  <a:pt x="191973" y="136626"/>
                </a:lnTo>
                <a:lnTo>
                  <a:pt x="195821" y="135026"/>
                </a:lnTo>
                <a:lnTo>
                  <a:pt x="201383" y="129476"/>
                </a:lnTo>
                <a:lnTo>
                  <a:pt x="202971" y="125628"/>
                </a:lnTo>
                <a:lnTo>
                  <a:pt x="202971" y="53416"/>
                </a:lnTo>
                <a:lnTo>
                  <a:pt x="244239" y="53416"/>
                </a:lnTo>
                <a:lnTo>
                  <a:pt x="194640" y="1422"/>
                </a:lnTo>
                <a:lnTo>
                  <a:pt x="18813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390673" y="4741113"/>
            <a:ext cx="513080" cy="390525"/>
          </a:xfrm>
          <a:custGeom>
            <a:avLst/>
            <a:gdLst/>
            <a:ahLst/>
            <a:cxnLst/>
            <a:rect l="l" t="t" r="r" b="b"/>
            <a:pathLst>
              <a:path w="513079" h="390525">
                <a:moveTo>
                  <a:pt x="19075" y="86309"/>
                </a:moveTo>
                <a:lnTo>
                  <a:pt x="4686" y="92290"/>
                </a:lnTo>
                <a:lnTo>
                  <a:pt x="0" y="99326"/>
                </a:lnTo>
                <a:lnTo>
                  <a:pt x="0" y="370725"/>
                </a:lnTo>
                <a:lnTo>
                  <a:pt x="1513" y="378214"/>
                </a:lnTo>
                <a:lnTo>
                  <a:pt x="5638" y="384325"/>
                </a:lnTo>
                <a:lnTo>
                  <a:pt x="11755" y="388443"/>
                </a:lnTo>
                <a:lnTo>
                  <a:pt x="19240" y="389953"/>
                </a:lnTo>
                <a:lnTo>
                  <a:pt x="493217" y="389953"/>
                </a:lnTo>
                <a:lnTo>
                  <a:pt x="500720" y="388443"/>
                </a:lnTo>
                <a:lnTo>
                  <a:pt x="506839" y="384325"/>
                </a:lnTo>
                <a:lnTo>
                  <a:pt x="510960" y="378214"/>
                </a:lnTo>
                <a:lnTo>
                  <a:pt x="512470" y="370725"/>
                </a:lnTo>
                <a:lnTo>
                  <a:pt x="510960" y="363240"/>
                </a:lnTo>
                <a:lnTo>
                  <a:pt x="506839" y="357123"/>
                </a:lnTo>
                <a:lnTo>
                  <a:pt x="500720" y="352998"/>
                </a:lnTo>
                <a:lnTo>
                  <a:pt x="493217" y="351485"/>
                </a:lnTo>
                <a:lnTo>
                  <a:pt x="38481" y="351485"/>
                </a:lnTo>
                <a:lnTo>
                  <a:pt x="38481" y="153568"/>
                </a:lnTo>
                <a:lnTo>
                  <a:pt x="92949" y="153568"/>
                </a:lnTo>
                <a:lnTo>
                  <a:pt x="27343" y="87972"/>
                </a:lnTo>
                <a:lnTo>
                  <a:pt x="19075" y="86309"/>
                </a:lnTo>
                <a:close/>
              </a:path>
              <a:path w="513079" h="390525">
                <a:moveTo>
                  <a:pt x="92949" y="153568"/>
                </a:moveTo>
                <a:lnTo>
                  <a:pt x="38481" y="153568"/>
                </a:lnTo>
                <a:lnTo>
                  <a:pt x="93776" y="208813"/>
                </a:lnTo>
                <a:lnTo>
                  <a:pt x="100140" y="213035"/>
                </a:lnTo>
                <a:lnTo>
                  <a:pt x="107383" y="214442"/>
                </a:lnTo>
                <a:lnTo>
                  <a:pt x="114624" y="213035"/>
                </a:lnTo>
                <a:lnTo>
                  <a:pt x="120980" y="208813"/>
                </a:lnTo>
                <a:lnTo>
                  <a:pt x="161806" y="167995"/>
                </a:lnTo>
                <a:lnTo>
                  <a:pt x="107378" y="167995"/>
                </a:lnTo>
                <a:lnTo>
                  <a:pt x="92949" y="153568"/>
                </a:lnTo>
                <a:close/>
              </a:path>
              <a:path w="513079" h="390525">
                <a:moveTo>
                  <a:pt x="237186" y="147040"/>
                </a:moveTo>
                <a:lnTo>
                  <a:pt x="182765" y="147040"/>
                </a:lnTo>
                <a:lnTo>
                  <a:pt x="229171" y="193446"/>
                </a:lnTo>
                <a:lnTo>
                  <a:pt x="234061" y="195478"/>
                </a:lnTo>
                <a:lnTo>
                  <a:pt x="244271" y="195478"/>
                </a:lnTo>
                <a:lnTo>
                  <a:pt x="249174" y="193446"/>
                </a:lnTo>
                <a:lnTo>
                  <a:pt x="293607" y="149021"/>
                </a:lnTo>
                <a:lnTo>
                  <a:pt x="239166" y="149021"/>
                </a:lnTo>
                <a:lnTo>
                  <a:pt x="237186" y="147040"/>
                </a:lnTo>
                <a:close/>
              </a:path>
              <a:path w="513079" h="390525">
                <a:moveTo>
                  <a:pt x="187871" y="100558"/>
                </a:moveTo>
                <a:lnTo>
                  <a:pt x="177647" y="100558"/>
                </a:lnTo>
                <a:lnTo>
                  <a:pt x="172758" y="102590"/>
                </a:lnTo>
                <a:lnTo>
                  <a:pt x="107378" y="167995"/>
                </a:lnTo>
                <a:lnTo>
                  <a:pt x="161806" y="167995"/>
                </a:lnTo>
                <a:lnTo>
                  <a:pt x="182765" y="147040"/>
                </a:lnTo>
                <a:lnTo>
                  <a:pt x="237186" y="147040"/>
                </a:lnTo>
                <a:lnTo>
                  <a:pt x="192760" y="102590"/>
                </a:lnTo>
                <a:lnTo>
                  <a:pt x="187871" y="100558"/>
                </a:lnTo>
                <a:close/>
              </a:path>
              <a:path w="513079" h="390525">
                <a:moveTo>
                  <a:pt x="397535" y="0"/>
                </a:moveTo>
                <a:lnTo>
                  <a:pt x="318211" y="0"/>
                </a:lnTo>
                <a:lnTo>
                  <a:pt x="310725" y="1507"/>
                </a:lnTo>
                <a:lnTo>
                  <a:pt x="304609" y="5622"/>
                </a:lnTo>
                <a:lnTo>
                  <a:pt x="300483" y="11733"/>
                </a:lnTo>
                <a:lnTo>
                  <a:pt x="298970" y="19227"/>
                </a:lnTo>
                <a:lnTo>
                  <a:pt x="300483" y="26711"/>
                </a:lnTo>
                <a:lnTo>
                  <a:pt x="304609" y="32823"/>
                </a:lnTo>
                <a:lnTo>
                  <a:pt x="310725" y="36944"/>
                </a:lnTo>
                <a:lnTo>
                  <a:pt x="318211" y="38455"/>
                </a:lnTo>
                <a:lnTo>
                  <a:pt x="349719" y="38455"/>
                </a:lnTo>
                <a:lnTo>
                  <a:pt x="239166" y="149021"/>
                </a:lnTo>
                <a:lnTo>
                  <a:pt x="293607" y="149021"/>
                </a:lnTo>
                <a:lnTo>
                  <a:pt x="378294" y="64350"/>
                </a:lnTo>
                <a:lnTo>
                  <a:pt x="416775" y="64350"/>
                </a:lnTo>
                <a:lnTo>
                  <a:pt x="416775" y="19227"/>
                </a:lnTo>
                <a:lnTo>
                  <a:pt x="415262" y="11733"/>
                </a:lnTo>
                <a:lnTo>
                  <a:pt x="411137" y="5622"/>
                </a:lnTo>
                <a:lnTo>
                  <a:pt x="405020" y="1507"/>
                </a:lnTo>
                <a:lnTo>
                  <a:pt x="397535" y="0"/>
                </a:lnTo>
                <a:close/>
              </a:path>
              <a:path w="513079" h="390525">
                <a:moveTo>
                  <a:pt x="416775" y="64350"/>
                </a:moveTo>
                <a:lnTo>
                  <a:pt x="378294" y="64350"/>
                </a:lnTo>
                <a:lnTo>
                  <a:pt x="378294" y="98539"/>
                </a:lnTo>
                <a:lnTo>
                  <a:pt x="379806" y="106024"/>
                </a:lnTo>
                <a:lnTo>
                  <a:pt x="383928" y="112140"/>
                </a:lnTo>
                <a:lnTo>
                  <a:pt x="390044" y="116266"/>
                </a:lnTo>
                <a:lnTo>
                  <a:pt x="397535" y="117779"/>
                </a:lnTo>
                <a:lnTo>
                  <a:pt x="405020" y="116266"/>
                </a:lnTo>
                <a:lnTo>
                  <a:pt x="411137" y="112140"/>
                </a:lnTo>
                <a:lnTo>
                  <a:pt x="415262" y="106024"/>
                </a:lnTo>
                <a:lnTo>
                  <a:pt x="416775" y="98539"/>
                </a:lnTo>
                <a:lnTo>
                  <a:pt x="416775" y="643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4415333" y="6094463"/>
            <a:ext cx="181673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15" baseline="34722" dirty="0">
                <a:solidFill>
                  <a:srgbClr val="58595B"/>
                </a:solidFill>
                <a:latin typeface="Arial"/>
                <a:cs typeface="Arial"/>
              </a:rPr>
              <a:t>*</a:t>
            </a:r>
            <a:r>
              <a:rPr sz="700" spc="-10" dirty="0">
                <a:solidFill>
                  <a:srgbClr val="58595B"/>
                </a:solidFill>
                <a:latin typeface="Arial"/>
                <a:cs typeface="Arial"/>
              </a:rPr>
              <a:t>RMM </a:t>
            </a:r>
            <a:r>
              <a:rPr sz="700" spc="-40" dirty="0">
                <a:solidFill>
                  <a:srgbClr val="58595B"/>
                </a:solidFill>
                <a:latin typeface="Arial"/>
                <a:cs typeface="Arial"/>
              </a:rPr>
              <a:t>– </a:t>
            </a:r>
            <a:r>
              <a:rPr sz="700" spc="-10" dirty="0">
                <a:solidFill>
                  <a:srgbClr val="58595B"/>
                </a:solidFill>
                <a:latin typeface="Arial"/>
                <a:cs typeface="Arial"/>
              </a:rPr>
              <a:t>Remote </a:t>
            </a:r>
            <a:r>
              <a:rPr sz="700" dirty="0">
                <a:solidFill>
                  <a:srgbClr val="58595B"/>
                </a:solidFill>
                <a:latin typeface="Arial"/>
                <a:cs typeface="Arial"/>
              </a:rPr>
              <a:t>Monitoring </a:t>
            </a:r>
            <a:r>
              <a:rPr sz="700" spc="10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7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700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7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675616" y="6094463"/>
            <a:ext cx="1316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15" baseline="34722" dirty="0">
                <a:solidFill>
                  <a:srgbClr val="58595B"/>
                </a:solidFill>
                <a:latin typeface="Arial"/>
                <a:cs typeface="Arial"/>
              </a:rPr>
              <a:t>**</a:t>
            </a:r>
            <a:r>
              <a:rPr sz="700" spc="-10" dirty="0">
                <a:solidFill>
                  <a:srgbClr val="58595B"/>
                </a:solidFill>
                <a:latin typeface="Arial"/>
                <a:cs typeface="Arial"/>
              </a:rPr>
              <a:t>SLA </a:t>
            </a:r>
            <a:r>
              <a:rPr sz="700" spc="-40" dirty="0">
                <a:solidFill>
                  <a:srgbClr val="58595B"/>
                </a:solidFill>
                <a:latin typeface="Arial"/>
                <a:cs typeface="Arial"/>
              </a:rPr>
              <a:t>– </a:t>
            </a:r>
            <a:r>
              <a:rPr sz="700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700" spc="-15" dirty="0">
                <a:solidFill>
                  <a:srgbClr val="58595B"/>
                </a:solidFill>
                <a:latin typeface="Arial"/>
                <a:cs typeface="Arial"/>
              </a:rPr>
              <a:t>Level</a:t>
            </a:r>
            <a:r>
              <a:rPr sz="700" spc="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700" dirty="0">
                <a:solidFill>
                  <a:srgbClr val="58595B"/>
                </a:solidFill>
                <a:latin typeface="Arial"/>
                <a:cs typeface="Arial"/>
              </a:rPr>
              <a:t>Agreement</a:t>
            </a:r>
            <a:endParaRPr sz="7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898" y="878595"/>
            <a:ext cx="7821930" cy="558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55" dirty="0">
                <a:solidFill>
                  <a:srgbClr val="3DCD58"/>
                </a:solidFill>
              </a:rPr>
              <a:t>APC </a:t>
            </a:r>
            <a:r>
              <a:rPr sz="3350" spc="-20" dirty="0">
                <a:solidFill>
                  <a:srgbClr val="3DCD58"/>
                </a:solidFill>
              </a:rPr>
              <a:t>SmartConnect: </a:t>
            </a:r>
            <a:r>
              <a:rPr sz="3350" spc="-35" dirty="0">
                <a:solidFill>
                  <a:srgbClr val="3DCD58"/>
                </a:solidFill>
              </a:rPr>
              <a:t>offers </a:t>
            </a:r>
            <a:r>
              <a:rPr sz="3350" spc="35" dirty="0">
                <a:solidFill>
                  <a:srgbClr val="3DCD58"/>
                </a:solidFill>
              </a:rPr>
              <a:t>and</a:t>
            </a:r>
            <a:r>
              <a:rPr sz="3350" spc="65" dirty="0">
                <a:solidFill>
                  <a:srgbClr val="3DCD58"/>
                </a:solidFill>
              </a:rPr>
              <a:t> </a:t>
            </a:r>
            <a:r>
              <a:rPr sz="3500" spc="-35" dirty="0">
                <a:solidFill>
                  <a:srgbClr val="3DCD58"/>
                </a:solidFill>
              </a:rPr>
              <a:t>interfaces</a:t>
            </a:r>
            <a:endParaRPr sz="3500"/>
          </a:p>
        </p:txBody>
      </p:sp>
      <p:sp>
        <p:nvSpPr>
          <p:cNvPr id="3" name="object 3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23940" y="1643469"/>
            <a:ext cx="3154045" cy="1438214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35890" indent="-123189">
              <a:lnSpc>
                <a:spcPct val="100000"/>
              </a:lnSpc>
              <a:spcBef>
                <a:spcPts val="475"/>
              </a:spcBef>
              <a:buChar char="•"/>
              <a:tabLst>
                <a:tab pos="136525" algn="l"/>
              </a:tabLst>
            </a:pPr>
            <a:r>
              <a:rPr lang="en-US" sz="1000" spc="30" dirty="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000" spc="55" dirty="0">
                <a:solidFill>
                  <a:srgbClr val="58595B"/>
                </a:solidFill>
                <a:latin typeface="Arial"/>
                <a:cs typeface="Arial"/>
              </a:rPr>
              <a:t>&amp;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online</a:t>
            </a:r>
            <a:r>
              <a:rPr sz="10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models:</a:t>
            </a:r>
            <a:endParaRPr sz="1000" dirty="0">
              <a:latin typeface="Arial"/>
              <a:cs typeface="Arial"/>
            </a:endParaRPr>
          </a:p>
          <a:p>
            <a:pPr marL="227965" lvl="1" indent="-80010">
              <a:lnSpc>
                <a:spcPct val="100000"/>
              </a:lnSpc>
              <a:spcBef>
                <a:spcPts val="384"/>
              </a:spcBef>
              <a:buChar char="-"/>
              <a:tabLst>
                <a:tab pos="228600" algn="l"/>
              </a:tabLst>
            </a:pP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Embedded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SmartConnect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port</a:t>
            </a:r>
            <a:endParaRPr sz="1000" dirty="0">
              <a:latin typeface="Arial"/>
              <a:cs typeface="Arial"/>
            </a:endParaRPr>
          </a:p>
          <a:p>
            <a:pPr marL="135890" indent="-123189">
              <a:lnSpc>
                <a:spcPct val="100000"/>
              </a:lnSpc>
              <a:spcBef>
                <a:spcPts val="915"/>
              </a:spcBef>
              <a:buChar char="•"/>
              <a:tabLst>
                <a:tab pos="136525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000" spc="50" dirty="0">
                <a:solidFill>
                  <a:srgbClr val="58595B"/>
                </a:solidFill>
                <a:latin typeface="Arial"/>
                <a:cs typeface="Arial"/>
              </a:rPr>
              <a:t>web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portal:</a:t>
            </a:r>
            <a:endParaRPr sz="1000" dirty="0">
              <a:latin typeface="Arial"/>
              <a:cs typeface="Arial"/>
            </a:endParaRPr>
          </a:p>
          <a:p>
            <a:pPr marL="227965" lvl="1" indent="-80010">
              <a:lnSpc>
                <a:spcPct val="100000"/>
              </a:lnSpc>
              <a:spcBef>
                <a:spcPts val="385"/>
              </a:spcBef>
              <a:buChar char="-"/>
              <a:tabLst>
                <a:tab pos="228600" algn="l"/>
              </a:tabLst>
            </a:pP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Access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UPSs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any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device</a:t>
            </a:r>
            <a:endParaRPr sz="1000" dirty="0">
              <a:latin typeface="Arial"/>
              <a:cs typeface="Arial"/>
            </a:endParaRPr>
          </a:p>
          <a:p>
            <a:pPr marL="227965" marR="5080" lvl="1" indent="-80010">
              <a:lnSpc>
                <a:spcPct val="109800"/>
              </a:lnSpc>
              <a:spcBef>
                <a:spcPts val="400"/>
              </a:spcBef>
              <a:buChar char="-"/>
              <a:tabLst>
                <a:tab pos="228600" algn="l"/>
              </a:tabLst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Automatic,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actionable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notifications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are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centralized 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easy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configure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825871" y="1733981"/>
            <a:ext cx="0" cy="2359660"/>
          </a:xfrm>
          <a:custGeom>
            <a:avLst/>
            <a:gdLst/>
            <a:ahLst/>
            <a:cxnLst/>
            <a:rect l="l" t="t" r="r" b="b"/>
            <a:pathLst>
              <a:path h="2359660">
                <a:moveTo>
                  <a:pt x="0" y="2359177"/>
                </a:moveTo>
                <a:lnTo>
                  <a:pt x="0" y="0"/>
                </a:lnTo>
              </a:path>
            </a:pathLst>
          </a:custGeom>
          <a:ln w="1195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81607" y="1977993"/>
            <a:ext cx="1326400" cy="11937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73797" y="1837804"/>
            <a:ext cx="1655445" cy="1632585"/>
          </a:xfrm>
          <a:custGeom>
            <a:avLst/>
            <a:gdLst/>
            <a:ahLst/>
            <a:cxnLst/>
            <a:rect l="l" t="t" r="r" b="b"/>
            <a:pathLst>
              <a:path w="1655445" h="1632585">
                <a:moveTo>
                  <a:pt x="827697" y="0"/>
                </a:moveTo>
                <a:lnTo>
                  <a:pt x="779063" y="1385"/>
                </a:lnTo>
                <a:lnTo>
                  <a:pt x="731170" y="5491"/>
                </a:lnTo>
                <a:lnTo>
                  <a:pt x="684094" y="12240"/>
                </a:lnTo>
                <a:lnTo>
                  <a:pt x="637913" y="21555"/>
                </a:lnTo>
                <a:lnTo>
                  <a:pt x="592706" y="33362"/>
                </a:lnTo>
                <a:lnTo>
                  <a:pt x="548549" y="47582"/>
                </a:lnTo>
                <a:lnTo>
                  <a:pt x="505520" y="64139"/>
                </a:lnTo>
                <a:lnTo>
                  <a:pt x="463697" y="82957"/>
                </a:lnTo>
                <a:lnTo>
                  <a:pt x="423157" y="103959"/>
                </a:lnTo>
                <a:lnTo>
                  <a:pt x="383978" y="127069"/>
                </a:lnTo>
                <a:lnTo>
                  <a:pt x="346238" y="152210"/>
                </a:lnTo>
                <a:lnTo>
                  <a:pt x="310015" y="179305"/>
                </a:lnTo>
                <a:lnTo>
                  <a:pt x="275385" y="208278"/>
                </a:lnTo>
                <a:lnTo>
                  <a:pt x="242427" y="239053"/>
                </a:lnTo>
                <a:lnTo>
                  <a:pt x="211218" y="271553"/>
                </a:lnTo>
                <a:lnTo>
                  <a:pt x="181835" y="305701"/>
                </a:lnTo>
                <a:lnTo>
                  <a:pt x="154358" y="341420"/>
                </a:lnTo>
                <a:lnTo>
                  <a:pt x="128862" y="378635"/>
                </a:lnTo>
                <a:lnTo>
                  <a:pt x="105426" y="417268"/>
                </a:lnTo>
                <a:lnTo>
                  <a:pt x="84128" y="457244"/>
                </a:lnTo>
                <a:lnTo>
                  <a:pt x="65044" y="498485"/>
                </a:lnTo>
                <a:lnTo>
                  <a:pt x="48253" y="540915"/>
                </a:lnTo>
                <a:lnTo>
                  <a:pt x="33832" y="584458"/>
                </a:lnTo>
                <a:lnTo>
                  <a:pt x="21860" y="629036"/>
                </a:lnTo>
                <a:lnTo>
                  <a:pt x="12412" y="674574"/>
                </a:lnTo>
                <a:lnTo>
                  <a:pt x="5568" y="720994"/>
                </a:lnTo>
                <a:lnTo>
                  <a:pt x="1405" y="768221"/>
                </a:lnTo>
                <a:lnTo>
                  <a:pt x="0" y="816178"/>
                </a:lnTo>
                <a:lnTo>
                  <a:pt x="1405" y="864134"/>
                </a:lnTo>
                <a:lnTo>
                  <a:pt x="5568" y="911361"/>
                </a:lnTo>
                <a:lnTo>
                  <a:pt x="12412" y="957782"/>
                </a:lnTo>
                <a:lnTo>
                  <a:pt x="21860" y="1003320"/>
                </a:lnTo>
                <a:lnTo>
                  <a:pt x="33832" y="1047899"/>
                </a:lnTo>
                <a:lnTo>
                  <a:pt x="48253" y="1091442"/>
                </a:lnTo>
                <a:lnTo>
                  <a:pt x="65044" y="1133872"/>
                </a:lnTo>
                <a:lnTo>
                  <a:pt x="84128" y="1175114"/>
                </a:lnTo>
                <a:lnTo>
                  <a:pt x="105426" y="1215090"/>
                </a:lnTo>
                <a:lnTo>
                  <a:pt x="128862" y="1253724"/>
                </a:lnTo>
                <a:lnTo>
                  <a:pt x="154358" y="1290940"/>
                </a:lnTo>
                <a:lnTo>
                  <a:pt x="181835" y="1326660"/>
                </a:lnTo>
                <a:lnTo>
                  <a:pt x="211218" y="1360808"/>
                </a:lnTo>
                <a:lnTo>
                  <a:pt x="242427" y="1393309"/>
                </a:lnTo>
                <a:lnTo>
                  <a:pt x="275385" y="1424084"/>
                </a:lnTo>
                <a:lnTo>
                  <a:pt x="310015" y="1453058"/>
                </a:lnTo>
                <a:lnTo>
                  <a:pt x="346238" y="1480154"/>
                </a:lnTo>
                <a:lnTo>
                  <a:pt x="383978" y="1505295"/>
                </a:lnTo>
                <a:lnTo>
                  <a:pt x="423157" y="1528406"/>
                </a:lnTo>
                <a:lnTo>
                  <a:pt x="463697" y="1549408"/>
                </a:lnTo>
                <a:lnTo>
                  <a:pt x="505520" y="1568227"/>
                </a:lnTo>
                <a:lnTo>
                  <a:pt x="548549" y="1584785"/>
                </a:lnTo>
                <a:lnTo>
                  <a:pt x="592706" y="1599005"/>
                </a:lnTo>
                <a:lnTo>
                  <a:pt x="637913" y="1610812"/>
                </a:lnTo>
                <a:lnTo>
                  <a:pt x="684094" y="1620128"/>
                </a:lnTo>
                <a:lnTo>
                  <a:pt x="731170" y="1626877"/>
                </a:lnTo>
                <a:lnTo>
                  <a:pt x="779063" y="1630983"/>
                </a:lnTo>
                <a:lnTo>
                  <a:pt x="827697" y="1632369"/>
                </a:lnTo>
                <a:lnTo>
                  <a:pt x="876330" y="1630983"/>
                </a:lnTo>
                <a:lnTo>
                  <a:pt x="924223" y="1626877"/>
                </a:lnTo>
                <a:lnTo>
                  <a:pt x="971299" y="1620128"/>
                </a:lnTo>
                <a:lnTo>
                  <a:pt x="1017480" y="1610812"/>
                </a:lnTo>
                <a:lnTo>
                  <a:pt x="1062687" y="1599005"/>
                </a:lnTo>
                <a:lnTo>
                  <a:pt x="1106844" y="1584785"/>
                </a:lnTo>
                <a:lnTo>
                  <a:pt x="1149873" y="1568227"/>
                </a:lnTo>
                <a:lnTo>
                  <a:pt x="1191697" y="1549408"/>
                </a:lnTo>
                <a:lnTo>
                  <a:pt x="1232236" y="1528406"/>
                </a:lnTo>
                <a:lnTo>
                  <a:pt x="1271415" y="1505295"/>
                </a:lnTo>
                <a:lnTo>
                  <a:pt x="1309155" y="1480154"/>
                </a:lnTo>
                <a:lnTo>
                  <a:pt x="1345379" y="1453058"/>
                </a:lnTo>
                <a:lnTo>
                  <a:pt x="1380008" y="1424084"/>
                </a:lnTo>
                <a:lnTo>
                  <a:pt x="1412967" y="1393309"/>
                </a:lnTo>
                <a:lnTo>
                  <a:pt x="1444176" y="1360808"/>
                </a:lnTo>
                <a:lnTo>
                  <a:pt x="1473558" y="1326660"/>
                </a:lnTo>
                <a:lnTo>
                  <a:pt x="1501035" y="1290940"/>
                </a:lnTo>
                <a:lnTo>
                  <a:pt x="1526531" y="1253724"/>
                </a:lnTo>
                <a:lnTo>
                  <a:pt x="1549967" y="1215090"/>
                </a:lnTo>
                <a:lnTo>
                  <a:pt x="1571265" y="1175114"/>
                </a:lnTo>
                <a:lnTo>
                  <a:pt x="1590349" y="1133872"/>
                </a:lnTo>
                <a:lnTo>
                  <a:pt x="1607140" y="1091442"/>
                </a:lnTo>
                <a:lnTo>
                  <a:pt x="1621561" y="1047899"/>
                </a:lnTo>
                <a:lnTo>
                  <a:pt x="1633534" y="1003320"/>
                </a:lnTo>
                <a:lnTo>
                  <a:pt x="1642981" y="957782"/>
                </a:lnTo>
                <a:lnTo>
                  <a:pt x="1649825" y="911361"/>
                </a:lnTo>
                <a:lnTo>
                  <a:pt x="1653989" y="864134"/>
                </a:lnTo>
                <a:lnTo>
                  <a:pt x="1655394" y="816178"/>
                </a:lnTo>
                <a:lnTo>
                  <a:pt x="1653989" y="768221"/>
                </a:lnTo>
                <a:lnTo>
                  <a:pt x="1649825" y="720994"/>
                </a:lnTo>
                <a:lnTo>
                  <a:pt x="1642981" y="674574"/>
                </a:lnTo>
                <a:lnTo>
                  <a:pt x="1633534" y="629036"/>
                </a:lnTo>
                <a:lnTo>
                  <a:pt x="1621561" y="584458"/>
                </a:lnTo>
                <a:lnTo>
                  <a:pt x="1607140" y="540915"/>
                </a:lnTo>
                <a:lnTo>
                  <a:pt x="1590349" y="498485"/>
                </a:lnTo>
                <a:lnTo>
                  <a:pt x="1571265" y="457244"/>
                </a:lnTo>
                <a:lnTo>
                  <a:pt x="1549967" y="417268"/>
                </a:lnTo>
                <a:lnTo>
                  <a:pt x="512292" y="415201"/>
                </a:lnTo>
                <a:lnTo>
                  <a:pt x="512292" y="278066"/>
                </a:lnTo>
                <a:lnTo>
                  <a:pt x="1449780" y="278066"/>
                </a:lnTo>
                <a:lnTo>
                  <a:pt x="1444176" y="271553"/>
                </a:lnTo>
                <a:lnTo>
                  <a:pt x="1412967" y="239053"/>
                </a:lnTo>
                <a:lnTo>
                  <a:pt x="1380008" y="208278"/>
                </a:lnTo>
                <a:lnTo>
                  <a:pt x="1345379" y="179305"/>
                </a:lnTo>
                <a:lnTo>
                  <a:pt x="1309155" y="152210"/>
                </a:lnTo>
                <a:lnTo>
                  <a:pt x="1271415" y="127069"/>
                </a:lnTo>
                <a:lnTo>
                  <a:pt x="1232236" y="103959"/>
                </a:lnTo>
                <a:lnTo>
                  <a:pt x="1191697" y="82957"/>
                </a:lnTo>
                <a:lnTo>
                  <a:pt x="1149873" y="64139"/>
                </a:lnTo>
                <a:lnTo>
                  <a:pt x="1106844" y="47582"/>
                </a:lnTo>
                <a:lnTo>
                  <a:pt x="1062687" y="33362"/>
                </a:lnTo>
                <a:lnTo>
                  <a:pt x="1017480" y="21555"/>
                </a:lnTo>
                <a:lnTo>
                  <a:pt x="971299" y="12240"/>
                </a:lnTo>
                <a:lnTo>
                  <a:pt x="924223" y="5491"/>
                </a:lnTo>
                <a:lnTo>
                  <a:pt x="876330" y="1385"/>
                </a:lnTo>
                <a:lnTo>
                  <a:pt x="827697" y="0"/>
                </a:lnTo>
                <a:close/>
              </a:path>
              <a:path w="1655445" h="1632585">
                <a:moveTo>
                  <a:pt x="1449780" y="278066"/>
                </a:moveTo>
                <a:lnTo>
                  <a:pt x="756500" y="278066"/>
                </a:lnTo>
                <a:lnTo>
                  <a:pt x="757224" y="415201"/>
                </a:lnTo>
                <a:lnTo>
                  <a:pt x="1548713" y="415201"/>
                </a:lnTo>
                <a:lnTo>
                  <a:pt x="1526531" y="378635"/>
                </a:lnTo>
                <a:lnTo>
                  <a:pt x="1501035" y="341420"/>
                </a:lnTo>
                <a:lnTo>
                  <a:pt x="1473558" y="305701"/>
                </a:lnTo>
                <a:lnTo>
                  <a:pt x="1449780" y="278066"/>
                </a:lnTo>
                <a:close/>
              </a:path>
            </a:pathLst>
          </a:custGeom>
          <a:solidFill>
            <a:srgbClr val="FFFFFF">
              <a:alpha val="71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21203" y="1736902"/>
            <a:ext cx="1716011" cy="99020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27961" y="1736902"/>
            <a:ext cx="693420" cy="990600"/>
          </a:xfrm>
          <a:custGeom>
            <a:avLst/>
            <a:gdLst/>
            <a:ahLst/>
            <a:cxnLst/>
            <a:rect l="l" t="t" r="r" b="b"/>
            <a:pathLst>
              <a:path w="693419" h="990600">
                <a:moveTo>
                  <a:pt x="693242" y="0"/>
                </a:moveTo>
                <a:lnTo>
                  <a:pt x="0" y="380415"/>
                </a:lnTo>
                <a:lnTo>
                  <a:pt x="0" y="516089"/>
                </a:lnTo>
                <a:lnTo>
                  <a:pt x="693242" y="990206"/>
                </a:lnTo>
                <a:lnTo>
                  <a:pt x="693242" y="0"/>
                </a:lnTo>
                <a:close/>
              </a:path>
            </a:pathLst>
          </a:custGeom>
          <a:solidFill>
            <a:srgbClr val="D0EC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983026" y="2823985"/>
            <a:ext cx="1559560" cy="140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15" dirty="0">
                <a:solidFill>
                  <a:srgbClr val="42B4E6"/>
                </a:solidFill>
                <a:latin typeface="Arial"/>
                <a:cs typeface="Arial"/>
              </a:rPr>
              <a:t>Embedded </a:t>
            </a: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APC </a:t>
            </a:r>
            <a:r>
              <a:rPr sz="750" dirty="0">
                <a:solidFill>
                  <a:srgbClr val="42B4E6"/>
                </a:solidFill>
                <a:latin typeface="Arial"/>
                <a:cs typeface="Arial"/>
              </a:rPr>
              <a:t>SmartConnect</a:t>
            </a:r>
            <a:r>
              <a:rPr sz="750" spc="-55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42B4E6"/>
                </a:solidFill>
                <a:latin typeface="Arial"/>
                <a:cs typeface="Arial"/>
              </a:rPr>
              <a:t>port</a:t>
            </a:r>
            <a:endParaRPr sz="7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45680" y="3265843"/>
            <a:ext cx="4682439" cy="30372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570570" y="5710924"/>
            <a:ext cx="1333500" cy="140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APC </a:t>
            </a:r>
            <a:r>
              <a:rPr sz="750" dirty="0">
                <a:solidFill>
                  <a:srgbClr val="42B4E6"/>
                </a:solidFill>
                <a:latin typeface="Arial"/>
                <a:cs typeface="Arial"/>
              </a:rPr>
              <a:t>SmartConnect </a:t>
            </a:r>
            <a:r>
              <a:rPr sz="750" spc="10" dirty="0">
                <a:solidFill>
                  <a:srgbClr val="42B4E6"/>
                </a:solidFill>
                <a:latin typeface="Arial"/>
                <a:cs typeface="Arial"/>
              </a:rPr>
              <a:t>web</a:t>
            </a:r>
            <a:r>
              <a:rPr sz="750" spc="-35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42B4E6"/>
                </a:solidFill>
                <a:latin typeface="Arial"/>
                <a:cs typeface="Arial"/>
              </a:rPr>
              <a:t>portal</a:t>
            </a:r>
            <a:endParaRPr sz="75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5427345" cy="5416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50" spc="-55" dirty="0">
                <a:solidFill>
                  <a:srgbClr val="3DCD58"/>
                </a:solidFill>
              </a:rPr>
              <a:t>APC </a:t>
            </a:r>
            <a:r>
              <a:rPr sz="3350" spc="-20" dirty="0">
                <a:solidFill>
                  <a:srgbClr val="3DCD58"/>
                </a:solidFill>
              </a:rPr>
              <a:t>SmartConnect:</a:t>
            </a:r>
            <a:r>
              <a:rPr sz="3350" spc="30" dirty="0">
                <a:solidFill>
                  <a:srgbClr val="3DCD58"/>
                </a:solidFill>
              </a:rPr>
              <a:t> </a:t>
            </a:r>
            <a:r>
              <a:rPr sz="3350" dirty="0">
                <a:solidFill>
                  <a:srgbClr val="3DCD58"/>
                </a:solidFill>
              </a:rPr>
              <a:t>benefits</a:t>
            </a:r>
            <a:endParaRPr sz="3350"/>
          </a:p>
        </p:txBody>
      </p:sp>
      <p:sp>
        <p:nvSpPr>
          <p:cNvPr id="4" name="object 4"/>
          <p:cNvSpPr txBox="1"/>
          <p:nvPr/>
        </p:nvSpPr>
        <p:spPr>
          <a:xfrm>
            <a:off x="4134137" y="2016543"/>
            <a:ext cx="3377565" cy="28752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56210" indent="-143510">
              <a:lnSpc>
                <a:spcPct val="100000"/>
              </a:lnSpc>
              <a:spcBef>
                <a:spcPts val="459"/>
              </a:spcBef>
              <a:buChar char="•"/>
              <a:tabLst>
                <a:tab pos="156845" algn="l"/>
              </a:tabLst>
            </a:pP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Accessible</a:t>
            </a:r>
            <a:endParaRPr sz="1100">
              <a:latin typeface="Arial"/>
              <a:cs typeface="Arial"/>
            </a:endParaRPr>
          </a:p>
          <a:p>
            <a:pPr marL="156210" marR="5080" algn="just">
              <a:lnSpc>
                <a:spcPct val="106100"/>
              </a:lnSpc>
              <a:spcBef>
                <a:spcPts val="285"/>
              </a:spcBef>
            </a:pP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web portal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accessible</a:t>
            </a:r>
            <a:r>
              <a:rPr sz="1100" spc="-19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from 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any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internet-connected</a:t>
            </a:r>
            <a:r>
              <a:rPr sz="11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device,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so</a:t>
            </a:r>
            <a:r>
              <a:rPr sz="11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you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can</a:t>
            </a:r>
            <a:r>
              <a:rPr sz="11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check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your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customers’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equipment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site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or</a:t>
            </a:r>
            <a:r>
              <a:rPr sz="1100" spc="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on-the-go.</a:t>
            </a:r>
            <a:endParaRPr sz="1100">
              <a:latin typeface="Arial"/>
              <a:cs typeface="Arial"/>
            </a:endParaRPr>
          </a:p>
          <a:p>
            <a:pPr marL="156210" indent="-143510">
              <a:lnSpc>
                <a:spcPct val="100000"/>
              </a:lnSpc>
              <a:spcBef>
                <a:spcPts val="930"/>
              </a:spcBef>
              <a:buChar char="•"/>
              <a:tabLst>
                <a:tab pos="156845" algn="l"/>
              </a:tabLst>
            </a:pP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Enabled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as a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standard</a:t>
            </a:r>
            <a:endParaRPr sz="1100">
              <a:latin typeface="Arial"/>
              <a:cs typeface="Arial"/>
            </a:endParaRPr>
          </a:p>
          <a:p>
            <a:pPr marL="156210" marR="108585">
              <a:lnSpc>
                <a:spcPct val="106100"/>
              </a:lnSpc>
              <a:spcBef>
                <a:spcPts val="280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will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be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automatically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included,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free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charge,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select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models; 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making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it the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perfect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solution for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price-conscious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professionals in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need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power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security.</a:t>
            </a:r>
            <a:endParaRPr sz="1100">
              <a:latin typeface="Arial"/>
              <a:cs typeface="Arial"/>
            </a:endParaRPr>
          </a:p>
          <a:p>
            <a:pPr marL="156210" indent="-143510">
              <a:lnSpc>
                <a:spcPct val="100000"/>
              </a:lnSpc>
              <a:spcBef>
                <a:spcPts val="935"/>
              </a:spcBef>
              <a:buChar char="•"/>
              <a:tabLst>
                <a:tab pos="156845" algn="l"/>
              </a:tabLst>
            </a:pP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Another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innovation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industry</a:t>
            </a:r>
            <a:r>
              <a:rPr sz="11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leader</a:t>
            </a:r>
            <a:endParaRPr sz="1100">
              <a:latin typeface="Arial"/>
              <a:cs typeface="Arial"/>
            </a:endParaRPr>
          </a:p>
          <a:p>
            <a:pPr marL="156210" marR="128905">
              <a:lnSpc>
                <a:spcPct val="106100"/>
              </a:lnSpc>
              <a:spcBef>
                <a:spcPts val="280"/>
              </a:spcBef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solution is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only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UPS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cloud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offer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on the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market,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delivered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the pioneers  of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uninterruptible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power: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Schneider Electric, 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bringing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certainty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world.</a:t>
            </a:r>
            <a:endParaRPr sz="11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pc="20" dirty="0"/>
              <a:t>With </a:t>
            </a:r>
            <a:r>
              <a:rPr spc="15" dirty="0"/>
              <a:t>APC </a:t>
            </a:r>
            <a:r>
              <a:rPr spc="30" dirty="0"/>
              <a:t>SmartConnect, </a:t>
            </a:r>
            <a:r>
              <a:rPr spc="20" dirty="0"/>
              <a:t>you’ll </a:t>
            </a:r>
            <a:r>
              <a:rPr spc="35" dirty="0"/>
              <a:t>benefit</a:t>
            </a:r>
            <a:r>
              <a:rPr spc="-35" dirty="0"/>
              <a:t> </a:t>
            </a:r>
            <a:r>
              <a:rPr spc="20" dirty="0"/>
              <a:t>from:</a:t>
            </a:r>
          </a:p>
          <a:p>
            <a:pPr marL="227965" indent="-144145">
              <a:lnSpc>
                <a:spcPct val="100000"/>
              </a:lnSpc>
              <a:spcBef>
                <a:spcPts val="685"/>
              </a:spcBef>
              <a:buChar char="•"/>
              <a:tabLst>
                <a:tab pos="228600" algn="l"/>
              </a:tabLst>
            </a:pPr>
            <a:r>
              <a:rPr spc="25" dirty="0">
                <a:solidFill>
                  <a:srgbClr val="58595B"/>
                </a:solidFill>
              </a:rPr>
              <a:t>Advice </a:t>
            </a:r>
            <a:r>
              <a:rPr spc="20" dirty="0">
                <a:solidFill>
                  <a:srgbClr val="58595B"/>
                </a:solidFill>
              </a:rPr>
              <a:t>from </a:t>
            </a:r>
            <a:r>
              <a:rPr spc="15" dirty="0">
                <a:solidFill>
                  <a:srgbClr val="58595B"/>
                </a:solidFill>
              </a:rPr>
              <a:t>the</a:t>
            </a:r>
            <a:r>
              <a:rPr spc="-50" dirty="0">
                <a:solidFill>
                  <a:srgbClr val="58595B"/>
                </a:solidFill>
              </a:rPr>
              <a:t> </a:t>
            </a:r>
            <a:r>
              <a:rPr spc="25" dirty="0">
                <a:solidFill>
                  <a:srgbClr val="58595B"/>
                </a:solidFill>
              </a:rPr>
              <a:t>experts</a:t>
            </a:r>
          </a:p>
          <a:p>
            <a:pPr marL="227965" marR="105410">
              <a:lnSpc>
                <a:spcPct val="106100"/>
              </a:lnSpc>
              <a:spcBef>
                <a:spcPts val="285"/>
              </a:spcBef>
            </a:pPr>
            <a:r>
              <a:rPr spc="-30" dirty="0">
                <a:solidFill>
                  <a:srgbClr val="58595B"/>
                </a:solidFill>
              </a:rPr>
              <a:t>APC </a:t>
            </a:r>
            <a:r>
              <a:rPr spc="-15" dirty="0">
                <a:solidFill>
                  <a:srgbClr val="58595B"/>
                </a:solidFill>
              </a:rPr>
              <a:t>SmartConnect </a:t>
            </a:r>
            <a:r>
              <a:rPr spc="-20" dirty="0">
                <a:solidFill>
                  <a:srgbClr val="58595B"/>
                </a:solidFill>
              </a:rPr>
              <a:t>will routinely </a:t>
            </a:r>
            <a:r>
              <a:rPr spc="-5" dirty="0">
                <a:solidFill>
                  <a:srgbClr val="58595B"/>
                </a:solidFill>
              </a:rPr>
              <a:t>provide proactive  </a:t>
            </a:r>
            <a:r>
              <a:rPr spc="-55" dirty="0">
                <a:solidFill>
                  <a:srgbClr val="58595B"/>
                </a:solidFill>
              </a:rPr>
              <a:t>UPS </a:t>
            </a:r>
            <a:r>
              <a:rPr spc="-20" dirty="0">
                <a:solidFill>
                  <a:srgbClr val="58595B"/>
                </a:solidFill>
              </a:rPr>
              <a:t>life-cycle recommendations </a:t>
            </a:r>
            <a:r>
              <a:rPr spc="-15" dirty="0">
                <a:solidFill>
                  <a:srgbClr val="58595B"/>
                </a:solidFill>
              </a:rPr>
              <a:t>so </a:t>
            </a:r>
            <a:r>
              <a:rPr spc="-25" dirty="0">
                <a:solidFill>
                  <a:srgbClr val="58595B"/>
                </a:solidFill>
              </a:rPr>
              <a:t>you </a:t>
            </a:r>
            <a:r>
              <a:rPr spc="-5" dirty="0">
                <a:solidFill>
                  <a:srgbClr val="58595B"/>
                </a:solidFill>
              </a:rPr>
              <a:t>can</a:t>
            </a:r>
            <a:r>
              <a:rPr spc="-200" dirty="0">
                <a:solidFill>
                  <a:srgbClr val="58595B"/>
                </a:solidFill>
              </a:rPr>
              <a:t> </a:t>
            </a:r>
            <a:r>
              <a:rPr spc="-10" dirty="0">
                <a:solidFill>
                  <a:srgbClr val="58595B"/>
                </a:solidFill>
              </a:rPr>
              <a:t>provide  </a:t>
            </a:r>
            <a:r>
              <a:rPr dirty="0">
                <a:solidFill>
                  <a:srgbClr val="58595B"/>
                </a:solidFill>
              </a:rPr>
              <a:t>expert advice </a:t>
            </a:r>
            <a:r>
              <a:rPr spc="-15" dirty="0">
                <a:solidFill>
                  <a:srgbClr val="58595B"/>
                </a:solidFill>
              </a:rPr>
              <a:t>to </a:t>
            </a:r>
            <a:r>
              <a:rPr spc="-20" dirty="0">
                <a:solidFill>
                  <a:srgbClr val="58595B"/>
                </a:solidFill>
              </a:rPr>
              <a:t>your </a:t>
            </a:r>
            <a:r>
              <a:rPr spc="-15" dirty="0">
                <a:solidFill>
                  <a:srgbClr val="58595B"/>
                </a:solidFill>
              </a:rPr>
              <a:t>customers, </a:t>
            </a:r>
            <a:r>
              <a:rPr spc="-20" dirty="0">
                <a:solidFill>
                  <a:srgbClr val="58595B"/>
                </a:solidFill>
              </a:rPr>
              <a:t>maintaining </a:t>
            </a:r>
            <a:r>
              <a:rPr spc="-25" dirty="0">
                <a:solidFill>
                  <a:srgbClr val="58595B"/>
                </a:solidFill>
              </a:rPr>
              <a:t>your  </a:t>
            </a:r>
            <a:r>
              <a:rPr spc="10" dirty="0">
                <a:solidFill>
                  <a:srgbClr val="58595B"/>
                </a:solidFill>
              </a:rPr>
              <a:t>place </a:t>
            </a:r>
            <a:r>
              <a:rPr spc="-10" dirty="0">
                <a:solidFill>
                  <a:srgbClr val="58595B"/>
                </a:solidFill>
              </a:rPr>
              <a:t>as </a:t>
            </a:r>
            <a:r>
              <a:rPr spc="-5" dirty="0">
                <a:solidFill>
                  <a:srgbClr val="58595B"/>
                </a:solidFill>
              </a:rPr>
              <a:t>the </a:t>
            </a:r>
            <a:r>
              <a:rPr spc="5" dirty="0">
                <a:solidFill>
                  <a:srgbClr val="58595B"/>
                </a:solidFill>
              </a:rPr>
              <a:t>face </a:t>
            </a:r>
            <a:r>
              <a:rPr spc="-10" dirty="0">
                <a:solidFill>
                  <a:srgbClr val="58595B"/>
                </a:solidFill>
              </a:rPr>
              <a:t>of their </a:t>
            </a:r>
            <a:r>
              <a:rPr spc="-35" dirty="0">
                <a:solidFill>
                  <a:srgbClr val="58595B"/>
                </a:solidFill>
              </a:rPr>
              <a:t>IT</a:t>
            </a:r>
            <a:r>
              <a:rPr spc="-20" dirty="0">
                <a:solidFill>
                  <a:srgbClr val="58595B"/>
                </a:solidFill>
              </a:rPr>
              <a:t> </a:t>
            </a:r>
            <a:r>
              <a:rPr spc="-5" dirty="0">
                <a:solidFill>
                  <a:srgbClr val="58595B"/>
                </a:solidFill>
              </a:rPr>
              <a:t>management.</a:t>
            </a:r>
          </a:p>
          <a:p>
            <a:pPr marL="227965" indent="-144145">
              <a:lnSpc>
                <a:spcPct val="100000"/>
              </a:lnSpc>
              <a:spcBef>
                <a:spcPts val="930"/>
              </a:spcBef>
              <a:buChar char="•"/>
              <a:tabLst>
                <a:tab pos="228600" algn="l"/>
              </a:tabLst>
            </a:pPr>
            <a:r>
              <a:rPr spc="25" dirty="0">
                <a:solidFill>
                  <a:srgbClr val="58595B"/>
                </a:solidFill>
              </a:rPr>
              <a:t>Recurring</a:t>
            </a:r>
            <a:r>
              <a:rPr spc="-5" dirty="0">
                <a:solidFill>
                  <a:srgbClr val="58595B"/>
                </a:solidFill>
              </a:rPr>
              <a:t> </a:t>
            </a:r>
            <a:r>
              <a:rPr spc="10" dirty="0">
                <a:solidFill>
                  <a:srgbClr val="58595B"/>
                </a:solidFill>
              </a:rPr>
              <a:t>revenue</a:t>
            </a:r>
          </a:p>
          <a:p>
            <a:pPr marL="227965" marR="215265">
              <a:lnSpc>
                <a:spcPct val="106100"/>
              </a:lnSpc>
              <a:spcBef>
                <a:spcPts val="280"/>
              </a:spcBef>
            </a:pPr>
            <a:r>
              <a:rPr spc="-20" dirty="0">
                <a:solidFill>
                  <a:srgbClr val="58595B"/>
                </a:solidFill>
              </a:rPr>
              <a:t>APC </a:t>
            </a:r>
            <a:r>
              <a:rPr spc="-5" dirty="0">
                <a:solidFill>
                  <a:srgbClr val="58595B"/>
                </a:solidFill>
              </a:rPr>
              <a:t>SmartConnect </a:t>
            </a:r>
            <a:r>
              <a:rPr spc="-10" dirty="0">
                <a:solidFill>
                  <a:srgbClr val="58595B"/>
                </a:solidFill>
              </a:rPr>
              <a:t>allows you to </a:t>
            </a:r>
            <a:r>
              <a:rPr spc="10" dirty="0">
                <a:solidFill>
                  <a:srgbClr val="58595B"/>
                </a:solidFill>
              </a:rPr>
              <a:t>expand </a:t>
            </a:r>
            <a:r>
              <a:rPr spc="-10" dirty="0">
                <a:solidFill>
                  <a:srgbClr val="58595B"/>
                </a:solidFill>
              </a:rPr>
              <a:t>your  </a:t>
            </a:r>
            <a:r>
              <a:rPr spc="5" dirty="0">
                <a:solidFill>
                  <a:srgbClr val="58595B"/>
                </a:solidFill>
              </a:rPr>
              <a:t>portfolio </a:t>
            </a:r>
            <a:r>
              <a:rPr spc="-25" dirty="0">
                <a:solidFill>
                  <a:srgbClr val="58595B"/>
                </a:solidFill>
              </a:rPr>
              <a:t>easily, </a:t>
            </a:r>
            <a:r>
              <a:rPr spc="10" dirty="0">
                <a:solidFill>
                  <a:srgbClr val="58595B"/>
                </a:solidFill>
              </a:rPr>
              <a:t>growing </a:t>
            </a:r>
            <a:r>
              <a:rPr spc="-10" dirty="0">
                <a:solidFill>
                  <a:srgbClr val="58595B"/>
                </a:solidFill>
              </a:rPr>
              <a:t>your </a:t>
            </a:r>
            <a:r>
              <a:rPr spc="-5" dirty="0">
                <a:solidFill>
                  <a:srgbClr val="58595B"/>
                </a:solidFill>
              </a:rPr>
              <a:t>business </a:t>
            </a:r>
            <a:r>
              <a:rPr dirty="0">
                <a:solidFill>
                  <a:srgbClr val="58595B"/>
                </a:solidFill>
              </a:rPr>
              <a:t>through </a:t>
            </a:r>
            <a:r>
              <a:rPr spc="-5" dirty="0">
                <a:solidFill>
                  <a:srgbClr val="58595B"/>
                </a:solidFill>
              </a:rPr>
              <a:t>a  </a:t>
            </a:r>
            <a:r>
              <a:rPr dirty="0">
                <a:solidFill>
                  <a:srgbClr val="58595B"/>
                </a:solidFill>
              </a:rPr>
              <a:t>manageable </a:t>
            </a:r>
            <a:r>
              <a:rPr spc="-10" dirty="0">
                <a:solidFill>
                  <a:srgbClr val="58595B"/>
                </a:solidFill>
              </a:rPr>
              <a:t>solution </a:t>
            </a:r>
            <a:r>
              <a:rPr spc="5" dirty="0">
                <a:solidFill>
                  <a:srgbClr val="58595B"/>
                </a:solidFill>
              </a:rPr>
              <a:t>critical </a:t>
            </a:r>
            <a:r>
              <a:rPr spc="-10" dirty="0">
                <a:solidFill>
                  <a:srgbClr val="58595B"/>
                </a:solidFill>
              </a:rPr>
              <a:t>to </a:t>
            </a:r>
            <a:r>
              <a:rPr spc="-15" dirty="0">
                <a:solidFill>
                  <a:srgbClr val="58595B"/>
                </a:solidFill>
              </a:rPr>
              <a:t>any </a:t>
            </a:r>
            <a:r>
              <a:rPr spc="-35" dirty="0">
                <a:solidFill>
                  <a:srgbClr val="58595B"/>
                </a:solidFill>
              </a:rPr>
              <a:t>IT</a:t>
            </a:r>
            <a:r>
              <a:rPr spc="10" dirty="0">
                <a:solidFill>
                  <a:srgbClr val="58595B"/>
                </a:solidFill>
              </a:rPr>
              <a:t> </a:t>
            </a:r>
            <a:r>
              <a:rPr spc="-5" dirty="0">
                <a:solidFill>
                  <a:srgbClr val="58595B"/>
                </a:solidFill>
              </a:rPr>
              <a:t>setup.</a:t>
            </a:r>
          </a:p>
          <a:p>
            <a:pPr marL="227965" indent="-144145">
              <a:lnSpc>
                <a:spcPct val="100000"/>
              </a:lnSpc>
              <a:spcBef>
                <a:spcPts val="935"/>
              </a:spcBef>
              <a:buChar char="•"/>
              <a:tabLst>
                <a:tab pos="228600" algn="l"/>
              </a:tabLst>
            </a:pPr>
            <a:r>
              <a:rPr dirty="0">
                <a:solidFill>
                  <a:srgbClr val="58595B"/>
                </a:solidFill>
              </a:rPr>
              <a:t>Seamless</a:t>
            </a:r>
            <a:r>
              <a:rPr spc="-5" dirty="0">
                <a:solidFill>
                  <a:srgbClr val="58595B"/>
                </a:solidFill>
              </a:rPr>
              <a:t> </a:t>
            </a:r>
            <a:r>
              <a:rPr spc="20" dirty="0">
                <a:solidFill>
                  <a:srgbClr val="58595B"/>
                </a:solidFill>
              </a:rPr>
              <a:t>integration</a:t>
            </a:r>
          </a:p>
          <a:p>
            <a:pPr marL="227965" marR="37465" algn="just">
              <a:lnSpc>
                <a:spcPct val="106100"/>
              </a:lnSpc>
              <a:spcBef>
                <a:spcPts val="280"/>
              </a:spcBef>
            </a:pPr>
            <a:r>
              <a:rPr spc="-20" dirty="0">
                <a:solidFill>
                  <a:srgbClr val="58595B"/>
                </a:solidFill>
              </a:rPr>
              <a:t>Easily </a:t>
            </a:r>
            <a:r>
              <a:rPr spc="-5" dirty="0">
                <a:solidFill>
                  <a:srgbClr val="58595B"/>
                </a:solidFill>
              </a:rPr>
              <a:t>integrate with </a:t>
            </a:r>
            <a:r>
              <a:rPr spc="5" dirty="0">
                <a:solidFill>
                  <a:srgbClr val="58595B"/>
                </a:solidFill>
              </a:rPr>
              <a:t>leading </a:t>
            </a:r>
            <a:r>
              <a:rPr spc="-10" dirty="0">
                <a:solidFill>
                  <a:srgbClr val="58595B"/>
                </a:solidFill>
              </a:rPr>
              <a:t>remote </a:t>
            </a:r>
            <a:r>
              <a:rPr spc="-5" dirty="0">
                <a:solidFill>
                  <a:srgbClr val="58595B"/>
                </a:solidFill>
              </a:rPr>
              <a:t>monitoring </a:t>
            </a:r>
            <a:r>
              <a:rPr spc="10" dirty="0">
                <a:solidFill>
                  <a:srgbClr val="58595B"/>
                </a:solidFill>
              </a:rPr>
              <a:t>and  </a:t>
            </a:r>
            <a:r>
              <a:rPr spc="-25" dirty="0">
                <a:solidFill>
                  <a:srgbClr val="58595B"/>
                </a:solidFill>
              </a:rPr>
              <a:t>management </a:t>
            </a:r>
            <a:r>
              <a:rPr spc="-30" dirty="0">
                <a:solidFill>
                  <a:srgbClr val="58595B"/>
                </a:solidFill>
              </a:rPr>
              <a:t>solutions, </a:t>
            </a:r>
            <a:r>
              <a:rPr spc="-15" dirty="0">
                <a:solidFill>
                  <a:srgbClr val="58595B"/>
                </a:solidFill>
              </a:rPr>
              <a:t>so </a:t>
            </a:r>
            <a:r>
              <a:rPr spc="-25" dirty="0">
                <a:solidFill>
                  <a:srgbClr val="58595B"/>
                </a:solidFill>
              </a:rPr>
              <a:t>you </a:t>
            </a:r>
            <a:r>
              <a:rPr spc="-5" dirty="0">
                <a:solidFill>
                  <a:srgbClr val="58595B"/>
                </a:solidFill>
              </a:rPr>
              <a:t>can </a:t>
            </a:r>
            <a:r>
              <a:rPr spc="-20" dirty="0">
                <a:solidFill>
                  <a:srgbClr val="58595B"/>
                </a:solidFill>
              </a:rPr>
              <a:t>manage</a:t>
            </a:r>
            <a:r>
              <a:rPr spc="-225" dirty="0">
                <a:solidFill>
                  <a:srgbClr val="58595B"/>
                </a:solidFill>
              </a:rPr>
              <a:t> </a:t>
            </a:r>
            <a:r>
              <a:rPr spc="-25" dirty="0">
                <a:solidFill>
                  <a:srgbClr val="58595B"/>
                </a:solidFill>
              </a:rPr>
              <a:t>customer  </a:t>
            </a:r>
            <a:r>
              <a:rPr spc="15" dirty="0">
                <a:solidFill>
                  <a:srgbClr val="58595B"/>
                </a:solidFill>
              </a:rPr>
              <a:t>portfolios </a:t>
            </a:r>
            <a:r>
              <a:rPr spc="5" dirty="0">
                <a:solidFill>
                  <a:srgbClr val="58595B"/>
                </a:solidFill>
              </a:rPr>
              <a:t>from </a:t>
            </a:r>
            <a:r>
              <a:rPr spc="-5" dirty="0">
                <a:solidFill>
                  <a:srgbClr val="58595B"/>
                </a:solidFill>
              </a:rPr>
              <a:t>a </a:t>
            </a:r>
            <a:r>
              <a:rPr spc="5" dirty="0">
                <a:solidFill>
                  <a:srgbClr val="58595B"/>
                </a:solidFill>
              </a:rPr>
              <a:t>single</a:t>
            </a:r>
            <a:r>
              <a:rPr spc="60" dirty="0">
                <a:solidFill>
                  <a:srgbClr val="58595B"/>
                </a:solidFill>
              </a:rPr>
              <a:t> </a:t>
            </a:r>
            <a:r>
              <a:rPr spc="10" dirty="0">
                <a:solidFill>
                  <a:srgbClr val="58595B"/>
                </a:solidFill>
              </a:rPr>
              <a:t>platform.</a:t>
            </a:r>
          </a:p>
          <a:p>
            <a:pPr marL="227965" indent="-144145">
              <a:lnSpc>
                <a:spcPct val="100000"/>
              </a:lnSpc>
              <a:spcBef>
                <a:spcPts val="930"/>
              </a:spcBef>
              <a:buChar char="•"/>
              <a:tabLst>
                <a:tab pos="228600" algn="l"/>
              </a:tabLst>
            </a:pPr>
            <a:r>
              <a:rPr spc="15" dirty="0">
                <a:solidFill>
                  <a:srgbClr val="58595B"/>
                </a:solidFill>
              </a:rPr>
              <a:t>Automated </a:t>
            </a:r>
            <a:r>
              <a:rPr spc="20" dirty="0">
                <a:solidFill>
                  <a:srgbClr val="58595B"/>
                </a:solidFill>
              </a:rPr>
              <a:t>for</a:t>
            </a:r>
            <a:r>
              <a:rPr spc="-20" dirty="0">
                <a:solidFill>
                  <a:srgbClr val="58595B"/>
                </a:solidFill>
              </a:rPr>
              <a:t> </a:t>
            </a:r>
            <a:r>
              <a:rPr spc="20" dirty="0">
                <a:solidFill>
                  <a:srgbClr val="58595B"/>
                </a:solidFill>
              </a:rPr>
              <a:t>simplicity</a:t>
            </a:r>
          </a:p>
          <a:p>
            <a:pPr marL="227965" marR="5080">
              <a:lnSpc>
                <a:spcPct val="106100"/>
              </a:lnSpc>
              <a:spcBef>
                <a:spcPts val="284"/>
              </a:spcBef>
            </a:pPr>
            <a:r>
              <a:rPr spc="-20" dirty="0">
                <a:solidFill>
                  <a:srgbClr val="58595B"/>
                </a:solidFill>
              </a:rPr>
              <a:t>APC </a:t>
            </a:r>
            <a:r>
              <a:rPr spc="-5" dirty="0">
                <a:solidFill>
                  <a:srgbClr val="58595B"/>
                </a:solidFill>
              </a:rPr>
              <a:t>SmartConnect </a:t>
            </a:r>
            <a:r>
              <a:rPr spc="-10" dirty="0">
                <a:solidFill>
                  <a:srgbClr val="58595B"/>
                </a:solidFill>
              </a:rPr>
              <a:t>monitors </a:t>
            </a:r>
            <a:r>
              <a:rPr spc="-20" dirty="0">
                <a:solidFill>
                  <a:srgbClr val="58595B"/>
                </a:solidFill>
              </a:rPr>
              <a:t>APC </a:t>
            </a:r>
            <a:r>
              <a:rPr spc="-40" dirty="0">
                <a:solidFill>
                  <a:srgbClr val="58595B"/>
                </a:solidFill>
              </a:rPr>
              <a:t>UPS </a:t>
            </a:r>
            <a:r>
              <a:rPr spc="5" dirty="0">
                <a:solidFill>
                  <a:srgbClr val="58595B"/>
                </a:solidFill>
              </a:rPr>
              <a:t>devices  </a:t>
            </a:r>
            <a:r>
              <a:rPr spc="-25" dirty="0">
                <a:solidFill>
                  <a:srgbClr val="58595B"/>
                </a:solidFill>
              </a:rPr>
              <a:t>automatically without </a:t>
            </a:r>
            <a:r>
              <a:rPr spc="-5" dirty="0">
                <a:solidFill>
                  <a:srgbClr val="58595B"/>
                </a:solidFill>
              </a:rPr>
              <a:t>coding, </a:t>
            </a:r>
            <a:r>
              <a:rPr spc="-45" dirty="0">
                <a:solidFill>
                  <a:srgbClr val="58595B"/>
                </a:solidFill>
              </a:rPr>
              <a:t>SNMP </a:t>
            </a:r>
            <a:r>
              <a:rPr spc="-15" dirty="0">
                <a:solidFill>
                  <a:srgbClr val="58595B"/>
                </a:solidFill>
              </a:rPr>
              <a:t>traps, </a:t>
            </a:r>
            <a:r>
              <a:rPr spc="-20" dirty="0">
                <a:solidFill>
                  <a:srgbClr val="58595B"/>
                </a:solidFill>
              </a:rPr>
              <a:t>or</a:t>
            </a:r>
            <a:r>
              <a:rPr spc="-185" dirty="0">
                <a:solidFill>
                  <a:srgbClr val="58595B"/>
                </a:solidFill>
              </a:rPr>
              <a:t> </a:t>
            </a:r>
            <a:r>
              <a:rPr spc="-20" dirty="0">
                <a:solidFill>
                  <a:srgbClr val="58595B"/>
                </a:solidFill>
              </a:rPr>
              <a:t>software  agents. </a:t>
            </a:r>
            <a:r>
              <a:rPr spc="-30" dirty="0">
                <a:solidFill>
                  <a:srgbClr val="58595B"/>
                </a:solidFill>
              </a:rPr>
              <a:t>Without </a:t>
            </a:r>
            <a:r>
              <a:rPr spc="-20" dirty="0">
                <a:solidFill>
                  <a:srgbClr val="58595B"/>
                </a:solidFill>
              </a:rPr>
              <a:t>impediment, </a:t>
            </a:r>
            <a:r>
              <a:rPr spc="-35" dirty="0">
                <a:solidFill>
                  <a:srgbClr val="58595B"/>
                </a:solidFill>
              </a:rPr>
              <a:t>you’ll </a:t>
            </a:r>
            <a:r>
              <a:rPr spc="-15" dirty="0">
                <a:solidFill>
                  <a:srgbClr val="58595B"/>
                </a:solidFill>
              </a:rPr>
              <a:t>quickly </a:t>
            </a:r>
            <a:r>
              <a:rPr spc="-25" dirty="0">
                <a:solidFill>
                  <a:srgbClr val="58595B"/>
                </a:solidFill>
              </a:rPr>
              <a:t>set </a:t>
            </a:r>
            <a:r>
              <a:rPr spc="10" dirty="0">
                <a:solidFill>
                  <a:srgbClr val="58595B"/>
                </a:solidFill>
              </a:rPr>
              <a:t>up </a:t>
            </a:r>
            <a:r>
              <a:rPr spc="-25" dirty="0">
                <a:solidFill>
                  <a:srgbClr val="58595B"/>
                </a:solidFill>
              </a:rPr>
              <a:t>your  </a:t>
            </a:r>
            <a:r>
              <a:rPr spc="-10" dirty="0">
                <a:solidFill>
                  <a:srgbClr val="58595B"/>
                </a:solidFill>
              </a:rPr>
              <a:t>new </a:t>
            </a:r>
            <a:r>
              <a:rPr spc="-35" dirty="0">
                <a:solidFill>
                  <a:srgbClr val="58595B"/>
                </a:solidFill>
              </a:rPr>
              <a:t>IT</a:t>
            </a:r>
            <a:r>
              <a:rPr spc="-5" dirty="0">
                <a:solidFill>
                  <a:srgbClr val="58595B"/>
                </a:solidFill>
              </a:rPr>
              <a:t> </a:t>
            </a:r>
            <a:r>
              <a:rPr spc="-10" dirty="0">
                <a:solidFill>
                  <a:srgbClr val="58595B"/>
                </a:solidFill>
              </a:rPr>
              <a:t>solution.</a:t>
            </a:r>
          </a:p>
        </p:txBody>
      </p:sp>
      <p:sp>
        <p:nvSpPr>
          <p:cNvPr id="6" name="object 6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8062595" cy="5416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50" spc="-55" dirty="0">
                <a:solidFill>
                  <a:srgbClr val="3DCD58"/>
                </a:solidFill>
              </a:rPr>
              <a:t>APC </a:t>
            </a:r>
            <a:r>
              <a:rPr sz="3350" spc="-20" dirty="0">
                <a:solidFill>
                  <a:srgbClr val="3DCD58"/>
                </a:solidFill>
              </a:rPr>
              <a:t>SmartConnect: </a:t>
            </a:r>
            <a:r>
              <a:rPr sz="3350" spc="-10" dirty="0">
                <a:solidFill>
                  <a:srgbClr val="3DCD58"/>
                </a:solidFill>
              </a:rPr>
              <a:t>saving </a:t>
            </a:r>
            <a:r>
              <a:rPr sz="3350" spc="-40" dirty="0">
                <a:solidFill>
                  <a:srgbClr val="3DCD58"/>
                </a:solidFill>
              </a:rPr>
              <a:t>your</a:t>
            </a:r>
            <a:r>
              <a:rPr sz="3350" spc="65" dirty="0">
                <a:solidFill>
                  <a:srgbClr val="3DCD58"/>
                </a:solidFill>
              </a:rPr>
              <a:t> </a:t>
            </a:r>
            <a:r>
              <a:rPr sz="3350" spc="-10" dirty="0">
                <a:solidFill>
                  <a:srgbClr val="3DCD58"/>
                </a:solidFill>
              </a:rPr>
              <a:t>resources</a:t>
            </a:r>
            <a:endParaRPr sz="3350"/>
          </a:p>
        </p:txBody>
      </p:sp>
      <p:sp>
        <p:nvSpPr>
          <p:cNvPr id="3" name="object 3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95301" y="1732391"/>
            <a:ext cx="4704840" cy="4483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8500"/>
              </a:lnSpc>
              <a:spcBef>
                <a:spcPts val="95"/>
              </a:spcBef>
            </a:pPr>
            <a:r>
              <a:rPr sz="1300" spc="-30" dirty="0">
                <a:solidFill>
                  <a:srgbClr val="58595B"/>
                </a:solidFill>
                <a:latin typeface="Arial"/>
                <a:cs typeface="Arial"/>
              </a:rPr>
              <a:t>It’s </a:t>
            </a:r>
            <a:r>
              <a:rPr sz="13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300" spc="-15" dirty="0">
                <a:solidFill>
                  <a:srgbClr val="58595B"/>
                </a:solidFill>
                <a:latin typeface="Arial"/>
                <a:cs typeface="Arial"/>
              </a:rPr>
              <a:t>time-saving, </a:t>
            </a:r>
            <a:r>
              <a:rPr sz="1300" spc="-10" dirty="0">
                <a:solidFill>
                  <a:srgbClr val="58595B"/>
                </a:solidFill>
                <a:latin typeface="Arial"/>
                <a:cs typeface="Arial"/>
              </a:rPr>
              <a:t>resource-saving </a:t>
            </a:r>
            <a:r>
              <a:rPr sz="1300" spc="-25" dirty="0">
                <a:solidFill>
                  <a:srgbClr val="58595B"/>
                </a:solidFill>
                <a:latin typeface="Arial"/>
                <a:cs typeface="Arial"/>
              </a:rPr>
              <a:t>innovation </a:t>
            </a:r>
            <a:r>
              <a:rPr sz="1300" spc="-15" dirty="0">
                <a:solidFill>
                  <a:srgbClr val="58595B"/>
                </a:solidFill>
                <a:latin typeface="Arial"/>
                <a:cs typeface="Arial"/>
              </a:rPr>
              <a:t>that </a:t>
            </a:r>
            <a:r>
              <a:rPr sz="1300" spc="-20" dirty="0">
                <a:solidFill>
                  <a:srgbClr val="58595B"/>
                </a:solidFill>
                <a:latin typeface="Arial"/>
                <a:cs typeface="Arial"/>
              </a:rPr>
              <a:t>makes </a:t>
            </a:r>
            <a:r>
              <a:rPr sz="1300" spc="-15" dirty="0">
                <a:solidFill>
                  <a:srgbClr val="58595B"/>
                </a:solidFill>
                <a:latin typeface="Arial"/>
                <a:cs typeface="Arial"/>
              </a:rPr>
              <a:t>our</a:t>
            </a:r>
            <a:r>
              <a:rPr lang="en-US" sz="1300" spc="-15" dirty="0">
                <a:solidFill>
                  <a:srgbClr val="58595B"/>
                </a:solidFill>
                <a:latin typeface="Arial"/>
                <a:cs typeface="Arial"/>
              </a:rPr>
              <a:t> APC </a:t>
            </a:r>
            <a:r>
              <a:rPr sz="1300" spc="-3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300" spc="-5" dirty="0">
                <a:solidFill>
                  <a:srgbClr val="58595B"/>
                </a:solidFill>
                <a:latin typeface="Arial"/>
                <a:cs typeface="Arial"/>
              </a:rPr>
              <a:t>models </a:t>
            </a:r>
            <a:r>
              <a:rPr sz="1300" spc="-10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sz="1300" dirty="0">
                <a:solidFill>
                  <a:srgbClr val="58595B"/>
                </a:solidFill>
                <a:latin typeface="Arial"/>
                <a:cs typeface="Arial"/>
              </a:rPr>
              <a:t>adaptable, </a:t>
            </a:r>
            <a:r>
              <a:rPr sz="13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300" spc="-25" dirty="0">
                <a:solidFill>
                  <a:srgbClr val="58595B"/>
                </a:solidFill>
                <a:latin typeface="Arial"/>
                <a:cs typeface="Arial"/>
              </a:rPr>
              <a:t>easier </a:t>
            </a:r>
            <a:r>
              <a:rPr sz="1300" spc="-15" dirty="0">
                <a:solidFill>
                  <a:srgbClr val="58595B"/>
                </a:solidFill>
                <a:latin typeface="Arial"/>
                <a:cs typeface="Arial"/>
              </a:rPr>
              <a:t>to</a:t>
            </a:r>
            <a:r>
              <a:rPr sz="1300" spc="-1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58595B"/>
                </a:solidFill>
                <a:latin typeface="Arial"/>
                <a:cs typeface="Arial"/>
              </a:rPr>
              <a:t>deploy.</a:t>
            </a:r>
            <a:endParaRPr sz="13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86425" y="3123310"/>
            <a:ext cx="413384" cy="373380"/>
          </a:xfrm>
          <a:custGeom>
            <a:avLst/>
            <a:gdLst/>
            <a:ahLst/>
            <a:cxnLst/>
            <a:rect l="l" t="t" r="r" b="b"/>
            <a:pathLst>
              <a:path w="413385" h="373379">
                <a:moveTo>
                  <a:pt x="192911" y="42189"/>
                </a:moveTo>
                <a:lnTo>
                  <a:pt x="160324" y="42189"/>
                </a:lnTo>
                <a:lnTo>
                  <a:pt x="243903" y="129832"/>
                </a:lnTo>
                <a:lnTo>
                  <a:pt x="139153" y="241426"/>
                </a:lnTo>
                <a:lnTo>
                  <a:pt x="139204" y="248589"/>
                </a:lnTo>
                <a:lnTo>
                  <a:pt x="258127" y="371627"/>
                </a:lnTo>
                <a:lnTo>
                  <a:pt x="261200" y="372884"/>
                </a:lnTo>
                <a:lnTo>
                  <a:pt x="265823" y="372884"/>
                </a:lnTo>
                <a:lnTo>
                  <a:pt x="267322" y="372605"/>
                </a:lnTo>
                <a:lnTo>
                  <a:pt x="273215" y="370230"/>
                </a:lnTo>
                <a:lnTo>
                  <a:pt x="276136" y="365886"/>
                </a:lnTo>
                <a:lnTo>
                  <a:pt x="276136" y="331914"/>
                </a:lnTo>
                <a:lnTo>
                  <a:pt x="252539" y="331914"/>
                </a:lnTo>
                <a:lnTo>
                  <a:pt x="168351" y="244805"/>
                </a:lnTo>
                <a:lnTo>
                  <a:pt x="273037" y="133261"/>
                </a:lnTo>
                <a:lnTo>
                  <a:pt x="273011" y="126161"/>
                </a:lnTo>
                <a:lnTo>
                  <a:pt x="192911" y="42189"/>
                </a:lnTo>
                <a:close/>
              </a:path>
              <a:path w="413385" h="373379">
                <a:moveTo>
                  <a:pt x="404164" y="199174"/>
                </a:moveTo>
                <a:lnTo>
                  <a:pt x="257492" y="199174"/>
                </a:lnTo>
                <a:lnTo>
                  <a:pt x="252196" y="204457"/>
                </a:lnTo>
                <a:lnTo>
                  <a:pt x="252196" y="217474"/>
                </a:lnTo>
                <a:lnTo>
                  <a:pt x="257492" y="222757"/>
                </a:lnTo>
                <a:lnTo>
                  <a:pt x="389267" y="222757"/>
                </a:lnTo>
                <a:lnTo>
                  <a:pt x="389267" y="265912"/>
                </a:lnTo>
                <a:lnTo>
                  <a:pt x="261226" y="265912"/>
                </a:lnTo>
                <a:lnTo>
                  <a:pt x="258191" y="267169"/>
                </a:lnTo>
                <a:lnTo>
                  <a:pt x="253796" y="271564"/>
                </a:lnTo>
                <a:lnTo>
                  <a:pt x="252539" y="274599"/>
                </a:lnTo>
                <a:lnTo>
                  <a:pt x="252539" y="331914"/>
                </a:lnTo>
                <a:lnTo>
                  <a:pt x="276136" y="331914"/>
                </a:lnTo>
                <a:lnTo>
                  <a:pt x="276136" y="289496"/>
                </a:lnTo>
                <a:lnTo>
                  <a:pt x="404164" y="289496"/>
                </a:lnTo>
                <a:lnTo>
                  <a:pt x="407212" y="288239"/>
                </a:lnTo>
                <a:lnTo>
                  <a:pt x="409409" y="286054"/>
                </a:lnTo>
                <a:lnTo>
                  <a:pt x="411594" y="283844"/>
                </a:lnTo>
                <a:lnTo>
                  <a:pt x="412851" y="280809"/>
                </a:lnTo>
                <a:lnTo>
                  <a:pt x="412851" y="207860"/>
                </a:lnTo>
                <a:lnTo>
                  <a:pt x="411594" y="204825"/>
                </a:lnTo>
                <a:lnTo>
                  <a:pt x="407212" y="200431"/>
                </a:lnTo>
                <a:lnTo>
                  <a:pt x="404164" y="199174"/>
                </a:lnTo>
                <a:close/>
              </a:path>
              <a:path w="413385" h="373379">
                <a:moveTo>
                  <a:pt x="148602" y="0"/>
                </a:moveTo>
                <a:lnTo>
                  <a:pt x="139687" y="3581"/>
                </a:lnTo>
                <a:lnTo>
                  <a:pt x="136740" y="7937"/>
                </a:lnTo>
                <a:lnTo>
                  <a:pt x="136740" y="84327"/>
                </a:lnTo>
                <a:lnTo>
                  <a:pt x="8699" y="84327"/>
                </a:lnTo>
                <a:lnTo>
                  <a:pt x="5651" y="85585"/>
                </a:lnTo>
                <a:lnTo>
                  <a:pt x="1270" y="89979"/>
                </a:lnTo>
                <a:lnTo>
                  <a:pt x="0" y="93014"/>
                </a:lnTo>
                <a:lnTo>
                  <a:pt x="0" y="165963"/>
                </a:lnTo>
                <a:lnTo>
                  <a:pt x="1270" y="169011"/>
                </a:lnTo>
                <a:lnTo>
                  <a:pt x="3467" y="171195"/>
                </a:lnTo>
                <a:lnTo>
                  <a:pt x="5651" y="173405"/>
                </a:lnTo>
                <a:lnTo>
                  <a:pt x="8699" y="174663"/>
                </a:lnTo>
                <a:lnTo>
                  <a:pt x="155333" y="174663"/>
                </a:lnTo>
                <a:lnTo>
                  <a:pt x="160616" y="169379"/>
                </a:lnTo>
                <a:lnTo>
                  <a:pt x="160616" y="156349"/>
                </a:lnTo>
                <a:lnTo>
                  <a:pt x="155333" y="151079"/>
                </a:lnTo>
                <a:lnTo>
                  <a:pt x="23609" y="151079"/>
                </a:lnTo>
                <a:lnTo>
                  <a:pt x="23609" y="107924"/>
                </a:lnTo>
                <a:lnTo>
                  <a:pt x="151638" y="107924"/>
                </a:lnTo>
                <a:lnTo>
                  <a:pt x="154686" y="106654"/>
                </a:lnTo>
                <a:lnTo>
                  <a:pt x="159080" y="102260"/>
                </a:lnTo>
                <a:lnTo>
                  <a:pt x="160324" y="99237"/>
                </a:lnTo>
                <a:lnTo>
                  <a:pt x="160324" y="42189"/>
                </a:lnTo>
                <a:lnTo>
                  <a:pt x="192911" y="42189"/>
                </a:lnTo>
                <a:lnTo>
                  <a:pt x="153746" y="1130"/>
                </a:lnTo>
                <a:lnTo>
                  <a:pt x="148602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623630" y="3133877"/>
            <a:ext cx="362585" cy="362585"/>
          </a:xfrm>
          <a:custGeom>
            <a:avLst/>
            <a:gdLst/>
            <a:ahLst/>
            <a:cxnLst/>
            <a:rect l="l" t="t" r="r" b="b"/>
            <a:pathLst>
              <a:path w="362584" h="362585">
                <a:moveTo>
                  <a:pt x="157618" y="310284"/>
                </a:moveTo>
                <a:lnTo>
                  <a:pt x="126968" y="331825"/>
                </a:lnTo>
                <a:lnTo>
                  <a:pt x="128267" y="341884"/>
                </a:lnTo>
                <a:lnTo>
                  <a:pt x="134720" y="351012"/>
                </a:lnTo>
                <a:lnTo>
                  <a:pt x="145390" y="357934"/>
                </a:lnTo>
                <a:lnTo>
                  <a:pt x="159397" y="361822"/>
                </a:lnTo>
                <a:lnTo>
                  <a:pt x="169664" y="362234"/>
                </a:lnTo>
                <a:lnTo>
                  <a:pt x="179012" y="360689"/>
                </a:lnTo>
                <a:lnTo>
                  <a:pt x="187036" y="357358"/>
                </a:lnTo>
                <a:lnTo>
                  <a:pt x="193332" y="352412"/>
                </a:lnTo>
                <a:lnTo>
                  <a:pt x="200089" y="352275"/>
                </a:lnTo>
                <a:lnTo>
                  <a:pt x="206822" y="351750"/>
                </a:lnTo>
                <a:lnTo>
                  <a:pt x="213513" y="350831"/>
                </a:lnTo>
                <a:lnTo>
                  <a:pt x="220141" y="349516"/>
                </a:lnTo>
                <a:lnTo>
                  <a:pt x="239022" y="342315"/>
                </a:lnTo>
                <a:lnTo>
                  <a:pt x="171450" y="342315"/>
                </a:lnTo>
                <a:lnTo>
                  <a:pt x="153631" y="339877"/>
                </a:lnTo>
                <a:lnTo>
                  <a:pt x="148805" y="335991"/>
                </a:lnTo>
                <a:lnTo>
                  <a:pt x="147866" y="334238"/>
                </a:lnTo>
                <a:lnTo>
                  <a:pt x="149301" y="332778"/>
                </a:lnTo>
                <a:lnTo>
                  <a:pt x="154990" y="330339"/>
                </a:lnTo>
                <a:lnTo>
                  <a:pt x="182394" y="330339"/>
                </a:lnTo>
                <a:lnTo>
                  <a:pt x="185661" y="321538"/>
                </a:lnTo>
                <a:lnTo>
                  <a:pt x="182892" y="315506"/>
                </a:lnTo>
                <a:lnTo>
                  <a:pt x="173964" y="312191"/>
                </a:lnTo>
                <a:lnTo>
                  <a:pt x="170171" y="311257"/>
                </a:lnTo>
                <a:lnTo>
                  <a:pt x="166370" y="310743"/>
                </a:lnTo>
                <a:lnTo>
                  <a:pt x="157618" y="310284"/>
                </a:lnTo>
                <a:close/>
              </a:path>
              <a:path w="362584" h="362585">
                <a:moveTo>
                  <a:pt x="189064" y="331342"/>
                </a:moveTo>
                <a:lnTo>
                  <a:pt x="187680" y="331546"/>
                </a:lnTo>
                <a:lnTo>
                  <a:pt x="181508" y="333806"/>
                </a:lnTo>
                <a:lnTo>
                  <a:pt x="179387" y="335762"/>
                </a:lnTo>
                <a:lnTo>
                  <a:pt x="178181" y="338023"/>
                </a:lnTo>
                <a:lnTo>
                  <a:pt x="177380" y="339394"/>
                </a:lnTo>
                <a:lnTo>
                  <a:pt x="171450" y="342315"/>
                </a:lnTo>
                <a:lnTo>
                  <a:pt x="239022" y="342315"/>
                </a:lnTo>
                <a:lnTo>
                  <a:pt x="250329" y="338003"/>
                </a:lnTo>
                <a:lnTo>
                  <a:pt x="258538" y="331749"/>
                </a:lnTo>
                <a:lnTo>
                  <a:pt x="198843" y="331749"/>
                </a:lnTo>
                <a:lnTo>
                  <a:pt x="189064" y="331342"/>
                </a:lnTo>
                <a:close/>
              </a:path>
              <a:path w="362584" h="362585">
                <a:moveTo>
                  <a:pt x="178181" y="338010"/>
                </a:moveTo>
                <a:close/>
              </a:path>
              <a:path w="362584" h="362585">
                <a:moveTo>
                  <a:pt x="182394" y="330339"/>
                </a:moveTo>
                <a:lnTo>
                  <a:pt x="154990" y="330339"/>
                </a:lnTo>
                <a:lnTo>
                  <a:pt x="165887" y="331825"/>
                </a:lnTo>
                <a:lnTo>
                  <a:pt x="168109" y="332384"/>
                </a:lnTo>
                <a:lnTo>
                  <a:pt x="175615" y="335165"/>
                </a:lnTo>
                <a:lnTo>
                  <a:pt x="181635" y="332384"/>
                </a:lnTo>
                <a:lnTo>
                  <a:pt x="182394" y="330339"/>
                </a:lnTo>
                <a:close/>
              </a:path>
              <a:path w="362584" h="362585">
                <a:moveTo>
                  <a:pt x="297891" y="239941"/>
                </a:moveTo>
                <a:lnTo>
                  <a:pt x="295046" y="240385"/>
                </a:lnTo>
                <a:lnTo>
                  <a:pt x="290296" y="243293"/>
                </a:lnTo>
                <a:lnTo>
                  <a:pt x="288607" y="245630"/>
                </a:lnTo>
                <a:lnTo>
                  <a:pt x="286778" y="253301"/>
                </a:lnTo>
                <a:lnTo>
                  <a:pt x="277365" y="280451"/>
                </a:lnTo>
                <a:lnTo>
                  <a:pt x="240897" y="319206"/>
                </a:lnTo>
                <a:lnTo>
                  <a:pt x="198843" y="331749"/>
                </a:lnTo>
                <a:lnTo>
                  <a:pt x="258538" y="331749"/>
                </a:lnTo>
                <a:lnTo>
                  <a:pt x="275323" y="318962"/>
                </a:lnTo>
                <a:lnTo>
                  <a:pt x="294240" y="293350"/>
                </a:lnTo>
                <a:lnTo>
                  <a:pt x="306197" y="262127"/>
                </a:lnTo>
                <a:lnTo>
                  <a:pt x="316635" y="260730"/>
                </a:lnTo>
                <a:lnTo>
                  <a:pt x="326594" y="256847"/>
                </a:lnTo>
                <a:lnTo>
                  <a:pt x="335870" y="250569"/>
                </a:lnTo>
                <a:lnTo>
                  <a:pt x="344258" y="241985"/>
                </a:lnTo>
                <a:lnTo>
                  <a:pt x="344824" y="241147"/>
                </a:lnTo>
                <a:lnTo>
                  <a:pt x="304368" y="241147"/>
                </a:lnTo>
                <a:lnTo>
                  <a:pt x="303110" y="241071"/>
                </a:lnTo>
                <a:lnTo>
                  <a:pt x="301840" y="240880"/>
                </a:lnTo>
                <a:lnTo>
                  <a:pt x="297891" y="239941"/>
                </a:lnTo>
                <a:close/>
              </a:path>
              <a:path w="362584" h="362585">
                <a:moveTo>
                  <a:pt x="224088" y="51155"/>
                </a:moveTo>
                <a:lnTo>
                  <a:pt x="158445" y="51155"/>
                </a:lnTo>
                <a:lnTo>
                  <a:pt x="191395" y="57010"/>
                </a:lnTo>
                <a:lnTo>
                  <a:pt x="220797" y="72723"/>
                </a:lnTo>
                <a:lnTo>
                  <a:pt x="244829" y="96861"/>
                </a:lnTo>
                <a:lnTo>
                  <a:pt x="261670" y="127990"/>
                </a:lnTo>
                <a:lnTo>
                  <a:pt x="256274" y="137643"/>
                </a:lnTo>
                <a:lnTo>
                  <a:pt x="252152" y="149175"/>
                </a:lnTo>
                <a:lnTo>
                  <a:pt x="249287" y="162653"/>
                </a:lnTo>
                <a:lnTo>
                  <a:pt x="247662" y="178142"/>
                </a:lnTo>
                <a:lnTo>
                  <a:pt x="247499" y="180809"/>
                </a:lnTo>
                <a:lnTo>
                  <a:pt x="247376" y="193078"/>
                </a:lnTo>
                <a:lnTo>
                  <a:pt x="247949" y="207593"/>
                </a:lnTo>
                <a:lnTo>
                  <a:pt x="250631" y="225555"/>
                </a:lnTo>
                <a:lnTo>
                  <a:pt x="256413" y="241207"/>
                </a:lnTo>
                <a:lnTo>
                  <a:pt x="266369" y="250863"/>
                </a:lnTo>
                <a:lnTo>
                  <a:pt x="271678" y="253187"/>
                </a:lnTo>
                <a:lnTo>
                  <a:pt x="277850" y="250774"/>
                </a:lnTo>
                <a:lnTo>
                  <a:pt x="282404" y="240385"/>
                </a:lnTo>
                <a:lnTo>
                  <a:pt x="282409" y="239941"/>
                </a:lnTo>
                <a:lnTo>
                  <a:pt x="280085" y="233984"/>
                </a:lnTo>
                <a:lnTo>
                  <a:pt x="275710" y="232079"/>
                </a:lnTo>
                <a:lnTo>
                  <a:pt x="275475" y="232079"/>
                </a:lnTo>
                <a:lnTo>
                  <a:pt x="275243" y="231876"/>
                </a:lnTo>
                <a:lnTo>
                  <a:pt x="274777" y="231673"/>
                </a:lnTo>
                <a:lnTo>
                  <a:pt x="275247" y="231673"/>
                </a:lnTo>
                <a:lnTo>
                  <a:pt x="273167" y="227964"/>
                </a:lnTo>
                <a:lnTo>
                  <a:pt x="270800" y="219648"/>
                </a:lnTo>
                <a:lnTo>
                  <a:pt x="268984" y="207593"/>
                </a:lnTo>
                <a:lnTo>
                  <a:pt x="268926" y="206793"/>
                </a:lnTo>
                <a:lnTo>
                  <a:pt x="268285" y="193078"/>
                </a:lnTo>
                <a:lnTo>
                  <a:pt x="268325" y="183680"/>
                </a:lnTo>
                <a:lnTo>
                  <a:pt x="276485" y="143899"/>
                </a:lnTo>
                <a:lnTo>
                  <a:pt x="283171" y="134772"/>
                </a:lnTo>
                <a:lnTo>
                  <a:pt x="284086" y="132232"/>
                </a:lnTo>
                <a:lnTo>
                  <a:pt x="263560" y="86888"/>
                </a:lnTo>
                <a:lnTo>
                  <a:pt x="234770" y="56986"/>
                </a:lnTo>
                <a:lnTo>
                  <a:pt x="224088" y="51155"/>
                </a:lnTo>
                <a:close/>
              </a:path>
              <a:path w="362584" h="362585">
                <a:moveTo>
                  <a:pt x="240291" y="20954"/>
                </a:moveTo>
                <a:lnTo>
                  <a:pt x="164426" y="20954"/>
                </a:lnTo>
                <a:lnTo>
                  <a:pt x="187035" y="23192"/>
                </a:lnTo>
                <a:lnTo>
                  <a:pt x="208827" y="29206"/>
                </a:lnTo>
                <a:lnTo>
                  <a:pt x="248780" y="52146"/>
                </a:lnTo>
                <a:lnTo>
                  <a:pt x="279936" y="86715"/>
                </a:lnTo>
                <a:lnTo>
                  <a:pt x="299796" y="129514"/>
                </a:lnTo>
                <a:lnTo>
                  <a:pt x="300329" y="131317"/>
                </a:lnTo>
                <a:lnTo>
                  <a:pt x="301320" y="132943"/>
                </a:lnTo>
                <a:lnTo>
                  <a:pt x="305904" y="137236"/>
                </a:lnTo>
                <a:lnTo>
                  <a:pt x="308216" y="138214"/>
                </a:lnTo>
                <a:lnTo>
                  <a:pt x="318795" y="138861"/>
                </a:lnTo>
                <a:lnTo>
                  <a:pt x="324815" y="143827"/>
                </a:lnTo>
                <a:lnTo>
                  <a:pt x="340996" y="179122"/>
                </a:lnTo>
                <a:lnTo>
                  <a:pt x="341199" y="192233"/>
                </a:lnTo>
                <a:lnTo>
                  <a:pt x="337370" y="211411"/>
                </a:lnTo>
                <a:lnTo>
                  <a:pt x="329052" y="227329"/>
                </a:lnTo>
                <a:lnTo>
                  <a:pt x="317621" y="237819"/>
                </a:lnTo>
                <a:lnTo>
                  <a:pt x="304368" y="241147"/>
                </a:lnTo>
                <a:lnTo>
                  <a:pt x="344824" y="241147"/>
                </a:lnTo>
                <a:lnTo>
                  <a:pt x="362204" y="193078"/>
                </a:lnTo>
                <a:lnTo>
                  <a:pt x="362381" y="187007"/>
                </a:lnTo>
                <a:lnTo>
                  <a:pt x="361216" y="172326"/>
                </a:lnTo>
                <a:lnTo>
                  <a:pt x="344131" y="134023"/>
                </a:lnTo>
                <a:lnTo>
                  <a:pt x="318262" y="118363"/>
                </a:lnTo>
                <a:lnTo>
                  <a:pt x="308636" y="94766"/>
                </a:lnTo>
                <a:lnTo>
                  <a:pt x="295849" y="72842"/>
                </a:lnTo>
                <a:lnTo>
                  <a:pt x="280200" y="53054"/>
                </a:lnTo>
                <a:lnTo>
                  <a:pt x="261988" y="35864"/>
                </a:lnTo>
                <a:lnTo>
                  <a:pt x="240291" y="20954"/>
                </a:lnTo>
                <a:close/>
              </a:path>
              <a:path w="362584" h="362585">
                <a:moveTo>
                  <a:pt x="275273" y="231889"/>
                </a:moveTo>
                <a:lnTo>
                  <a:pt x="275475" y="232079"/>
                </a:lnTo>
                <a:lnTo>
                  <a:pt x="275399" y="231944"/>
                </a:lnTo>
                <a:close/>
              </a:path>
              <a:path w="362584" h="362585">
                <a:moveTo>
                  <a:pt x="275399" y="231944"/>
                </a:moveTo>
                <a:lnTo>
                  <a:pt x="275475" y="232079"/>
                </a:lnTo>
                <a:lnTo>
                  <a:pt x="275710" y="232079"/>
                </a:lnTo>
                <a:lnTo>
                  <a:pt x="275399" y="231944"/>
                </a:lnTo>
                <a:close/>
              </a:path>
              <a:path w="362584" h="362585">
                <a:moveTo>
                  <a:pt x="275247" y="231673"/>
                </a:moveTo>
                <a:lnTo>
                  <a:pt x="274777" y="231673"/>
                </a:lnTo>
                <a:lnTo>
                  <a:pt x="275399" y="231944"/>
                </a:lnTo>
                <a:lnTo>
                  <a:pt x="275247" y="231673"/>
                </a:lnTo>
                <a:close/>
              </a:path>
              <a:path w="362584" h="362585">
                <a:moveTo>
                  <a:pt x="164706" y="0"/>
                </a:moveTo>
                <a:lnTo>
                  <a:pt x="110813" y="9226"/>
                </a:lnTo>
                <a:lnTo>
                  <a:pt x="63436" y="37198"/>
                </a:lnTo>
                <a:lnTo>
                  <a:pt x="29365" y="78466"/>
                </a:lnTo>
                <a:lnTo>
                  <a:pt x="9791" y="129298"/>
                </a:lnTo>
                <a:lnTo>
                  <a:pt x="6257" y="133181"/>
                </a:lnTo>
                <a:lnTo>
                  <a:pt x="3114" y="138498"/>
                </a:lnTo>
                <a:lnTo>
                  <a:pt x="862" y="145441"/>
                </a:lnTo>
                <a:lnTo>
                  <a:pt x="76" y="153425"/>
                </a:lnTo>
                <a:lnTo>
                  <a:pt x="0" y="157937"/>
                </a:lnTo>
                <a:lnTo>
                  <a:pt x="419" y="162115"/>
                </a:lnTo>
                <a:lnTo>
                  <a:pt x="28778" y="193014"/>
                </a:lnTo>
                <a:lnTo>
                  <a:pt x="36301" y="191522"/>
                </a:lnTo>
                <a:lnTo>
                  <a:pt x="43113" y="187413"/>
                </a:lnTo>
                <a:lnTo>
                  <a:pt x="48148" y="180809"/>
                </a:lnTo>
                <a:lnTo>
                  <a:pt x="50268" y="172135"/>
                </a:lnTo>
                <a:lnTo>
                  <a:pt x="23888" y="172135"/>
                </a:lnTo>
                <a:lnTo>
                  <a:pt x="20789" y="157111"/>
                </a:lnTo>
                <a:lnTo>
                  <a:pt x="19646" y="147497"/>
                </a:lnTo>
                <a:lnTo>
                  <a:pt x="26174" y="143230"/>
                </a:lnTo>
                <a:lnTo>
                  <a:pt x="27444" y="141795"/>
                </a:lnTo>
                <a:lnTo>
                  <a:pt x="29248" y="138099"/>
                </a:lnTo>
                <a:lnTo>
                  <a:pt x="29531" y="137236"/>
                </a:lnTo>
                <a:lnTo>
                  <a:pt x="29718" y="136309"/>
                </a:lnTo>
                <a:lnTo>
                  <a:pt x="36406" y="112433"/>
                </a:lnTo>
                <a:lnTo>
                  <a:pt x="60412" y="70288"/>
                </a:lnTo>
                <a:lnTo>
                  <a:pt x="96697" y="38928"/>
                </a:lnTo>
                <a:lnTo>
                  <a:pt x="140639" y="22774"/>
                </a:lnTo>
                <a:lnTo>
                  <a:pt x="164426" y="20954"/>
                </a:lnTo>
                <a:lnTo>
                  <a:pt x="240291" y="20954"/>
                </a:lnTo>
                <a:lnTo>
                  <a:pt x="239806" y="20622"/>
                </a:lnTo>
                <a:lnTo>
                  <a:pt x="215971" y="9478"/>
                </a:lnTo>
                <a:lnTo>
                  <a:pt x="190824" y="2562"/>
                </a:lnTo>
                <a:lnTo>
                  <a:pt x="164706" y="0"/>
                </a:lnTo>
                <a:close/>
              </a:path>
              <a:path w="362584" h="362585">
                <a:moveTo>
                  <a:pt x="50361" y="171830"/>
                </a:moveTo>
                <a:lnTo>
                  <a:pt x="50317" y="172326"/>
                </a:lnTo>
                <a:lnTo>
                  <a:pt x="50361" y="171830"/>
                </a:lnTo>
                <a:close/>
              </a:path>
              <a:path w="362584" h="362585">
                <a:moveTo>
                  <a:pt x="158724" y="30200"/>
                </a:moveTo>
                <a:lnTo>
                  <a:pt x="110683" y="39290"/>
                </a:lnTo>
                <a:lnTo>
                  <a:pt x="69672" y="66725"/>
                </a:lnTo>
                <a:lnTo>
                  <a:pt x="40185" y="111585"/>
                </a:lnTo>
                <a:lnTo>
                  <a:pt x="29789" y="165280"/>
                </a:lnTo>
                <a:lnTo>
                  <a:pt x="29678" y="167766"/>
                </a:lnTo>
                <a:lnTo>
                  <a:pt x="29400" y="170941"/>
                </a:lnTo>
                <a:lnTo>
                  <a:pt x="23888" y="172135"/>
                </a:lnTo>
                <a:lnTo>
                  <a:pt x="50268" y="172135"/>
                </a:lnTo>
                <a:lnTo>
                  <a:pt x="50361" y="171830"/>
                </a:lnTo>
                <a:lnTo>
                  <a:pt x="50723" y="167766"/>
                </a:lnTo>
                <a:lnTo>
                  <a:pt x="50763" y="166738"/>
                </a:lnTo>
                <a:lnTo>
                  <a:pt x="52765" y="143049"/>
                </a:lnTo>
                <a:lnTo>
                  <a:pt x="69935" y="99545"/>
                </a:lnTo>
                <a:lnTo>
                  <a:pt x="100580" y="68322"/>
                </a:lnTo>
                <a:lnTo>
                  <a:pt x="138015" y="52935"/>
                </a:lnTo>
                <a:lnTo>
                  <a:pt x="158445" y="51155"/>
                </a:lnTo>
                <a:lnTo>
                  <a:pt x="224088" y="51155"/>
                </a:lnTo>
                <a:lnTo>
                  <a:pt x="199034" y="37479"/>
                </a:lnTo>
                <a:lnTo>
                  <a:pt x="158724" y="3020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02538" y="3127133"/>
            <a:ext cx="396240" cy="369570"/>
          </a:xfrm>
          <a:custGeom>
            <a:avLst/>
            <a:gdLst/>
            <a:ahLst/>
            <a:cxnLst/>
            <a:rect l="l" t="t" r="r" b="b"/>
            <a:pathLst>
              <a:path w="396240" h="369570">
                <a:moveTo>
                  <a:pt x="194881" y="0"/>
                </a:moveTo>
                <a:lnTo>
                  <a:pt x="191007" y="2311"/>
                </a:lnTo>
                <a:lnTo>
                  <a:pt x="0" y="355688"/>
                </a:lnTo>
                <a:lnTo>
                  <a:pt x="111" y="360032"/>
                </a:lnTo>
                <a:lnTo>
                  <a:pt x="4251" y="366941"/>
                </a:lnTo>
                <a:lnTo>
                  <a:pt x="7975" y="369062"/>
                </a:lnTo>
                <a:lnTo>
                  <a:pt x="205117" y="369062"/>
                </a:lnTo>
                <a:lnTo>
                  <a:pt x="210261" y="363918"/>
                </a:lnTo>
                <a:lnTo>
                  <a:pt x="210261" y="346100"/>
                </a:lnTo>
                <a:lnTo>
                  <a:pt x="31267" y="346100"/>
                </a:lnTo>
                <a:lnTo>
                  <a:pt x="199034" y="35737"/>
                </a:lnTo>
                <a:lnTo>
                  <a:pt x="225041" y="35737"/>
                </a:lnTo>
                <a:lnTo>
                  <a:pt x="207238" y="2349"/>
                </a:lnTo>
                <a:lnTo>
                  <a:pt x="203365" y="12"/>
                </a:lnTo>
                <a:lnTo>
                  <a:pt x="194881" y="0"/>
                </a:lnTo>
                <a:close/>
              </a:path>
              <a:path w="396240" h="369570">
                <a:moveTo>
                  <a:pt x="225041" y="35737"/>
                </a:moveTo>
                <a:lnTo>
                  <a:pt x="199034" y="35737"/>
                </a:lnTo>
                <a:lnTo>
                  <a:pt x="364515" y="346100"/>
                </a:lnTo>
                <a:lnTo>
                  <a:pt x="219227" y="346100"/>
                </a:lnTo>
                <a:lnTo>
                  <a:pt x="214083" y="351243"/>
                </a:lnTo>
                <a:lnTo>
                  <a:pt x="214083" y="363918"/>
                </a:lnTo>
                <a:lnTo>
                  <a:pt x="219227" y="369062"/>
                </a:lnTo>
                <a:lnTo>
                  <a:pt x="387667" y="369062"/>
                </a:lnTo>
                <a:lnTo>
                  <a:pt x="391421" y="366928"/>
                </a:lnTo>
                <a:lnTo>
                  <a:pt x="395554" y="360032"/>
                </a:lnTo>
                <a:lnTo>
                  <a:pt x="395641" y="355688"/>
                </a:lnTo>
                <a:lnTo>
                  <a:pt x="225041" y="35737"/>
                </a:lnTo>
                <a:close/>
              </a:path>
              <a:path w="396240" h="369570">
                <a:moveTo>
                  <a:pt x="198970" y="80403"/>
                </a:moveTo>
                <a:lnTo>
                  <a:pt x="185386" y="83183"/>
                </a:lnTo>
                <a:lnTo>
                  <a:pt x="174531" y="90862"/>
                </a:lnTo>
                <a:lnTo>
                  <a:pt x="167336" y="102445"/>
                </a:lnTo>
                <a:lnTo>
                  <a:pt x="164731" y="116941"/>
                </a:lnTo>
                <a:lnTo>
                  <a:pt x="165157" y="138455"/>
                </a:lnTo>
                <a:lnTo>
                  <a:pt x="166643" y="179705"/>
                </a:lnTo>
                <a:lnTo>
                  <a:pt x="169500" y="230012"/>
                </a:lnTo>
                <a:lnTo>
                  <a:pt x="174040" y="278701"/>
                </a:lnTo>
                <a:lnTo>
                  <a:pt x="169114" y="284256"/>
                </a:lnTo>
                <a:lnTo>
                  <a:pt x="165469" y="290823"/>
                </a:lnTo>
                <a:lnTo>
                  <a:pt x="163209" y="298228"/>
                </a:lnTo>
                <a:lnTo>
                  <a:pt x="162432" y="306298"/>
                </a:lnTo>
                <a:lnTo>
                  <a:pt x="164287" y="317807"/>
                </a:lnTo>
                <a:lnTo>
                  <a:pt x="169452" y="327815"/>
                </a:lnTo>
                <a:lnTo>
                  <a:pt x="177327" y="335723"/>
                </a:lnTo>
                <a:lnTo>
                  <a:pt x="187312" y="340931"/>
                </a:lnTo>
                <a:lnTo>
                  <a:pt x="187312" y="346100"/>
                </a:lnTo>
                <a:lnTo>
                  <a:pt x="210261" y="346100"/>
                </a:lnTo>
                <a:lnTo>
                  <a:pt x="210388" y="332778"/>
                </a:lnTo>
                <a:lnTo>
                  <a:pt x="210426" y="325005"/>
                </a:lnTo>
                <a:lnTo>
                  <a:pt x="205308" y="319887"/>
                </a:lnTo>
                <a:lnTo>
                  <a:pt x="191490" y="319887"/>
                </a:lnTo>
                <a:lnTo>
                  <a:pt x="185394" y="313791"/>
                </a:lnTo>
                <a:lnTo>
                  <a:pt x="185394" y="303644"/>
                </a:lnTo>
                <a:lnTo>
                  <a:pt x="185991" y="297141"/>
                </a:lnTo>
                <a:lnTo>
                  <a:pt x="195897" y="291998"/>
                </a:lnTo>
                <a:lnTo>
                  <a:pt x="198335" y="287299"/>
                </a:lnTo>
                <a:lnTo>
                  <a:pt x="192793" y="233991"/>
                </a:lnTo>
                <a:lnTo>
                  <a:pt x="189731" y="182359"/>
                </a:lnTo>
                <a:lnTo>
                  <a:pt x="188145" y="139403"/>
                </a:lnTo>
                <a:lnTo>
                  <a:pt x="187693" y="116941"/>
                </a:lnTo>
                <a:lnTo>
                  <a:pt x="187693" y="110185"/>
                </a:lnTo>
                <a:lnTo>
                  <a:pt x="191173" y="103365"/>
                </a:lnTo>
                <a:lnTo>
                  <a:pt x="230782" y="103365"/>
                </a:lnTo>
                <a:lnTo>
                  <a:pt x="230617" y="102445"/>
                </a:lnTo>
                <a:lnTo>
                  <a:pt x="223421" y="90862"/>
                </a:lnTo>
                <a:lnTo>
                  <a:pt x="212563" y="83183"/>
                </a:lnTo>
                <a:lnTo>
                  <a:pt x="198970" y="80403"/>
                </a:lnTo>
                <a:close/>
              </a:path>
              <a:path w="396240" h="369570">
                <a:moveTo>
                  <a:pt x="230782" y="103365"/>
                </a:moveTo>
                <a:lnTo>
                  <a:pt x="206768" y="103365"/>
                </a:lnTo>
                <a:lnTo>
                  <a:pt x="210261" y="110185"/>
                </a:lnTo>
                <a:lnTo>
                  <a:pt x="210261" y="116941"/>
                </a:lnTo>
                <a:lnTo>
                  <a:pt x="208222" y="182359"/>
                </a:lnTo>
                <a:lnTo>
                  <a:pt x="205160" y="233991"/>
                </a:lnTo>
                <a:lnTo>
                  <a:pt x="200278" y="282486"/>
                </a:lnTo>
                <a:lnTo>
                  <a:pt x="199605" y="287299"/>
                </a:lnTo>
                <a:lnTo>
                  <a:pt x="202044" y="291998"/>
                </a:lnTo>
                <a:lnTo>
                  <a:pt x="211950" y="297141"/>
                </a:lnTo>
                <a:lnTo>
                  <a:pt x="212559" y="303644"/>
                </a:lnTo>
                <a:lnTo>
                  <a:pt x="212559" y="308470"/>
                </a:lnTo>
                <a:lnTo>
                  <a:pt x="212064" y="310540"/>
                </a:lnTo>
                <a:lnTo>
                  <a:pt x="208216" y="318096"/>
                </a:lnTo>
                <a:lnTo>
                  <a:pt x="210464" y="325005"/>
                </a:lnTo>
                <a:lnTo>
                  <a:pt x="221767" y="330758"/>
                </a:lnTo>
                <a:lnTo>
                  <a:pt x="228676" y="328510"/>
                </a:lnTo>
                <a:lnTo>
                  <a:pt x="234149" y="317779"/>
                </a:lnTo>
                <a:lnTo>
                  <a:pt x="235508" y="312051"/>
                </a:lnTo>
                <a:lnTo>
                  <a:pt x="235508" y="306298"/>
                </a:lnTo>
                <a:lnTo>
                  <a:pt x="234734" y="298228"/>
                </a:lnTo>
                <a:lnTo>
                  <a:pt x="232478" y="290823"/>
                </a:lnTo>
                <a:lnTo>
                  <a:pt x="228838" y="284256"/>
                </a:lnTo>
                <a:lnTo>
                  <a:pt x="223913" y="278701"/>
                </a:lnTo>
                <a:lnTo>
                  <a:pt x="228454" y="230012"/>
                </a:lnTo>
                <a:lnTo>
                  <a:pt x="231311" y="179705"/>
                </a:lnTo>
                <a:lnTo>
                  <a:pt x="232796" y="138455"/>
                </a:lnTo>
                <a:lnTo>
                  <a:pt x="233222" y="116941"/>
                </a:lnTo>
                <a:lnTo>
                  <a:pt x="230782" y="103365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22638" y="3197517"/>
            <a:ext cx="299085" cy="299085"/>
          </a:xfrm>
          <a:custGeom>
            <a:avLst/>
            <a:gdLst/>
            <a:ahLst/>
            <a:cxnLst/>
            <a:rect l="l" t="t" r="r" b="b"/>
            <a:pathLst>
              <a:path w="299085" h="299085">
                <a:moveTo>
                  <a:pt x="193509" y="0"/>
                </a:moveTo>
                <a:lnTo>
                  <a:pt x="8013" y="0"/>
                </a:lnTo>
                <a:lnTo>
                  <a:pt x="101" y="7912"/>
                </a:lnTo>
                <a:lnTo>
                  <a:pt x="0" y="290664"/>
                </a:lnTo>
                <a:lnTo>
                  <a:pt x="8013" y="298678"/>
                </a:lnTo>
                <a:lnTo>
                  <a:pt x="290652" y="298678"/>
                </a:lnTo>
                <a:lnTo>
                  <a:pt x="298665" y="290664"/>
                </a:lnTo>
                <a:lnTo>
                  <a:pt x="298665" y="262877"/>
                </a:lnTo>
                <a:lnTo>
                  <a:pt x="35801" y="262877"/>
                </a:lnTo>
                <a:lnTo>
                  <a:pt x="35801" y="35801"/>
                </a:lnTo>
                <a:lnTo>
                  <a:pt x="193509" y="35801"/>
                </a:lnTo>
                <a:lnTo>
                  <a:pt x="201523" y="27787"/>
                </a:lnTo>
                <a:lnTo>
                  <a:pt x="201422" y="7912"/>
                </a:lnTo>
                <a:lnTo>
                  <a:pt x="193509" y="0"/>
                </a:lnTo>
                <a:close/>
              </a:path>
              <a:path w="299085" h="299085">
                <a:moveTo>
                  <a:pt x="298665" y="63360"/>
                </a:moveTo>
                <a:lnTo>
                  <a:pt x="262877" y="63360"/>
                </a:lnTo>
                <a:lnTo>
                  <a:pt x="262877" y="262877"/>
                </a:lnTo>
                <a:lnTo>
                  <a:pt x="298665" y="262877"/>
                </a:lnTo>
                <a:lnTo>
                  <a:pt x="298665" y="63360"/>
                </a:lnTo>
                <a:close/>
              </a:path>
              <a:path w="299085" h="299085">
                <a:moveTo>
                  <a:pt x="91236" y="116395"/>
                </a:moveTo>
                <a:lnTo>
                  <a:pt x="84404" y="117044"/>
                </a:lnTo>
                <a:lnTo>
                  <a:pt x="78314" y="120210"/>
                </a:lnTo>
                <a:lnTo>
                  <a:pt x="73748" y="125666"/>
                </a:lnTo>
                <a:lnTo>
                  <a:pt x="71655" y="132453"/>
                </a:lnTo>
                <a:lnTo>
                  <a:pt x="72307" y="139282"/>
                </a:lnTo>
                <a:lnTo>
                  <a:pt x="75474" y="145370"/>
                </a:lnTo>
                <a:lnTo>
                  <a:pt x="80924" y="149936"/>
                </a:lnTo>
                <a:lnTo>
                  <a:pt x="84605" y="153203"/>
                </a:lnTo>
                <a:lnTo>
                  <a:pt x="104038" y="191731"/>
                </a:lnTo>
                <a:lnTo>
                  <a:pt x="109955" y="206958"/>
                </a:lnTo>
                <a:lnTo>
                  <a:pt x="117124" y="220125"/>
                </a:lnTo>
                <a:lnTo>
                  <a:pt x="126300" y="229383"/>
                </a:lnTo>
                <a:lnTo>
                  <a:pt x="138239" y="232879"/>
                </a:lnTo>
                <a:lnTo>
                  <a:pt x="146765" y="231200"/>
                </a:lnTo>
                <a:lnTo>
                  <a:pt x="157376" y="222167"/>
                </a:lnTo>
                <a:lnTo>
                  <a:pt x="174195" y="199790"/>
                </a:lnTo>
                <a:lnTo>
                  <a:pt x="183143" y="186042"/>
                </a:lnTo>
                <a:lnTo>
                  <a:pt x="140081" y="186042"/>
                </a:lnTo>
                <a:lnTo>
                  <a:pt x="138633" y="182168"/>
                </a:lnTo>
                <a:lnTo>
                  <a:pt x="137807" y="179870"/>
                </a:lnTo>
                <a:lnTo>
                  <a:pt x="134670" y="170840"/>
                </a:lnTo>
                <a:lnTo>
                  <a:pt x="132067" y="163804"/>
                </a:lnTo>
                <a:lnTo>
                  <a:pt x="108773" y="126824"/>
                </a:lnTo>
                <a:lnTo>
                  <a:pt x="98031" y="118491"/>
                </a:lnTo>
                <a:lnTo>
                  <a:pt x="91236" y="116395"/>
                </a:lnTo>
                <a:close/>
              </a:path>
              <a:path w="299085" h="299085">
                <a:moveTo>
                  <a:pt x="290652" y="0"/>
                </a:moveTo>
                <a:lnTo>
                  <a:pt x="265645" y="0"/>
                </a:lnTo>
                <a:lnTo>
                  <a:pt x="260083" y="2984"/>
                </a:lnTo>
                <a:lnTo>
                  <a:pt x="238652" y="35093"/>
                </a:lnTo>
                <a:lnTo>
                  <a:pt x="216322" y="68951"/>
                </a:lnTo>
                <a:lnTo>
                  <a:pt x="192787" y="105052"/>
                </a:lnTo>
                <a:lnTo>
                  <a:pt x="160847" y="155013"/>
                </a:lnTo>
                <a:lnTo>
                  <a:pt x="152384" y="167989"/>
                </a:lnTo>
                <a:lnTo>
                  <a:pt x="145515" y="178221"/>
                </a:lnTo>
                <a:lnTo>
                  <a:pt x="140081" y="186042"/>
                </a:lnTo>
                <a:lnTo>
                  <a:pt x="183143" y="186042"/>
                </a:lnTo>
                <a:lnTo>
                  <a:pt x="201345" y="158076"/>
                </a:lnTo>
                <a:lnTo>
                  <a:pt x="215749" y="135506"/>
                </a:lnTo>
                <a:lnTo>
                  <a:pt x="231444" y="111256"/>
                </a:lnTo>
                <a:lnTo>
                  <a:pt x="247472" y="86737"/>
                </a:lnTo>
                <a:lnTo>
                  <a:pt x="262877" y="63360"/>
                </a:lnTo>
                <a:lnTo>
                  <a:pt x="298665" y="63360"/>
                </a:lnTo>
                <a:lnTo>
                  <a:pt x="298564" y="7912"/>
                </a:lnTo>
                <a:lnTo>
                  <a:pt x="290652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108335" y="3146312"/>
            <a:ext cx="347345" cy="349250"/>
          </a:xfrm>
          <a:custGeom>
            <a:avLst/>
            <a:gdLst/>
            <a:ahLst/>
            <a:cxnLst/>
            <a:rect l="l" t="t" r="r" b="b"/>
            <a:pathLst>
              <a:path w="347345" h="349250">
                <a:moveTo>
                  <a:pt x="141168" y="97790"/>
                </a:moveTo>
                <a:lnTo>
                  <a:pt x="83870" y="97790"/>
                </a:lnTo>
                <a:lnTo>
                  <a:pt x="90360" y="99060"/>
                </a:lnTo>
                <a:lnTo>
                  <a:pt x="100663" y="100330"/>
                </a:lnTo>
                <a:lnTo>
                  <a:pt x="110405" y="102870"/>
                </a:lnTo>
                <a:lnTo>
                  <a:pt x="119555" y="107950"/>
                </a:lnTo>
                <a:lnTo>
                  <a:pt x="128079" y="113030"/>
                </a:lnTo>
                <a:lnTo>
                  <a:pt x="133045" y="115570"/>
                </a:lnTo>
                <a:lnTo>
                  <a:pt x="134556" y="120650"/>
                </a:lnTo>
                <a:lnTo>
                  <a:pt x="134556" y="128270"/>
                </a:lnTo>
                <a:lnTo>
                  <a:pt x="133070" y="130810"/>
                </a:lnTo>
                <a:lnTo>
                  <a:pt x="132016" y="133350"/>
                </a:lnTo>
                <a:lnTo>
                  <a:pt x="127919" y="138430"/>
                </a:lnTo>
                <a:lnTo>
                  <a:pt x="122205" y="142240"/>
                </a:lnTo>
                <a:lnTo>
                  <a:pt x="115225" y="144780"/>
                </a:lnTo>
                <a:lnTo>
                  <a:pt x="107327" y="147320"/>
                </a:lnTo>
                <a:lnTo>
                  <a:pt x="99707" y="149860"/>
                </a:lnTo>
                <a:lnTo>
                  <a:pt x="86131" y="154940"/>
                </a:lnTo>
                <a:lnTo>
                  <a:pt x="79794" y="160020"/>
                </a:lnTo>
                <a:lnTo>
                  <a:pt x="73926" y="167640"/>
                </a:lnTo>
                <a:lnTo>
                  <a:pt x="72859" y="171450"/>
                </a:lnTo>
                <a:lnTo>
                  <a:pt x="72859" y="176530"/>
                </a:lnTo>
                <a:lnTo>
                  <a:pt x="103606" y="205740"/>
                </a:lnTo>
                <a:lnTo>
                  <a:pt x="124294" y="213360"/>
                </a:lnTo>
                <a:lnTo>
                  <a:pt x="126949" y="214630"/>
                </a:lnTo>
                <a:lnTo>
                  <a:pt x="167712" y="236220"/>
                </a:lnTo>
                <a:lnTo>
                  <a:pt x="172186" y="247650"/>
                </a:lnTo>
                <a:lnTo>
                  <a:pt x="169164" y="251460"/>
                </a:lnTo>
                <a:lnTo>
                  <a:pt x="163576" y="256540"/>
                </a:lnTo>
                <a:lnTo>
                  <a:pt x="154205" y="265430"/>
                </a:lnTo>
                <a:lnTo>
                  <a:pt x="117688" y="302260"/>
                </a:lnTo>
                <a:lnTo>
                  <a:pt x="105333" y="326390"/>
                </a:lnTo>
                <a:lnTo>
                  <a:pt x="105448" y="328930"/>
                </a:lnTo>
                <a:lnTo>
                  <a:pt x="106553" y="335280"/>
                </a:lnTo>
                <a:lnTo>
                  <a:pt x="110007" y="339090"/>
                </a:lnTo>
                <a:lnTo>
                  <a:pt x="115100" y="340360"/>
                </a:lnTo>
                <a:lnTo>
                  <a:pt x="118657" y="341630"/>
                </a:lnTo>
                <a:lnTo>
                  <a:pt x="126992" y="344170"/>
                </a:lnTo>
                <a:lnTo>
                  <a:pt x="138429" y="347980"/>
                </a:lnTo>
                <a:lnTo>
                  <a:pt x="151295" y="349250"/>
                </a:lnTo>
                <a:lnTo>
                  <a:pt x="185810" y="349250"/>
                </a:lnTo>
                <a:lnTo>
                  <a:pt x="219243" y="344170"/>
                </a:lnTo>
                <a:lnTo>
                  <a:pt x="250803" y="331470"/>
                </a:lnTo>
                <a:lnTo>
                  <a:pt x="252868" y="330200"/>
                </a:lnTo>
                <a:lnTo>
                  <a:pt x="184065" y="330200"/>
                </a:lnTo>
                <a:lnTo>
                  <a:pt x="153377" y="328930"/>
                </a:lnTo>
                <a:lnTo>
                  <a:pt x="145940" y="328930"/>
                </a:lnTo>
                <a:lnTo>
                  <a:pt x="138749" y="326390"/>
                </a:lnTo>
                <a:lnTo>
                  <a:pt x="132284" y="325120"/>
                </a:lnTo>
                <a:lnTo>
                  <a:pt x="127025" y="323850"/>
                </a:lnTo>
                <a:lnTo>
                  <a:pt x="132112" y="316230"/>
                </a:lnTo>
                <a:lnTo>
                  <a:pt x="141539" y="306070"/>
                </a:lnTo>
                <a:lnTo>
                  <a:pt x="156155" y="290830"/>
                </a:lnTo>
                <a:lnTo>
                  <a:pt x="176809" y="271780"/>
                </a:lnTo>
                <a:lnTo>
                  <a:pt x="183568" y="265430"/>
                </a:lnTo>
                <a:lnTo>
                  <a:pt x="188407" y="257810"/>
                </a:lnTo>
                <a:lnTo>
                  <a:pt x="191318" y="251460"/>
                </a:lnTo>
                <a:lnTo>
                  <a:pt x="192290" y="243840"/>
                </a:lnTo>
                <a:lnTo>
                  <a:pt x="192201" y="241300"/>
                </a:lnTo>
                <a:lnTo>
                  <a:pt x="159435" y="207010"/>
                </a:lnTo>
                <a:lnTo>
                  <a:pt x="143789" y="200660"/>
                </a:lnTo>
                <a:lnTo>
                  <a:pt x="135407" y="196850"/>
                </a:lnTo>
                <a:lnTo>
                  <a:pt x="131089" y="194310"/>
                </a:lnTo>
                <a:lnTo>
                  <a:pt x="113409" y="187960"/>
                </a:lnTo>
                <a:lnTo>
                  <a:pt x="102236" y="181610"/>
                </a:lnTo>
                <a:lnTo>
                  <a:pt x="96076" y="177800"/>
                </a:lnTo>
                <a:lnTo>
                  <a:pt x="93433" y="175260"/>
                </a:lnTo>
                <a:lnTo>
                  <a:pt x="94627" y="173990"/>
                </a:lnTo>
                <a:lnTo>
                  <a:pt x="97307" y="172720"/>
                </a:lnTo>
                <a:lnTo>
                  <a:pt x="106362" y="168910"/>
                </a:lnTo>
                <a:lnTo>
                  <a:pt x="113284" y="166370"/>
                </a:lnTo>
                <a:lnTo>
                  <a:pt x="123154" y="163830"/>
                </a:lnTo>
                <a:lnTo>
                  <a:pt x="133183" y="158750"/>
                </a:lnTo>
                <a:lnTo>
                  <a:pt x="142371" y="152400"/>
                </a:lnTo>
                <a:lnTo>
                  <a:pt x="149720" y="142240"/>
                </a:lnTo>
                <a:lnTo>
                  <a:pt x="153035" y="137160"/>
                </a:lnTo>
                <a:lnTo>
                  <a:pt x="154647" y="130810"/>
                </a:lnTo>
                <a:lnTo>
                  <a:pt x="154647" y="124460"/>
                </a:lnTo>
                <a:lnTo>
                  <a:pt x="153677" y="115570"/>
                </a:lnTo>
                <a:lnTo>
                  <a:pt x="150801" y="107950"/>
                </a:lnTo>
                <a:lnTo>
                  <a:pt x="146070" y="101600"/>
                </a:lnTo>
                <a:lnTo>
                  <a:pt x="141168" y="97790"/>
                </a:lnTo>
                <a:close/>
              </a:path>
              <a:path w="347345" h="349250">
                <a:moveTo>
                  <a:pt x="345593" y="158750"/>
                </a:moveTo>
                <a:lnTo>
                  <a:pt x="325081" y="158750"/>
                </a:lnTo>
                <a:lnTo>
                  <a:pt x="325780" y="161290"/>
                </a:lnTo>
                <a:lnTo>
                  <a:pt x="326136" y="163830"/>
                </a:lnTo>
                <a:lnTo>
                  <a:pt x="326796" y="170180"/>
                </a:lnTo>
                <a:lnTo>
                  <a:pt x="326854" y="184150"/>
                </a:lnTo>
                <a:lnTo>
                  <a:pt x="326529" y="189230"/>
                </a:lnTo>
                <a:lnTo>
                  <a:pt x="306836" y="252730"/>
                </a:lnTo>
                <a:lnTo>
                  <a:pt x="267449" y="297180"/>
                </a:lnTo>
                <a:lnTo>
                  <a:pt x="213771" y="325120"/>
                </a:lnTo>
                <a:lnTo>
                  <a:pt x="184065" y="330200"/>
                </a:lnTo>
                <a:lnTo>
                  <a:pt x="252868" y="330200"/>
                </a:lnTo>
                <a:lnTo>
                  <a:pt x="304697" y="289560"/>
                </a:lnTo>
                <a:lnTo>
                  <a:pt x="338085" y="232410"/>
                </a:lnTo>
                <a:lnTo>
                  <a:pt x="346437" y="190500"/>
                </a:lnTo>
                <a:lnTo>
                  <a:pt x="346917" y="182880"/>
                </a:lnTo>
                <a:lnTo>
                  <a:pt x="346811" y="167640"/>
                </a:lnTo>
                <a:lnTo>
                  <a:pt x="346036" y="161290"/>
                </a:lnTo>
                <a:lnTo>
                  <a:pt x="345998" y="160020"/>
                </a:lnTo>
                <a:lnTo>
                  <a:pt x="345593" y="158750"/>
                </a:lnTo>
                <a:close/>
              </a:path>
              <a:path w="347345" h="349250">
                <a:moveTo>
                  <a:pt x="194576" y="3810"/>
                </a:moveTo>
                <a:lnTo>
                  <a:pt x="147905" y="3810"/>
                </a:lnTo>
                <a:lnTo>
                  <a:pt x="104439" y="16510"/>
                </a:lnTo>
                <a:lnTo>
                  <a:pt x="66046" y="39370"/>
                </a:lnTo>
                <a:lnTo>
                  <a:pt x="34596" y="71120"/>
                </a:lnTo>
                <a:lnTo>
                  <a:pt x="11957" y="109220"/>
                </a:lnTo>
                <a:lnTo>
                  <a:pt x="0" y="154940"/>
                </a:lnTo>
                <a:lnTo>
                  <a:pt x="1077" y="205740"/>
                </a:lnTo>
                <a:lnTo>
                  <a:pt x="16313" y="252730"/>
                </a:lnTo>
                <a:lnTo>
                  <a:pt x="44312" y="294640"/>
                </a:lnTo>
                <a:lnTo>
                  <a:pt x="83680" y="326390"/>
                </a:lnTo>
                <a:lnTo>
                  <a:pt x="87388" y="328930"/>
                </a:lnTo>
                <a:lnTo>
                  <a:pt x="92087" y="328930"/>
                </a:lnTo>
                <a:lnTo>
                  <a:pt x="95377" y="325120"/>
                </a:lnTo>
                <a:lnTo>
                  <a:pt x="99778" y="321310"/>
                </a:lnTo>
                <a:lnTo>
                  <a:pt x="107399" y="312420"/>
                </a:lnTo>
                <a:lnTo>
                  <a:pt x="111909" y="304800"/>
                </a:lnTo>
                <a:lnTo>
                  <a:pt x="87503" y="304800"/>
                </a:lnTo>
                <a:lnTo>
                  <a:pt x="58573" y="279400"/>
                </a:lnTo>
                <a:lnTo>
                  <a:pt x="36953" y="248920"/>
                </a:lnTo>
                <a:lnTo>
                  <a:pt x="23416" y="214630"/>
                </a:lnTo>
                <a:lnTo>
                  <a:pt x="18732" y="176530"/>
                </a:lnTo>
                <a:lnTo>
                  <a:pt x="18811" y="168910"/>
                </a:lnTo>
                <a:lnTo>
                  <a:pt x="33818" y="110490"/>
                </a:lnTo>
                <a:lnTo>
                  <a:pt x="60828" y="71120"/>
                </a:lnTo>
                <a:lnTo>
                  <a:pt x="98110" y="41910"/>
                </a:lnTo>
                <a:lnTo>
                  <a:pt x="142807" y="25400"/>
                </a:lnTo>
                <a:lnTo>
                  <a:pt x="192062" y="24130"/>
                </a:lnTo>
                <a:lnTo>
                  <a:pt x="256772" y="24130"/>
                </a:lnTo>
                <a:lnTo>
                  <a:pt x="247395" y="19050"/>
                </a:lnTo>
                <a:lnTo>
                  <a:pt x="230446" y="12700"/>
                </a:lnTo>
                <a:lnTo>
                  <a:pt x="212818" y="7620"/>
                </a:lnTo>
                <a:lnTo>
                  <a:pt x="194576" y="3810"/>
                </a:lnTo>
                <a:close/>
              </a:path>
              <a:path w="347345" h="349250">
                <a:moveTo>
                  <a:pt x="83883" y="77470"/>
                </a:moveTo>
                <a:lnTo>
                  <a:pt x="75704" y="77470"/>
                </a:lnTo>
                <a:lnTo>
                  <a:pt x="68465" y="80010"/>
                </a:lnTo>
                <a:lnTo>
                  <a:pt x="55277" y="87630"/>
                </a:lnTo>
                <a:lnTo>
                  <a:pt x="46388" y="100330"/>
                </a:lnTo>
                <a:lnTo>
                  <a:pt x="40692" y="115570"/>
                </a:lnTo>
                <a:lnTo>
                  <a:pt x="37084" y="130810"/>
                </a:lnTo>
                <a:lnTo>
                  <a:pt x="36410" y="133350"/>
                </a:lnTo>
                <a:lnTo>
                  <a:pt x="33240" y="160020"/>
                </a:lnTo>
                <a:lnTo>
                  <a:pt x="33649" y="167640"/>
                </a:lnTo>
                <a:lnTo>
                  <a:pt x="57556" y="208280"/>
                </a:lnTo>
                <a:lnTo>
                  <a:pt x="86385" y="228600"/>
                </a:lnTo>
                <a:lnTo>
                  <a:pt x="83680" y="231140"/>
                </a:lnTo>
                <a:lnTo>
                  <a:pt x="80378" y="236220"/>
                </a:lnTo>
                <a:lnTo>
                  <a:pt x="80378" y="243840"/>
                </a:lnTo>
                <a:lnTo>
                  <a:pt x="81604" y="251460"/>
                </a:lnTo>
                <a:lnTo>
                  <a:pt x="84350" y="257810"/>
                </a:lnTo>
                <a:lnTo>
                  <a:pt x="87957" y="262890"/>
                </a:lnTo>
                <a:lnTo>
                  <a:pt x="91770" y="266700"/>
                </a:lnTo>
                <a:lnTo>
                  <a:pt x="96558" y="273050"/>
                </a:lnTo>
                <a:lnTo>
                  <a:pt x="99047" y="275590"/>
                </a:lnTo>
                <a:lnTo>
                  <a:pt x="98983" y="283210"/>
                </a:lnTo>
                <a:lnTo>
                  <a:pt x="98348" y="290830"/>
                </a:lnTo>
                <a:lnTo>
                  <a:pt x="92430" y="299720"/>
                </a:lnTo>
                <a:lnTo>
                  <a:pt x="87503" y="304800"/>
                </a:lnTo>
                <a:lnTo>
                  <a:pt x="111909" y="304800"/>
                </a:lnTo>
                <a:lnTo>
                  <a:pt x="114916" y="299720"/>
                </a:lnTo>
                <a:lnTo>
                  <a:pt x="119011" y="284480"/>
                </a:lnTo>
                <a:lnTo>
                  <a:pt x="118408" y="274320"/>
                </a:lnTo>
                <a:lnTo>
                  <a:pt x="115449" y="265430"/>
                </a:lnTo>
                <a:lnTo>
                  <a:pt x="111185" y="259080"/>
                </a:lnTo>
                <a:lnTo>
                  <a:pt x="106667" y="254000"/>
                </a:lnTo>
                <a:lnTo>
                  <a:pt x="102666" y="248920"/>
                </a:lnTo>
                <a:lnTo>
                  <a:pt x="100584" y="246380"/>
                </a:lnTo>
                <a:lnTo>
                  <a:pt x="100444" y="242570"/>
                </a:lnTo>
                <a:lnTo>
                  <a:pt x="101028" y="241300"/>
                </a:lnTo>
                <a:lnTo>
                  <a:pt x="109207" y="232410"/>
                </a:lnTo>
                <a:lnTo>
                  <a:pt x="107607" y="219710"/>
                </a:lnTo>
                <a:lnTo>
                  <a:pt x="102336" y="214630"/>
                </a:lnTo>
                <a:lnTo>
                  <a:pt x="98437" y="212090"/>
                </a:lnTo>
                <a:lnTo>
                  <a:pt x="79811" y="199390"/>
                </a:lnTo>
                <a:lnTo>
                  <a:pt x="54770" y="170180"/>
                </a:lnTo>
                <a:lnTo>
                  <a:pt x="53327" y="161290"/>
                </a:lnTo>
                <a:lnTo>
                  <a:pt x="53731" y="151130"/>
                </a:lnTo>
                <a:lnTo>
                  <a:pt x="67181" y="104140"/>
                </a:lnTo>
                <a:lnTo>
                  <a:pt x="78092" y="97790"/>
                </a:lnTo>
                <a:lnTo>
                  <a:pt x="141168" y="97790"/>
                </a:lnTo>
                <a:lnTo>
                  <a:pt x="139534" y="96520"/>
                </a:lnTo>
                <a:lnTo>
                  <a:pt x="128913" y="90170"/>
                </a:lnTo>
                <a:lnTo>
                  <a:pt x="117554" y="85090"/>
                </a:lnTo>
                <a:lnTo>
                  <a:pt x="105494" y="81280"/>
                </a:lnTo>
                <a:lnTo>
                  <a:pt x="92773" y="78740"/>
                </a:lnTo>
                <a:lnTo>
                  <a:pt x="83883" y="77470"/>
                </a:lnTo>
                <a:close/>
              </a:path>
              <a:path w="347345" h="349250">
                <a:moveTo>
                  <a:pt x="268658" y="146050"/>
                </a:moveTo>
                <a:lnTo>
                  <a:pt x="248500" y="146050"/>
                </a:lnTo>
                <a:lnTo>
                  <a:pt x="248640" y="147320"/>
                </a:lnTo>
                <a:lnTo>
                  <a:pt x="248640" y="149860"/>
                </a:lnTo>
                <a:lnTo>
                  <a:pt x="248373" y="151130"/>
                </a:lnTo>
                <a:lnTo>
                  <a:pt x="246608" y="154940"/>
                </a:lnTo>
                <a:lnTo>
                  <a:pt x="245440" y="156210"/>
                </a:lnTo>
                <a:lnTo>
                  <a:pt x="225341" y="156210"/>
                </a:lnTo>
                <a:lnTo>
                  <a:pt x="208011" y="158750"/>
                </a:lnTo>
                <a:lnTo>
                  <a:pt x="188214" y="187960"/>
                </a:lnTo>
                <a:lnTo>
                  <a:pt x="190319" y="198120"/>
                </a:lnTo>
                <a:lnTo>
                  <a:pt x="195002" y="207010"/>
                </a:lnTo>
                <a:lnTo>
                  <a:pt x="201351" y="214630"/>
                </a:lnTo>
                <a:lnTo>
                  <a:pt x="208457" y="219710"/>
                </a:lnTo>
                <a:lnTo>
                  <a:pt x="210566" y="220980"/>
                </a:lnTo>
                <a:lnTo>
                  <a:pt x="219545" y="227330"/>
                </a:lnTo>
                <a:lnTo>
                  <a:pt x="236639" y="270510"/>
                </a:lnTo>
                <a:lnTo>
                  <a:pt x="244830" y="284480"/>
                </a:lnTo>
                <a:lnTo>
                  <a:pt x="250609" y="288290"/>
                </a:lnTo>
                <a:lnTo>
                  <a:pt x="265188" y="289560"/>
                </a:lnTo>
                <a:lnTo>
                  <a:pt x="273392" y="287020"/>
                </a:lnTo>
                <a:lnTo>
                  <a:pt x="278930" y="280670"/>
                </a:lnTo>
                <a:lnTo>
                  <a:pt x="287047" y="270510"/>
                </a:lnTo>
                <a:lnTo>
                  <a:pt x="287844" y="269240"/>
                </a:lnTo>
                <a:lnTo>
                  <a:pt x="258940" y="269240"/>
                </a:lnTo>
                <a:lnTo>
                  <a:pt x="256070" y="264160"/>
                </a:lnTo>
                <a:lnTo>
                  <a:pt x="240895" y="219710"/>
                </a:lnTo>
                <a:lnTo>
                  <a:pt x="221234" y="204470"/>
                </a:lnTo>
                <a:lnTo>
                  <a:pt x="213233" y="199390"/>
                </a:lnTo>
                <a:lnTo>
                  <a:pt x="208559" y="193040"/>
                </a:lnTo>
                <a:lnTo>
                  <a:pt x="208140" y="184150"/>
                </a:lnTo>
                <a:lnTo>
                  <a:pt x="209245" y="181610"/>
                </a:lnTo>
                <a:lnTo>
                  <a:pt x="216865" y="176530"/>
                </a:lnTo>
                <a:lnTo>
                  <a:pt x="242557" y="176530"/>
                </a:lnTo>
                <a:lnTo>
                  <a:pt x="255714" y="175260"/>
                </a:lnTo>
                <a:lnTo>
                  <a:pt x="262648" y="168910"/>
                </a:lnTo>
                <a:lnTo>
                  <a:pt x="266255" y="160020"/>
                </a:lnTo>
                <a:lnTo>
                  <a:pt x="268354" y="153670"/>
                </a:lnTo>
                <a:lnTo>
                  <a:pt x="268658" y="146050"/>
                </a:lnTo>
                <a:close/>
              </a:path>
              <a:path w="347345" h="349250">
                <a:moveTo>
                  <a:pt x="316086" y="138430"/>
                </a:moveTo>
                <a:lnTo>
                  <a:pt x="300264" y="143510"/>
                </a:lnTo>
                <a:lnTo>
                  <a:pt x="285935" y="151130"/>
                </a:lnTo>
                <a:lnTo>
                  <a:pt x="275361" y="158750"/>
                </a:lnTo>
                <a:lnTo>
                  <a:pt x="270903" y="161290"/>
                </a:lnTo>
                <a:lnTo>
                  <a:pt x="268465" y="166370"/>
                </a:lnTo>
                <a:lnTo>
                  <a:pt x="268465" y="171450"/>
                </a:lnTo>
                <a:lnTo>
                  <a:pt x="270120" y="179070"/>
                </a:lnTo>
                <a:lnTo>
                  <a:pt x="274366" y="185420"/>
                </a:lnTo>
                <a:lnTo>
                  <a:pt x="280261" y="190500"/>
                </a:lnTo>
                <a:lnTo>
                  <a:pt x="286867" y="195580"/>
                </a:lnTo>
                <a:lnTo>
                  <a:pt x="288023" y="196850"/>
                </a:lnTo>
                <a:lnTo>
                  <a:pt x="292963" y="200660"/>
                </a:lnTo>
                <a:lnTo>
                  <a:pt x="294119" y="200660"/>
                </a:lnTo>
                <a:lnTo>
                  <a:pt x="295541" y="201930"/>
                </a:lnTo>
                <a:lnTo>
                  <a:pt x="296481" y="203200"/>
                </a:lnTo>
                <a:lnTo>
                  <a:pt x="296113" y="203200"/>
                </a:lnTo>
                <a:lnTo>
                  <a:pt x="292550" y="210820"/>
                </a:lnTo>
                <a:lnTo>
                  <a:pt x="289644" y="217170"/>
                </a:lnTo>
                <a:lnTo>
                  <a:pt x="286978" y="223520"/>
                </a:lnTo>
                <a:lnTo>
                  <a:pt x="284454" y="229870"/>
                </a:lnTo>
                <a:lnTo>
                  <a:pt x="280354" y="240030"/>
                </a:lnTo>
                <a:lnTo>
                  <a:pt x="261137" y="269240"/>
                </a:lnTo>
                <a:lnTo>
                  <a:pt x="287844" y="269240"/>
                </a:lnTo>
                <a:lnTo>
                  <a:pt x="293422" y="260350"/>
                </a:lnTo>
                <a:lnTo>
                  <a:pt x="298609" y="248920"/>
                </a:lnTo>
                <a:lnTo>
                  <a:pt x="303161" y="237490"/>
                </a:lnTo>
                <a:lnTo>
                  <a:pt x="305566" y="231140"/>
                </a:lnTo>
                <a:lnTo>
                  <a:pt x="308009" y="224790"/>
                </a:lnTo>
                <a:lnTo>
                  <a:pt x="310591" y="219710"/>
                </a:lnTo>
                <a:lnTo>
                  <a:pt x="313410" y="213360"/>
                </a:lnTo>
                <a:lnTo>
                  <a:pt x="315950" y="209550"/>
                </a:lnTo>
                <a:lnTo>
                  <a:pt x="316966" y="205740"/>
                </a:lnTo>
                <a:lnTo>
                  <a:pt x="316966" y="191770"/>
                </a:lnTo>
                <a:lnTo>
                  <a:pt x="304165" y="184150"/>
                </a:lnTo>
                <a:lnTo>
                  <a:pt x="300062" y="180340"/>
                </a:lnTo>
                <a:lnTo>
                  <a:pt x="294068" y="176530"/>
                </a:lnTo>
                <a:lnTo>
                  <a:pt x="291452" y="173990"/>
                </a:lnTo>
                <a:lnTo>
                  <a:pt x="289991" y="172720"/>
                </a:lnTo>
                <a:lnTo>
                  <a:pt x="300276" y="166370"/>
                </a:lnTo>
                <a:lnTo>
                  <a:pt x="310011" y="161290"/>
                </a:lnTo>
                <a:lnTo>
                  <a:pt x="318154" y="158750"/>
                </a:lnTo>
                <a:lnTo>
                  <a:pt x="345593" y="158750"/>
                </a:lnTo>
                <a:lnTo>
                  <a:pt x="343569" y="152400"/>
                </a:lnTo>
                <a:lnTo>
                  <a:pt x="339874" y="146050"/>
                </a:lnTo>
                <a:lnTo>
                  <a:pt x="335526" y="142240"/>
                </a:lnTo>
                <a:lnTo>
                  <a:pt x="331139" y="139700"/>
                </a:lnTo>
                <a:lnTo>
                  <a:pt x="316086" y="138430"/>
                </a:lnTo>
                <a:close/>
              </a:path>
              <a:path w="347345" h="349250">
                <a:moveTo>
                  <a:pt x="236396" y="81280"/>
                </a:moveTo>
                <a:lnTo>
                  <a:pt x="195590" y="116840"/>
                </a:lnTo>
                <a:lnTo>
                  <a:pt x="192455" y="132080"/>
                </a:lnTo>
                <a:lnTo>
                  <a:pt x="193929" y="140970"/>
                </a:lnTo>
                <a:lnTo>
                  <a:pt x="197748" y="147320"/>
                </a:lnTo>
                <a:lnTo>
                  <a:pt x="203696" y="151130"/>
                </a:lnTo>
                <a:lnTo>
                  <a:pt x="211556" y="153670"/>
                </a:lnTo>
                <a:lnTo>
                  <a:pt x="218059" y="154940"/>
                </a:lnTo>
                <a:lnTo>
                  <a:pt x="245389" y="146050"/>
                </a:lnTo>
                <a:lnTo>
                  <a:pt x="268658" y="146050"/>
                </a:lnTo>
                <a:lnTo>
                  <a:pt x="267205" y="138430"/>
                </a:lnTo>
                <a:lnTo>
                  <a:pt x="264033" y="133350"/>
                </a:lnTo>
                <a:lnTo>
                  <a:pt x="212623" y="133350"/>
                </a:lnTo>
                <a:lnTo>
                  <a:pt x="212534" y="130810"/>
                </a:lnTo>
                <a:lnTo>
                  <a:pt x="232638" y="101600"/>
                </a:lnTo>
                <a:lnTo>
                  <a:pt x="295128" y="101600"/>
                </a:lnTo>
                <a:lnTo>
                  <a:pt x="296995" y="96520"/>
                </a:lnTo>
                <a:lnTo>
                  <a:pt x="275767" y="96520"/>
                </a:lnTo>
                <a:lnTo>
                  <a:pt x="275018" y="95250"/>
                </a:lnTo>
                <a:lnTo>
                  <a:pt x="273697" y="95250"/>
                </a:lnTo>
                <a:lnTo>
                  <a:pt x="271183" y="93980"/>
                </a:lnTo>
                <a:lnTo>
                  <a:pt x="266001" y="92710"/>
                </a:lnTo>
                <a:lnTo>
                  <a:pt x="261912" y="91440"/>
                </a:lnTo>
                <a:lnTo>
                  <a:pt x="258267" y="88900"/>
                </a:lnTo>
                <a:lnTo>
                  <a:pt x="255752" y="87630"/>
                </a:lnTo>
                <a:lnTo>
                  <a:pt x="249972" y="85090"/>
                </a:lnTo>
                <a:lnTo>
                  <a:pt x="243522" y="82550"/>
                </a:lnTo>
                <a:lnTo>
                  <a:pt x="236396" y="81280"/>
                </a:lnTo>
                <a:close/>
              </a:path>
              <a:path w="347345" h="349250">
                <a:moveTo>
                  <a:pt x="246205" y="125730"/>
                </a:moveTo>
                <a:lnTo>
                  <a:pt x="236072" y="127000"/>
                </a:lnTo>
                <a:lnTo>
                  <a:pt x="226529" y="130810"/>
                </a:lnTo>
                <a:lnTo>
                  <a:pt x="216484" y="133350"/>
                </a:lnTo>
                <a:lnTo>
                  <a:pt x="264033" y="133350"/>
                </a:lnTo>
                <a:lnTo>
                  <a:pt x="255876" y="127000"/>
                </a:lnTo>
                <a:lnTo>
                  <a:pt x="246205" y="125730"/>
                </a:lnTo>
                <a:close/>
              </a:path>
              <a:path w="347345" h="349250">
                <a:moveTo>
                  <a:pt x="295128" y="101600"/>
                </a:moveTo>
                <a:lnTo>
                  <a:pt x="236867" y="101600"/>
                </a:lnTo>
                <a:lnTo>
                  <a:pt x="247078" y="106680"/>
                </a:lnTo>
                <a:lnTo>
                  <a:pt x="254152" y="109220"/>
                </a:lnTo>
                <a:lnTo>
                  <a:pt x="258953" y="111760"/>
                </a:lnTo>
                <a:lnTo>
                  <a:pt x="264883" y="113030"/>
                </a:lnTo>
                <a:lnTo>
                  <a:pt x="266509" y="114300"/>
                </a:lnTo>
                <a:lnTo>
                  <a:pt x="279311" y="119380"/>
                </a:lnTo>
                <a:lnTo>
                  <a:pt x="291668" y="110490"/>
                </a:lnTo>
                <a:lnTo>
                  <a:pt x="294195" y="104140"/>
                </a:lnTo>
                <a:lnTo>
                  <a:pt x="295128" y="101600"/>
                </a:lnTo>
                <a:close/>
              </a:path>
              <a:path w="347345" h="349250">
                <a:moveTo>
                  <a:pt x="284861" y="85090"/>
                </a:moveTo>
                <a:lnTo>
                  <a:pt x="279082" y="87630"/>
                </a:lnTo>
                <a:lnTo>
                  <a:pt x="276593" y="93980"/>
                </a:lnTo>
                <a:lnTo>
                  <a:pt x="276136" y="95250"/>
                </a:lnTo>
                <a:lnTo>
                  <a:pt x="275767" y="96520"/>
                </a:lnTo>
                <a:lnTo>
                  <a:pt x="296995" y="96520"/>
                </a:lnTo>
                <a:lnTo>
                  <a:pt x="297929" y="93980"/>
                </a:lnTo>
                <a:lnTo>
                  <a:pt x="295275" y="88900"/>
                </a:lnTo>
                <a:lnTo>
                  <a:pt x="284861" y="85090"/>
                </a:lnTo>
                <a:close/>
              </a:path>
              <a:path w="347345" h="349250">
                <a:moveTo>
                  <a:pt x="256772" y="24130"/>
                </a:moveTo>
                <a:lnTo>
                  <a:pt x="192062" y="24130"/>
                </a:lnTo>
                <a:lnTo>
                  <a:pt x="207874" y="26670"/>
                </a:lnTo>
                <a:lnTo>
                  <a:pt x="223161" y="30480"/>
                </a:lnTo>
                <a:lnTo>
                  <a:pt x="237871" y="36830"/>
                </a:lnTo>
                <a:lnTo>
                  <a:pt x="251955" y="44450"/>
                </a:lnTo>
                <a:lnTo>
                  <a:pt x="233133" y="48260"/>
                </a:lnTo>
                <a:lnTo>
                  <a:pt x="229755" y="52070"/>
                </a:lnTo>
                <a:lnTo>
                  <a:pt x="229806" y="58420"/>
                </a:lnTo>
                <a:lnTo>
                  <a:pt x="230949" y="64770"/>
                </a:lnTo>
                <a:lnTo>
                  <a:pt x="236194" y="67310"/>
                </a:lnTo>
                <a:lnTo>
                  <a:pt x="282917" y="59690"/>
                </a:lnTo>
                <a:lnTo>
                  <a:pt x="285242" y="57150"/>
                </a:lnTo>
                <a:lnTo>
                  <a:pt x="288251" y="53340"/>
                </a:lnTo>
                <a:lnTo>
                  <a:pt x="288823" y="50800"/>
                </a:lnTo>
                <a:lnTo>
                  <a:pt x="284541" y="27940"/>
                </a:lnTo>
                <a:lnTo>
                  <a:pt x="263804" y="27940"/>
                </a:lnTo>
                <a:lnTo>
                  <a:pt x="256772" y="24130"/>
                </a:lnTo>
                <a:close/>
              </a:path>
              <a:path w="347345" h="349250">
                <a:moveTo>
                  <a:pt x="274764" y="0"/>
                </a:moveTo>
                <a:lnTo>
                  <a:pt x="264490" y="2540"/>
                </a:lnTo>
                <a:lnTo>
                  <a:pt x="261137" y="6350"/>
                </a:lnTo>
                <a:lnTo>
                  <a:pt x="261137" y="12700"/>
                </a:lnTo>
                <a:lnTo>
                  <a:pt x="264160" y="27940"/>
                </a:lnTo>
                <a:lnTo>
                  <a:pt x="284541" y="27940"/>
                </a:lnTo>
                <a:lnTo>
                  <a:pt x="280022" y="3810"/>
                </a:lnTo>
                <a:lnTo>
                  <a:pt x="274764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67257" y="3159290"/>
            <a:ext cx="196215" cy="337185"/>
          </a:xfrm>
          <a:custGeom>
            <a:avLst/>
            <a:gdLst/>
            <a:ahLst/>
            <a:cxnLst/>
            <a:rect l="l" t="t" r="r" b="b"/>
            <a:pathLst>
              <a:path w="196215" h="337185">
                <a:moveTo>
                  <a:pt x="20256" y="218274"/>
                </a:moveTo>
                <a:lnTo>
                  <a:pt x="0" y="242239"/>
                </a:lnTo>
                <a:lnTo>
                  <a:pt x="0" y="251980"/>
                </a:lnTo>
                <a:lnTo>
                  <a:pt x="30300" y="283495"/>
                </a:lnTo>
                <a:lnTo>
                  <a:pt x="75018" y="295427"/>
                </a:lnTo>
                <a:lnTo>
                  <a:pt x="75018" y="319278"/>
                </a:lnTo>
                <a:lnTo>
                  <a:pt x="76682" y="326034"/>
                </a:lnTo>
                <a:lnTo>
                  <a:pt x="83248" y="334721"/>
                </a:lnTo>
                <a:lnTo>
                  <a:pt x="89115" y="336905"/>
                </a:lnTo>
                <a:lnTo>
                  <a:pt x="99504" y="336905"/>
                </a:lnTo>
                <a:lnTo>
                  <a:pt x="109531" y="335227"/>
                </a:lnTo>
                <a:lnTo>
                  <a:pt x="116695" y="330192"/>
                </a:lnTo>
                <a:lnTo>
                  <a:pt x="120994" y="321801"/>
                </a:lnTo>
                <a:lnTo>
                  <a:pt x="122427" y="310057"/>
                </a:lnTo>
                <a:lnTo>
                  <a:pt x="122427" y="294627"/>
                </a:lnTo>
                <a:lnTo>
                  <a:pt x="138853" y="291001"/>
                </a:lnTo>
                <a:lnTo>
                  <a:pt x="176733" y="269570"/>
                </a:lnTo>
                <a:lnTo>
                  <a:pt x="189023" y="251980"/>
                </a:lnTo>
                <a:lnTo>
                  <a:pt x="95580" y="251980"/>
                </a:lnTo>
                <a:lnTo>
                  <a:pt x="84114" y="251379"/>
                </a:lnTo>
                <a:lnTo>
                  <a:pt x="42600" y="237219"/>
                </a:lnTo>
                <a:lnTo>
                  <a:pt x="20523" y="218821"/>
                </a:lnTo>
                <a:lnTo>
                  <a:pt x="20256" y="218274"/>
                </a:lnTo>
                <a:close/>
              </a:path>
              <a:path w="196215" h="337185">
                <a:moveTo>
                  <a:pt x="108457" y="0"/>
                </a:moveTo>
                <a:lnTo>
                  <a:pt x="90030" y="0"/>
                </a:lnTo>
                <a:lnTo>
                  <a:pt x="84315" y="2171"/>
                </a:lnTo>
                <a:lnTo>
                  <a:pt x="77203" y="10858"/>
                </a:lnTo>
                <a:lnTo>
                  <a:pt x="75412" y="17640"/>
                </a:lnTo>
                <a:lnTo>
                  <a:pt x="75412" y="41478"/>
                </a:lnTo>
                <a:lnTo>
                  <a:pt x="60248" y="45277"/>
                </a:lnTo>
                <a:lnTo>
                  <a:pt x="24663" y="66751"/>
                </a:lnTo>
                <a:lnTo>
                  <a:pt x="7089" y="100850"/>
                </a:lnTo>
                <a:lnTo>
                  <a:pt x="5905" y="114541"/>
                </a:lnTo>
                <a:lnTo>
                  <a:pt x="6386" y="123823"/>
                </a:lnTo>
                <a:lnTo>
                  <a:pt x="22347" y="158734"/>
                </a:lnTo>
                <a:lnTo>
                  <a:pt x="59232" y="180695"/>
                </a:lnTo>
                <a:lnTo>
                  <a:pt x="93598" y="189598"/>
                </a:lnTo>
                <a:lnTo>
                  <a:pt x="100380" y="191300"/>
                </a:lnTo>
                <a:lnTo>
                  <a:pt x="138353" y="212293"/>
                </a:lnTo>
                <a:lnTo>
                  <a:pt x="139814" y="216827"/>
                </a:lnTo>
                <a:lnTo>
                  <a:pt x="139814" y="231317"/>
                </a:lnTo>
                <a:lnTo>
                  <a:pt x="105616" y="251479"/>
                </a:lnTo>
                <a:lnTo>
                  <a:pt x="95580" y="251980"/>
                </a:lnTo>
                <a:lnTo>
                  <a:pt x="189023" y="251980"/>
                </a:lnTo>
                <a:lnTo>
                  <a:pt x="191409" y="247399"/>
                </a:lnTo>
                <a:lnTo>
                  <a:pt x="195080" y="234347"/>
                </a:lnTo>
                <a:lnTo>
                  <a:pt x="196191" y="221310"/>
                </a:lnTo>
                <a:lnTo>
                  <a:pt x="196130" y="216827"/>
                </a:lnTo>
                <a:lnTo>
                  <a:pt x="179049" y="175761"/>
                </a:lnTo>
                <a:lnTo>
                  <a:pt x="140804" y="153250"/>
                </a:lnTo>
                <a:lnTo>
                  <a:pt x="104508" y="144170"/>
                </a:lnTo>
                <a:lnTo>
                  <a:pt x="97535" y="142519"/>
                </a:lnTo>
                <a:lnTo>
                  <a:pt x="61328" y="122237"/>
                </a:lnTo>
                <a:lnTo>
                  <a:pt x="60020" y="117970"/>
                </a:lnTo>
                <a:lnTo>
                  <a:pt x="60020" y="104013"/>
                </a:lnTo>
                <a:lnTo>
                  <a:pt x="93160" y="83855"/>
                </a:lnTo>
                <a:lnTo>
                  <a:pt x="102679" y="83350"/>
                </a:lnTo>
                <a:lnTo>
                  <a:pt x="190521" y="83350"/>
                </a:lnTo>
                <a:lnTo>
                  <a:pt x="189657" y="77537"/>
                </a:lnTo>
                <a:lnTo>
                  <a:pt x="151795" y="46212"/>
                </a:lnTo>
                <a:lnTo>
                  <a:pt x="122821" y="40297"/>
                </a:lnTo>
                <a:lnTo>
                  <a:pt x="122821" y="17640"/>
                </a:lnTo>
                <a:lnTo>
                  <a:pt x="121107" y="10858"/>
                </a:lnTo>
                <a:lnTo>
                  <a:pt x="114261" y="2171"/>
                </a:lnTo>
                <a:lnTo>
                  <a:pt x="108457" y="0"/>
                </a:lnTo>
                <a:close/>
              </a:path>
              <a:path w="196215" h="337185">
                <a:moveTo>
                  <a:pt x="190521" y="83350"/>
                </a:moveTo>
                <a:lnTo>
                  <a:pt x="102679" y="83350"/>
                </a:lnTo>
                <a:lnTo>
                  <a:pt x="112430" y="83891"/>
                </a:lnTo>
                <a:lnTo>
                  <a:pt x="121931" y="85515"/>
                </a:lnTo>
                <a:lnTo>
                  <a:pt x="156387" y="101806"/>
                </a:lnTo>
                <a:lnTo>
                  <a:pt x="169684" y="114020"/>
                </a:lnTo>
                <a:lnTo>
                  <a:pt x="170929" y="113550"/>
                </a:lnTo>
                <a:lnTo>
                  <a:pt x="190753" y="89395"/>
                </a:lnTo>
                <a:lnTo>
                  <a:pt x="190753" y="84912"/>
                </a:lnTo>
                <a:lnTo>
                  <a:pt x="190521" y="8335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67250" y="2597619"/>
            <a:ext cx="252095" cy="303530"/>
          </a:xfrm>
          <a:custGeom>
            <a:avLst/>
            <a:gdLst/>
            <a:ahLst/>
            <a:cxnLst/>
            <a:rect l="l" t="t" r="r" b="b"/>
            <a:pathLst>
              <a:path w="252094" h="303530">
                <a:moveTo>
                  <a:pt x="71856" y="132816"/>
                </a:moveTo>
                <a:lnTo>
                  <a:pt x="53378" y="132816"/>
                </a:lnTo>
                <a:lnTo>
                  <a:pt x="32618" y="137018"/>
                </a:lnTo>
                <a:lnTo>
                  <a:pt x="15649" y="148470"/>
                </a:lnTo>
                <a:lnTo>
                  <a:pt x="4200" y="165440"/>
                </a:lnTo>
                <a:lnTo>
                  <a:pt x="0" y="186194"/>
                </a:lnTo>
                <a:lnTo>
                  <a:pt x="0" y="249834"/>
                </a:lnTo>
                <a:lnTo>
                  <a:pt x="4200" y="270594"/>
                </a:lnTo>
                <a:lnTo>
                  <a:pt x="15649" y="287562"/>
                </a:lnTo>
                <a:lnTo>
                  <a:pt x="32618" y="299011"/>
                </a:lnTo>
                <a:lnTo>
                  <a:pt x="53378" y="303212"/>
                </a:lnTo>
                <a:lnTo>
                  <a:pt x="198640" y="303212"/>
                </a:lnTo>
                <a:lnTo>
                  <a:pt x="219393" y="299011"/>
                </a:lnTo>
                <a:lnTo>
                  <a:pt x="236358" y="287562"/>
                </a:lnTo>
                <a:lnTo>
                  <a:pt x="237949" y="285203"/>
                </a:lnTo>
                <a:lnTo>
                  <a:pt x="53378" y="285203"/>
                </a:lnTo>
                <a:lnTo>
                  <a:pt x="39622" y="282420"/>
                </a:lnTo>
                <a:lnTo>
                  <a:pt x="28378" y="274834"/>
                </a:lnTo>
                <a:lnTo>
                  <a:pt x="20791" y="263590"/>
                </a:lnTo>
                <a:lnTo>
                  <a:pt x="18008" y="249834"/>
                </a:lnTo>
                <a:lnTo>
                  <a:pt x="18008" y="186194"/>
                </a:lnTo>
                <a:lnTo>
                  <a:pt x="20791" y="172449"/>
                </a:lnTo>
                <a:lnTo>
                  <a:pt x="28378" y="161204"/>
                </a:lnTo>
                <a:lnTo>
                  <a:pt x="39622" y="153612"/>
                </a:lnTo>
                <a:lnTo>
                  <a:pt x="53378" y="150825"/>
                </a:lnTo>
                <a:lnTo>
                  <a:pt x="71856" y="150825"/>
                </a:lnTo>
                <a:lnTo>
                  <a:pt x="75768" y="146913"/>
                </a:lnTo>
                <a:lnTo>
                  <a:pt x="75882" y="136867"/>
                </a:lnTo>
                <a:lnTo>
                  <a:pt x="71856" y="132816"/>
                </a:lnTo>
                <a:close/>
              </a:path>
              <a:path w="252094" h="303530">
                <a:moveTo>
                  <a:pt x="170583" y="18008"/>
                </a:moveTo>
                <a:lnTo>
                  <a:pt x="119900" y="18008"/>
                </a:lnTo>
                <a:lnTo>
                  <a:pt x="147172" y="23527"/>
                </a:lnTo>
                <a:lnTo>
                  <a:pt x="169467" y="38568"/>
                </a:lnTo>
                <a:lnTo>
                  <a:pt x="184510" y="60855"/>
                </a:lnTo>
                <a:lnTo>
                  <a:pt x="190022" y="88074"/>
                </a:lnTo>
                <a:lnTo>
                  <a:pt x="190041" y="139971"/>
                </a:lnTo>
                <a:lnTo>
                  <a:pt x="190169" y="146913"/>
                </a:lnTo>
                <a:lnTo>
                  <a:pt x="194182" y="150825"/>
                </a:lnTo>
                <a:lnTo>
                  <a:pt x="199085" y="150825"/>
                </a:lnTo>
                <a:lnTo>
                  <a:pt x="212662" y="153612"/>
                </a:lnTo>
                <a:lnTo>
                  <a:pt x="223761" y="161204"/>
                </a:lnTo>
                <a:lnTo>
                  <a:pt x="231249" y="172449"/>
                </a:lnTo>
                <a:lnTo>
                  <a:pt x="233997" y="186194"/>
                </a:lnTo>
                <a:lnTo>
                  <a:pt x="233997" y="249834"/>
                </a:lnTo>
                <a:lnTo>
                  <a:pt x="231214" y="263590"/>
                </a:lnTo>
                <a:lnTo>
                  <a:pt x="223629" y="274834"/>
                </a:lnTo>
                <a:lnTo>
                  <a:pt x="212389" y="282420"/>
                </a:lnTo>
                <a:lnTo>
                  <a:pt x="198640" y="285203"/>
                </a:lnTo>
                <a:lnTo>
                  <a:pt x="237949" y="285203"/>
                </a:lnTo>
                <a:lnTo>
                  <a:pt x="247805" y="270594"/>
                </a:lnTo>
                <a:lnTo>
                  <a:pt x="252006" y="249834"/>
                </a:lnTo>
                <a:lnTo>
                  <a:pt x="252006" y="186194"/>
                </a:lnTo>
                <a:lnTo>
                  <a:pt x="248640" y="167478"/>
                </a:lnTo>
                <a:lnTo>
                  <a:pt x="239364" y="151660"/>
                </a:lnTo>
                <a:lnTo>
                  <a:pt x="225415" y="139971"/>
                </a:lnTo>
                <a:lnTo>
                  <a:pt x="208025" y="133642"/>
                </a:lnTo>
                <a:lnTo>
                  <a:pt x="208018" y="88074"/>
                </a:lnTo>
                <a:lnTo>
                  <a:pt x="201089" y="53846"/>
                </a:lnTo>
                <a:lnTo>
                  <a:pt x="182184" y="25834"/>
                </a:lnTo>
                <a:lnTo>
                  <a:pt x="170583" y="18008"/>
                </a:lnTo>
                <a:close/>
              </a:path>
              <a:path w="252094" h="303530">
                <a:moveTo>
                  <a:pt x="157521" y="55397"/>
                </a:moveTo>
                <a:lnTo>
                  <a:pt x="118668" y="55397"/>
                </a:lnTo>
                <a:lnTo>
                  <a:pt x="132065" y="58107"/>
                </a:lnTo>
                <a:lnTo>
                  <a:pt x="143014" y="65493"/>
                </a:lnTo>
                <a:lnTo>
                  <a:pt x="150401" y="76442"/>
                </a:lnTo>
                <a:lnTo>
                  <a:pt x="153111" y="89839"/>
                </a:lnTo>
                <a:lnTo>
                  <a:pt x="153111" y="132435"/>
                </a:lnTo>
                <a:lnTo>
                  <a:pt x="117246" y="132435"/>
                </a:lnTo>
                <a:lnTo>
                  <a:pt x="113207" y="136474"/>
                </a:lnTo>
                <a:lnTo>
                  <a:pt x="113207" y="162204"/>
                </a:lnTo>
                <a:lnTo>
                  <a:pt x="102571" y="166946"/>
                </a:lnTo>
                <a:lnTo>
                  <a:pt x="94118" y="174720"/>
                </a:lnTo>
                <a:lnTo>
                  <a:pt x="88538" y="184846"/>
                </a:lnTo>
                <a:lnTo>
                  <a:pt x="86525" y="196646"/>
                </a:lnTo>
                <a:lnTo>
                  <a:pt x="89328" y="210496"/>
                </a:lnTo>
                <a:lnTo>
                  <a:pt x="96969" y="221821"/>
                </a:lnTo>
                <a:lnTo>
                  <a:pt x="108293" y="229465"/>
                </a:lnTo>
                <a:lnTo>
                  <a:pt x="122148" y="232270"/>
                </a:lnTo>
                <a:lnTo>
                  <a:pt x="136003" y="229465"/>
                </a:lnTo>
                <a:lnTo>
                  <a:pt x="147327" y="221821"/>
                </a:lnTo>
                <a:lnTo>
                  <a:pt x="152436" y="214248"/>
                </a:lnTo>
                <a:lnTo>
                  <a:pt x="112433" y="214248"/>
                </a:lnTo>
                <a:lnTo>
                  <a:pt x="104533" y="206336"/>
                </a:lnTo>
                <a:lnTo>
                  <a:pt x="104533" y="186918"/>
                </a:lnTo>
                <a:lnTo>
                  <a:pt x="112471" y="179019"/>
                </a:lnTo>
                <a:lnTo>
                  <a:pt x="127190" y="179019"/>
                </a:lnTo>
                <a:lnTo>
                  <a:pt x="131216" y="174980"/>
                </a:lnTo>
                <a:lnTo>
                  <a:pt x="131216" y="150444"/>
                </a:lnTo>
                <a:lnTo>
                  <a:pt x="167093" y="150444"/>
                </a:lnTo>
                <a:lnTo>
                  <a:pt x="171132" y="146405"/>
                </a:lnTo>
                <a:lnTo>
                  <a:pt x="171132" y="89839"/>
                </a:lnTo>
                <a:lnTo>
                  <a:pt x="167001" y="69439"/>
                </a:lnTo>
                <a:lnTo>
                  <a:pt x="157521" y="55397"/>
                </a:lnTo>
                <a:close/>
              </a:path>
              <a:path w="252094" h="303530">
                <a:moveTo>
                  <a:pt x="149377" y="178257"/>
                </a:moveTo>
                <a:lnTo>
                  <a:pt x="139928" y="181355"/>
                </a:lnTo>
                <a:lnTo>
                  <a:pt x="137350" y="186448"/>
                </a:lnTo>
                <a:lnTo>
                  <a:pt x="139471" y="192900"/>
                </a:lnTo>
                <a:lnTo>
                  <a:pt x="139750" y="194754"/>
                </a:lnTo>
                <a:lnTo>
                  <a:pt x="139750" y="206336"/>
                </a:lnTo>
                <a:lnTo>
                  <a:pt x="131864" y="214248"/>
                </a:lnTo>
                <a:lnTo>
                  <a:pt x="152436" y="214248"/>
                </a:lnTo>
                <a:lnTo>
                  <a:pt x="154968" y="210496"/>
                </a:lnTo>
                <a:lnTo>
                  <a:pt x="157772" y="196646"/>
                </a:lnTo>
                <a:lnTo>
                  <a:pt x="157772" y="192836"/>
                </a:lnTo>
                <a:lnTo>
                  <a:pt x="157187" y="189115"/>
                </a:lnTo>
                <a:lnTo>
                  <a:pt x="154457" y="180822"/>
                </a:lnTo>
                <a:lnTo>
                  <a:pt x="149377" y="178257"/>
                </a:lnTo>
                <a:close/>
              </a:path>
              <a:path w="252094" h="303530">
                <a:moveTo>
                  <a:pt x="49860" y="91554"/>
                </a:moveTo>
                <a:lnTo>
                  <a:pt x="31851" y="91554"/>
                </a:lnTo>
                <a:lnTo>
                  <a:pt x="31930" y="98640"/>
                </a:lnTo>
                <a:lnTo>
                  <a:pt x="34620" y="105028"/>
                </a:lnTo>
                <a:lnTo>
                  <a:pt x="44500" y="114820"/>
                </a:lnTo>
                <a:lnTo>
                  <a:pt x="51053" y="117500"/>
                </a:lnTo>
                <a:lnTo>
                  <a:pt x="58000" y="117474"/>
                </a:lnTo>
                <a:lnTo>
                  <a:pt x="67925" y="115450"/>
                </a:lnTo>
                <a:lnTo>
                  <a:pt x="76069" y="110023"/>
                </a:lnTo>
                <a:lnTo>
                  <a:pt x="81646" y="101990"/>
                </a:lnTo>
                <a:lnTo>
                  <a:pt x="82215" y="99466"/>
                </a:lnTo>
                <a:lnTo>
                  <a:pt x="55778" y="99466"/>
                </a:lnTo>
                <a:lnTo>
                  <a:pt x="53759" y="98640"/>
                </a:lnTo>
                <a:lnTo>
                  <a:pt x="50711" y="95630"/>
                </a:lnTo>
                <a:lnTo>
                  <a:pt x="49872" y="93624"/>
                </a:lnTo>
                <a:lnTo>
                  <a:pt x="49860" y="91554"/>
                </a:lnTo>
                <a:close/>
              </a:path>
              <a:path w="252094" h="303530">
                <a:moveTo>
                  <a:pt x="118668" y="37388"/>
                </a:moveTo>
                <a:lnTo>
                  <a:pt x="82087" y="52867"/>
                </a:lnTo>
                <a:lnTo>
                  <a:pt x="66255" y="88074"/>
                </a:lnTo>
                <a:lnTo>
                  <a:pt x="65925" y="95821"/>
                </a:lnTo>
                <a:lnTo>
                  <a:pt x="62344" y="99440"/>
                </a:lnTo>
                <a:lnTo>
                  <a:pt x="55778" y="99466"/>
                </a:lnTo>
                <a:lnTo>
                  <a:pt x="82215" y="99466"/>
                </a:lnTo>
                <a:lnTo>
                  <a:pt x="83883" y="92062"/>
                </a:lnTo>
                <a:lnTo>
                  <a:pt x="84874" y="82156"/>
                </a:lnTo>
                <a:lnTo>
                  <a:pt x="90042" y="72656"/>
                </a:lnTo>
                <a:lnTo>
                  <a:pt x="95356" y="65057"/>
                </a:lnTo>
                <a:lnTo>
                  <a:pt x="101865" y="59669"/>
                </a:lnTo>
                <a:lnTo>
                  <a:pt x="109618" y="56460"/>
                </a:lnTo>
                <a:lnTo>
                  <a:pt x="118668" y="55397"/>
                </a:lnTo>
                <a:lnTo>
                  <a:pt x="157521" y="55397"/>
                </a:lnTo>
                <a:lnTo>
                  <a:pt x="155744" y="52765"/>
                </a:lnTo>
                <a:lnTo>
                  <a:pt x="139065" y="41515"/>
                </a:lnTo>
                <a:lnTo>
                  <a:pt x="118668" y="37388"/>
                </a:lnTo>
                <a:close/>
              </a:path>
              <a:path w="252094" h="303530">
                <a:moveTo>
                  <a:pt x="119900" y="0"/>
                </a:moveTo>
                <a:lnTo>
                  <a:pt x="85632" y="6934"/>
                </a:lnTo>
                <a:lnTo>
                  <a:pt x="57616" y="25834"/>
                </a:lnTo>
                <a:lnTo>
                  <a:pt x="38711" y="53846"/>
                </a:lnTo>
                <a:lnTo>
                  <a:pt x="31783" y="88074"/>
                </a:lnTo>
                <a:lnTo>
                  <a:pt x="31851" y="91719"/>
                </a:lnTo>
                <a:lnTo>
                  <a:pt x="31851" y="91554"/>
                </a:lnTo>
                <a:lnTo>
                  <a:pt x="49860" y="91554"/>
                </a:lnTo>
                <a:lnTo>
                  <a:pt x="70356" y="38554"/>
                </a:lnTo>
                <a:lnTo>
                  <a:pt x="119900" y="18008"/>
                </a:lnTo>
                <a:lnTo>
                  <a:pt x="170583" y="18008"/>
                </a:lnTo>
                <a:lnTo>
                  <a:pt x="154169" y="6934"/>
                </a:lnTo>
                <a:lnTo>
                  <a:pt x="1199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516274" y="2514714"/>
          <a:ext cx="9032871" cy="36226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03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3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82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78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5140">
                <a:tc gridSpan="6">
                  <a:txBody>
                    <a:bodyPr/>
                    <a:lstStyle/>
                    <a:p>
                      <a:pPr marL="1075055">
                        <a:lnSpc>
                          <a:spcPct val="100000"/>
                        </a:lnSpc>
                        <a:spcBef>
                          <a:spcPts val="1085"/>
                        </a:spcBef>
                        <a:tabLst>
                          <a:tab pos="2205990" algn="l"/>
                        </a:tabLst>
                      </a:pPr>
                      <a:r>
                        <a:rPr sz="1400" spc="-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SECURE	</a:t>
                      </a:r>
                      <a:r>
                        <a:rPr sz="1100" spc="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data encryption, </a:t>
                      </a:r>
                      <a:r>
                        <a:rPr sz="11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user authentication, cybersecurity, </a:t>
                      </a:r>
                      <a:r>
                        <a:rPr sz="1100" spc="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and </a:t>
                      </a:r>
                      <a:r>
                        <a:rPr sz="110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legal</a:t>
                      </a:r>
                      <a:r>
                        <a:rPr sz="1100" spc="-8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compliance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37795" marB="0">
                    <a:solidFill>
                      <a:srgbClr val="42B4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40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74320">
                        <a:lnSpc>
                          <a:spcPct val="100000"/>
                        </a:lnSpc>
                      </a:pPr>
                      <a:r>
                        <a:rPr sz="1100" spc="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ECONOMICAL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276860" marR="271145" indent="222250">
                        <a:lnSpc>
                          <a:spcPct val="100000"/>
                        </a:lnSpc>
                      </a:pPr>
                      <a:r>
                        <a:rPr sz="1100" spc="-1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SIMPLE  </a:t>
                      </a:r>
                      <a:r>
                        <a:rPr sz="1100" spc="-2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SET-UP </a:t>
                      </a:r>
                      <a:r>
                        <a:rPr sz="1100" spc="5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&amp;</a:t>
                      </a:r>
                      <a:r>
                        <a:rPr sz="1100" spc="-10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USE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302895" marR="248920" indent="-47625">
                        <a:lnSpc>
                          <a:spcPct val="100000"/>
                        </a:lnSpc>
                      </a:pPr>
                      <a:r>
                        <a:rPr sz="1100" spc="-1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ACCESSIBLE</a:t>
                      </a:r>
                      <a:r>
                        <a:rPr sz="1100" spc="-7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5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&amp;  </a:t>
                      </a:r>
                      <a:r>
                        <a:rPr sz="1100" spc="-1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CONVENIENT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12420">
                        <a:lnSpc>
                          <a:spcPct val="100000"/>
                        </a:lnSpc>
                      </a:pPr>
                      <a:r>
                        <a:rPr sz="1100" spc="-2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INTEGRATED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25120">
                        <a:lnSpc>
                          <a:spcPct val="100000"/>
                        </a:lnSpc>
                      </a:pPr>
                      <a:r>
                        <a:rPr sz="1100" spc="-1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AUTOMATED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414655" marR="351155" indent="-57785">
                        <a:lnSpc>
                          <a:spcPct val="100000"/>
                        </a:lnSpc>
                      </a:pPr>
                      <a:r>
                        <a:rPr sz="1100" spc="-2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-4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1100" spc="-7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100" spc="-1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-2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-2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100" spc="-3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10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D  </a:t>
                      </a:r>
                      <a:r>
                        <a:rPr sz="1100" spc="-3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SUPPORT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23440">
                <a:tc>
                  <a:txBody>
                    <a:bodyPr/>
                    <a:lstStyle/>
                    <a:p>
                      <a:pPr marL="239395" marR="561975" indent="-101600">
                        <a:lnSpc>
                          <a:spcPct val="109800"/>
                        </a:lnSpc>
                        <a:spcBef>
                          <a:spcPts val="944"/>
                        </a:spcBef>
                        <a:buChar char="•"/>
                        <a:tabLst>
                          <a:tab pos="240029" algn="l"/>
                        </a:tabLst>
                      </a:pP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Included</a:t>
                      </a:r>
                      <a:r>
                        <a:rPr sz="1000" spc="-6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on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new</a:t>
                      </a:r>
                      <a:r>
                        <a:rPr sz="1000" spc="-7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models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39395" marR="116839" indent="-101600">
                        <a:lnSpc>
                          <a:spcPct val="109800"/>
                        </a:lnSpc>
                        <a:spcBef>
                          <a:spcPts val="530"/>
                        </a:spcBef>
                        <a:buChar char="•"/>
                        <a:tabLst>
                          <a:tab pos="240029" algn="l"/>
                        </a:tabLst>
                      </a:pP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 special</a:t>
                      </a:r>
                      <a:r>
                        <a:rPr sz="1000" spc="-1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software 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39395" marR="571500" indent="-101600">
                        <a:lnSpc>
                          <a:spcPct val="109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40029" algn="l"/>
                        </a:tabLst>
                      </a:pP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1000" spc="-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gateway 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20014" marB="0"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EDEDE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19710" indent="-101600">
                        <a:lnSpc>
                          <a:spcPct val="100000"/>
                        </a:lnSpc>
                        <a:spcBef>
                          <a:spcPts val="1060"/>
                        </a:spcBef>
                        <a:buChar char="•"/>
                        <a:tabLst>
                          <a:tab pos="220345" algn="l"/>
                        </a:tabLst>
                      </a:pP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Plug-and-play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19710" marR="450850" indent="-101600">
                        <a:lnSpc>
                          <a:spcPct val="105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20345" algn="l"/>
                        </a:tabLst>
                      </a:pP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Minimal </a:t>
                      </a: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 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1000" spc="-7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registration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19710" marR="387350" indent="-101600">
                        <a:lnSpc>
                          <a:spcPct val="105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20345" algn="l"/>
                        </a:tabLst>
                      </a:pP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Simple</a:t>
                      </a:r>
                      <a:r>
                        <a:rPr sz="1000" spc="-7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account 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log-in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19075" marR="121920" indent="-100965">
                        <a:lnSpc>
                          <a:spcPct val="105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20345" algn="l"/>
                        </a:tabLst>
                      </a:pP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Multiple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device 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registration</a:t>
                      </a:r>
                      <a:r>
                        <a:rPr sz="1000" spc="-9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methods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19710" indent="-101600">
                        <a:lnSpc>
                          <a:spcPct val="100000"/>
                        </a:lnSpc>
                        <a:spcBef>
                          <a:spcPts val="605"/>
                        </a:spcBef>
                        <a:buChar char="•"/>
                        <a:tabLst>
                          <a:tab pos="220345" algn="l"/>
                        </a:tabLst>
                      </a:pP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Ability 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1000" spc="-114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un-pair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3462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DCDDD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7965" marR="396240" indent="-101600">
                        <a:lnSpc>
                          <a:spcPct val="109800"/>
                        </a:lnSpc>
                        <a:spcBef>
                          <a:spcPts val="944"/>
                        </a:spcBef>
                        <a:buChar char="•"/>
                        <a:tabLst>
                          <a:tab pos="228600" algn="l"/>
                        </a:tabLst>
                      </a:pP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Easy-to- 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remember</a:t>
                      </a:r>
                      <a:r>
                        <a:rPr sz="1000" spc="-7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URL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27965" marR="314960" indent="-101600">
                        <a:lnSpc>
                          <a:spcPct val="109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28600" algn="l"/>
                        </a:tabLst>
                      </a:pPr>
                      <a:r>
                        <a:rPr sz="1000" spc="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Access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000" spc="-1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any 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internet</a:t>
                      </a:r>
                      <a:r>
                        <a:rPr sz="10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device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27965" marR="380365" indent="-101600" algn="just">
                        <a:lnSpc>
                          <a:spcPct val="109800"/>
                        </a:lnSpc>
                        <a:spcBef>
                          <a:spcPts val="530"/>
                        </a:spcBef>
                        <a:buChar char="•"/>
                        <a:tabLst>
                          <a:tab pos="228600" algn="l"/>
                        </a:tabLst>
                      </a:pP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Web </a:t>
                      </a: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portal</a:t>
                      </a:r>
                      <a:r>
                        <a:rPr sz="1000" spc="-9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with 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comprehensive  </a:t>
                      </a:r>
                      <a:r>
                        <a:rPr sz="10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UPS</a:t>
                      </a:r>
                      <a:r>
                        <a:rPr sz="10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27965" marR="280035" indent="-101600">
                        <a:lnSpc>
                          <a:spcPct val="109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28600" algn="l"/>
                        </a:tabLst>
                      </a:pPr>
                      <a:r>
                        <a:rPr sz="10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Tailored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content  </a:t>
                      </a:r>
                      <a:r>
                        <a:rPr sz="1000" spc="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based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on the 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devices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you</a:t>
                      </a:r>
                      <a:r>
                        <a:rPr sz="1000" spc="-10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have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20014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EDEDE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31775" marR="384175" indent="-107950">
                        <a:lnSpc>
                          <a:spcPct val="109800"/>
                        </a:lnSpc>
                        <a:spcBef>
                          <a:spcPts val="944"/>
                        </a:spcBef>
                        <a:buChar char="•"/>
                        <a:tabLst>
                          <a:tab pos="232410" algn="l"/>
                        </a:tabLst>
                      </a:pP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Compatible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with 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major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RMM</a:t>
                      </a:r>
                      <a:r>
                        <a:rPr sz="1000" spc="-7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platforms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31775" marR="356870" indent="-107950">
                        <a:lnSpc>
                          <a:spcPct val="1098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32410" algn="l"/>
                        </a:tabLst>
                      </a:pP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0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0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0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h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en</a:t>
                      </a:r>
                      <a:r>
                        <a:rPr sz="10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0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  </a:t>
                      </a:r>
                      <a:r>
                        <a:rPr sz="10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UPS</a:t>
                      </a:r>
                      <a:r>
                        <a:rPr sz="10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31775" indent="-107950">
                        <a:lnSpc>
                          <a:spcPct val="100000"/>
                        </a:lnSpc>
                        <a:spcBef>
                          <a:spcPts val="685"/>
                        </a:spcBef>
                        <a:buChar char="•"/>
                        <a:tabLst>
                          <a:tab pos="232410" algn="l"/>
                        </a:tabLst>
                      </a:pP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Integrated</a:t>
                      </a:r>
                      <a:r>
                        <a:rPr sz="10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alarming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20014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DCDDD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34950" indent="-101600">
                        <a:lnSpc>
                          <a:spcPct val="100000"/>
                        </a:lnSpc>
                        <a:spcBef>
                          <a:spcPts val="1065"/>
                        </a:spcBef>
                        <a:buChar char="•"/>
                        <a:tabLst>
                          <a:tab pos="235585" algn="l"/>
                        </a:tabLst>
                      </a:pP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Clear</a:t>
                      </a:r>
                      <a:r>
                        <a:rPr sz="10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notifications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34950" marR="198755" indent="-101600">
                        <a:lnSpc>
                          <a:spcPct val="109800"/>
                        </a:lnSpc>
                        <a:spcBef>
                          <a:spcPts val="530"/>
                        </a:spcBef>
                        <a:buChar char="•"/>
                        <a:tabLst>
                          <a:tab pos="235585" algn="l"/>
                        </a:tabLst>
                      </a:pP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Actionable</a:t>
                      </a:r>
                      <a:r>
                        <a:rPr sz="1000" spc="-6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“active”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notifications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34950" marR="537845" indent="-101600">
                        <a:lnSpc>
                          <a:spcPct val="109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35585" algn="l"/>
                        </a:tabLst>
                      </a:pPr>
                      <a:r>
                        <a:rPr sz="10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10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0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0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0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nal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“passive”  notifications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35255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EDEDE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07645" marR="204470" indent="-101600">
                        <a:lnSpc>
                          <a:spcPct val="109800"/>
                        </a:lnSpc>
                        <a:spcBef>
                          <a:spcPts val="944"/>
                        </a:spcBef>
                        <a:buChar char="•"/>
                        <a:tabLst>
                          <a:tab pos="208279" algn="l"/>
                        </a:tabLst>
                      </a:pP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 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CRM </a:t>
                      </a:r>
                      <a:r>
                        <a:rPr sz="1000" spc="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—</a:t>
                      </a:r>
                      <a:r>
                        <a:rPr sz="1000" spc="-114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so  we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know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who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you  are when you</a:t>
                      </a:r>
                      <a:r>
                        <a:rPr sz="1000" spc="-9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call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07645" marR="357505" indent="-101600">
                        <a:lnSpc>
                          <a:spcPct val="109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08279" algn="l"/>
                        </a:tabLst>
                      </a:pP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Support</a:t>
                      </a:r>
                      <a:r>
                        <a:rPr sz="1000" spc="-7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access  </a:t>
                      </a:r>
                      <a:r>
                        <a:rPr sz="10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for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troubleshooting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207645" marR="299720" indent="-101600">
                        <a:lnSpc>
                          <a:spcPct val="109800"/>
                        </a:lnSpc>
                        <a:spcBef>
                          <a:spcPts val="535"/>
                        </a:spcBef>
                        <a:buChar char="•"/>
                        <a:tabLst>
                          <a:tab pos="208279" algn="l"/>
                        </a:tabLst>
                      </a:pP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Life-cycle </a:t>
                      </a:r>
                      <a:r>
                        <a:rPr sz="10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offer  </a:t>
                      </a:r>
                      <a:r>
                        <a:rPr sz="10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identifications </a:t>
                      </a:r>
                      <a:r>
                        <a:rPr sz="10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for  </a:t>
                      </a:r>
                      <a:r>
                        <a:rPr sz="10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simple</a:t>
                      </a:r>
                      <a:r>
                        <a:rPr sz="1000" spc="-4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ordering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20014" marB="0">
                    <a:lnL w="6350">
                      <a:solidFill>
                        <a:srgbClr val="C7C8CA"/>
                      </a:solidFill>
                      <a:prstDash val="solid"/>
                    </a:lnL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DCDDDE">
                        <a:alpha val="3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object 13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5613400" cy="104394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3950"/>
              </a:lnSpc>
              <a:spcBef>
                <a:spcPts val="325"/>
              </a:spcBef>
            </a:pPr>
            <a:r>
              <a:rPr sz="3350" spc="-55" dirty="0">
                <a:solidFill>
                  <a:srgbClr val="3DCD58"/>
                </a:solidFill>
              </a:rPr>
              <a:t>PowerChute </a:t>
            </a:r>
            <a:r>
              <a:rPr sz="3350" spc="-35" dirty="0">
                <a:solidFill>
                  <a:srgbClr val="3DCD58"/>
                </a:solidFill>
              </a:rPr>
              <a:t>Business </a:t>
            </a:r>
            <a:r>
              <a:rPr sz="3350" spc="-45" dirty="0">
                <a:solidFill>
                  <a:srgbClr val="3DCD58"/>
                </a:solidFill>
              </a:rPr>
              <a:t>Edition,  for </a:t>
            </a:r>
            <a:r>
              <a:rPr sz="3350" spc="10" dirty="0">
                <a:solidFill>
                  <a:srgbClr val="3DCD58"/>
                </a:solidFill>
              </a:rPr>
              <a:t>graceful </a:t>
            </a:r>
            <a:r>
              <a:rPr sz="3350" spc="-120" dirty="0">
                <a:solidFill>
                  <a:srgbClr val="3DCD58"/>
                </a:solidFill>
              </a:rPr>
              <a:t>UPS</a:t>
            </a:r>
            <a:r>
              <a:rPr sz="3350" spc="15" dirty="0">
                <a:solidFill>
                  <a:srgbClr val="3DCD58"/>
                </a:solidFill>
              </a:rPr>
              <a:t> </a:t>
            </a:r>
            <a:r>
              <a:rPr sz="3350" spc="-15" dirty="0">
                <a:solidFill>
                  <a:srgbClr val="3DCD58"/>
                </a:solidFill>
              </a:rPr>
              <a:t>shutdown</a:t>
            </a:r>
            <a:endParaRPr sz="3350"/>
          </a:p>
        </p:txBody>
      </p:sp>
      <p:sp>
        <p:nvSpPr>
          <p:cNvPr id="3" name="object 3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96086" y="2038389"/>
            <a:ext cx="4761865" cy="261810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1400" spc="-30" dirty="0">
                <a:solidFill>
                  <a:srgbClr val="3DCD58"/>
                </a:solidFill>
                <a:latin typeface="Arial"/>
                <a:cs typeface="Arial"/>
              </a:rPr>
              <a:t>Built-in </a:t>
            </a:r>
            <a:r>
              <a:rPr sz="1400" spc="-15" dirty="0">
                <a:solidFill>
                  <a:srgbClr val="3DCD58"/>
                </a:solidFill>
                <a:latin typeface="Arial"/>
                <a:cs typeface="Arial"/>
              </a:rPr>
              <a:t>manageability </a:t>
            </a:r>
            <a:r>
              <a:rPr sz="1400" spc="-25" dirty="0">
                <a:solidFill>
                  <a:srgbClr val="3DCD58"/>
                </a:solidFill>
                <a:latin typeface="Arial"/>
                <a:cs typeface="Arial"/>
              </a:rPr>
              <a:t>for your </a:t>
            </a:r>
            <a:r>
              <a:rPr sz="1400" spc="-60" dirty="0">
                <a:solidFill>
                  <a:srgbClr val="3DCD58"/>
                </a:solidFill>
                <a:latin typeface="Arial"/>
                <a:cs typeface="Arial"/>
              </a:rPr>
              <a:t>UPS</a:t>
            </a:r>
            <a:r>
              <a:rPr sz="1400" spc="-5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3DCD58"/>
                </a:solidFill>
                <a:latin typeface="Arial"/>
                <a:cs typeface="Arial"/>
              </a:rPr>
              <a:t>unit.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12000"/>
              </a:lnSpc>
              <a:spcBef>
                <a:spcPts val="800"/>
              </a:spcBef>
            </a:pP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While you’re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connected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serial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USB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interface, 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PowerChute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Business Edition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software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400" spc="-60" dirty="0">
                <a:solidFill>
                  <a:srgbClr val="58595B"/>
                </a:solidFill>
                <a:latin typeface="Arial"/>
                <a:cs typeface="Arial"/>
              </a:rPr>
              <a:t>UPS 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management,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safe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system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shutdown,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innovative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energy 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reporting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capabilities.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Energy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usage,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cost,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CO</a:t>
            </a:r>
            <a:r>
              <a:rPr sz="1200" spc="-7" baseline="-17361" dirty="0">
                <a:solidFill>
                  <a:srgbClr val="58595B"/>
                </a:solidFill>
                <a:latin typeface="Arial"/>
                <a:cs typeface="Arial"/>
              </a:rPr>
              <a:t>2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reporting 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greater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understanding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of the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energy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consumed 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400" spc="-50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equipment, enabling improved energy</a:t>
            </a:r>
            <a:r>
              <a:rPr sz="1400" spc="-114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efficiency.</a:t>
            </a:r>
            <a:endParaRPr sz="1400">
              <a:latin typeface="Arial"/>
              <a:cs typeface="Arial"/>
            </a:endParaRPr>
          </a:p>
          <a:p>
            <a:pPr marL="12700" marR="40005">
              <a:lnSpc>
                <a:spcPct val="112000"/>
              </a:lnSpc>
            </a:pP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Advanced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analysis features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help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identify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causes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of 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potential power-related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problems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before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they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occur, ensuring  the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health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protected</a:t>
            </a:r>
            <a:r>
              <a:rPr sz="1400" spc="-7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equipment.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27331" y="2392157"/>
            <a:ext cx="1624965" cy="126238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80010" indent="-67310">
              <a:lnSpc>
                <a:spcPct val="100000"/>
              </a:lnSpc>
              <a:spcBef>
                <a:spcPts val="515"/>
              </a:spcBef>
              <a:buChar char="•"/>
              <a:tabLst>
                <a:tab pos="80645" algn="l"/>
              </a:tabLst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Graceful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system</a:t>
            </a:r>
            <a:r>
              <a:rPr sz="10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0"/>
              </a:spcBef>
              <a:buChar char="•"/>
              <a:tabLst>
                <a:tab pos="80645" algn="l"/>
              </a:tabLst>
            </a:pP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Fault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notifications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5"/>
              </a:spcBef>
              <a:buChar char="•"/>
              <a:tabLst>
                <a:tab pos="80645" algn="l"/>
              </a:tabLst>
            </a:pP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Risk-assessment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reporting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0"/>
              </a:spcBef>
              <a:buChar char="•"/>
              <a:tabLst>
                <a:tab pos="80645" algn="l"/>
              </a:tabLst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Scheduled</a:t>
            </a:r>
            <a:r>
              <a:rPr sz="10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shutdowns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5"/>
              </a:spcBef>
              <a:buChar char="•"/>
              <a:tabLst>
                <a:tab pos="80645" algn="l"/>
              </a:tabLst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Energy-usage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reporting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0"/>
              </a:spcBef>
              <a:buChar char="•"/>
              <a:tabLst>
                <a:tab pos="80645" algn="l"/>
              </a:tabLst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Centralized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monitoring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38048" y="2391893"/>
            <a:ext cx="1430020" cy="126238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80010" indent="-67310">
              <a:lnSpc>
                <a:spcPct val="100000"/>
              </a:lnSpc>
              <a:spcBef>
                <a:spcPts val="515"/>
              </a:spcBef>
              <a:buChar char="•"/>
              <a:tabLst>
                <a:tab pos="80645" algn="l"/>
              </a:tabLst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Recommended</a:t>
            </a:r>
            <a:r>
              <a:rPr sz="1000" spc="-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actions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0"/>
              </a:spcBef>
              <a:buChar char="•"/>
              <a:tabLst>
                <a:tab pos="80645" algn="l"/>
              </a:tabLst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status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5"/>
              </a:spcBef>
              <a:buChar char="•"/>
              <a:tabLst>
                <a:tab pos="80645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Outlet-aware</a:t>
            </a:r>
            <a:r>
              <a:rPr sz="1000" spc="-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0"/>
              </a:spcBef>
              <a:buChar char="•"/>
              <a:tabLst>
                <a:tab pos="80645" algn="l"/>
              </a:tabLst>
            </a:pP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Event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data</a:t>
            </a:r>
            <a:r>
              <a:rPr sz="1000" spc="-114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logging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5"/>
              </a:spcBef>
              <a:buChar char="•"/>
              <a:tabLst>
                <a:tab pos="80645" algn="l"/>
              </a:tabLst>
            </a:pPr>
            <a:r>
              <a:rPr sz="1000" spc="-10" dirty="0">
                <a:solidFill>
                  <a:srgbClr val="58595B"/>
                </a:solidFill>
                <a:latin typeface="Arial"/>
                <a:cs typeface="Arial"/>
              </a:rPr>
              <a:t>Power-event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summary</a:t>
            </a:r>
            <a:endParaRPr sz="1000">
              <a:latin typeface="Arial"/>
              <a:cs typeface="Arial"/>
            </a:endParaRPr>
          </a:p>
          <a:p>
            <a:pPr marL="80010" indent="-67310">
              <a:lnSpc>
                <a:spcPct val="100000"/>
              </a:lnSpc>
              <a:spcBef>
                <a:spcPts val="420"/>
              </a:spcBef>
              <a:buChar char="•"/>
              <a:tabLst>
                <a:tab pos="80645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Voltage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analysis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23940" y="2173225"/>
            <a:ext cx="2571750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spc="20" dirty="0">
                <a:solidFill>
                  <a:srgbClr val="68C3EB"/>
                </a:solidFill>
                <a:latin typeface="Arial"/>
                <a:cs typeface="Arial"/>
              </a:rPr>
              <a:t>PowerChute </a:t>
            </a:r>
            <a:r>
              <a:rPr sz="1100" spc="30" dirty="0">
                <a:solidFill>
                  <a:srgbClr val="68C3EB"/>
                </a:solidFill>
                <a:latin typeface="Arial"/>
                <a:cs typeface="Arial"/>
              </a:rPr>
              <a:t>Business Edition</a:t>
            </a:r>
            <a:r>
              <a:rPr sz="1100" spc="-7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68C3EB"/>
                </a:solidFill>
                <a:latin typeface="Arial"/>
                <a:cs typeface="Arial"/>
              </a:rPr>
              <a:t>features: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91999" y="2223490"/>
            <a:ext cx="0" cy="1407795"/>
          </a:xfrm>
          <a:custGeom>
            <a:avLst/>
            <a:gdLst/>
            <a:ahLst/>
            <a:cxnLst/>
            <a:rect l="l" t="t" r="r" b="b"/>
            <a:pathLst>
              <a:path h="1407795">
                <a:moveTo>
                  <a:pt x="0" y="1407248"/>
                </a:moveTo>
                <a:lnTo>
                  <a:pt x="0" y="0"/>
                </a:lnTo>
              </a:path>
            </a:pathLst>
          </a:custGeom>
          <a:ln w="1195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62472" y="4341037"/>
            <a:ext cx="3599230" cy="18056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08003" y="5461358"/>
            <a:ext cx="1470025" cy="473709"/>
          </a:xfrm>
          <a:custGeom>
            <a:avLst/>
            <a:gdLst/>
            <a:ahLst/>
            <a:cxnLst/>
            <a:rect l="l" t="t" r="r" b="b"/>
            <a:pathLst>
              <a:path w="1470025" h="473710">
                <a:moveTo>
                  <a:pt x="1276718" y="0"/>
                </a:moveTo>
                <a:lnTo>
                  <a:pt x="192684" y="0"/>
                </a:lnTo>
                <a:lnTo>
                  <a:pt x="148504" y="6253"/>
                </a:lnTo>
                <a:lnTo>
                  <a:pt x="107948" y="24066"/>
                </a:lnTo>
                <a:lnTo>
                  <a:pt x="72171" y="52016"/>
                </a:lnTo>
                <a:lnTo>
                  <a:pt x="42331" y="88684"/>
                </a:lnTo>
                <a:lnTo>
                  <a:pt x="19585" y="132648"/>
                </a:lnTo>
                <a:lnTo>
                  <a:pt x="5089" y="182486"/>
                </a:lnTo>
                <a:lnTo>
                  <a:pt x="0" y="236778"/>
                </a:lnTo>
                <a:lnTo>
                  <a:pt x="5089" y="291075"/>
                </a:lnTo>
                <a:lnTo>
                  <a:pt x="19585" y="340917"/>
                </a:lnTo>
                <a:lnTo>
                  <a:pt x="42331" y="384883"/>
                </a:lnTo>
                <a:lnTo>
                  <a:pt x="72171" y="421552"/>
                </a:lnTo>
                <a:lnTo>
                  <a:pt x="107948" y="449503"/>
                </a:lnTo>
                <a:lnTo>
                  <a:pt x="148504" y="467316"/>
                </a:lnTo>
                <a:lnTo>
                  <a:pt x="192684" y="473570"/>
                </a:lnTo>
                <a:lnTo>
                  <a:pt x="1276718" y="473570"/>
                </a:lnTo>
                <a:lnTo>
                  <a:pt x="1320898" y="467316"/>
                </a:lnTo>
                <a:lnTo>
                  <a:pt x="1361454" y="449503"/>
                </a:lnTo>
                <a:lnTo>
                  <a:pt x="1397231" y="421552"/>
                </a:lnTo>
                <a:lnTo>
                  <a:pt x="1427071" y="384883"/>
                </a:lnTo>
                <a:lnTo>
                  <a:pt x="1449817" y="340917"/>
                </a:lnTo>
                <a:lnTo>
                  <a:pt x="1464313" y="291075"/>
                </a:lnTo>
                <a:lnTo>
                  <a:pt x="1469402" y="236778"/>
                </a:lnTo>
                <a:lnTo>
                  <a:pt x="1464313" y="182486"/>
                </a:lnTo>
                <a:lnTo>
                  <a:pt x="1449817" y="132648"/>
                </a:lnTo>
                <a:lnTo>
                  <a:pt x="1427071" y="88684"/>
                </a:lnTo>
                <a:lnTo>
                  <a:pt x="1397231" y="52016"/>
                </a:lnTo>
                <a:lnTo>
                  <a:pt x="1361454" y="24066"/>
                </a:lnTo>
                <a:lnTo>
                  <a:pt x="1320898" y="6253"/>
                </a:lnTo>
                <a:lnTo>
                  <a:pt x="1276718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43570" y="5564821"/>
            <a:ext cx="995680" cy="255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Learn</a:t>
            </a:r>
            <a:r>
              <a:rPr sz="1500" spc="-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more</a:t>
            </a:r>
            <a:endParaRPr sz="15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15436" y="5578050"/>
            <a:ext cx="2515870" cy="68608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498475" marR="1094105">
              <a:lnSpc>
                <a:spcPts val="1689"/>
              </a:lnSpc>
              <a:spcBef>
                <a:spcPts val="250"/>
              </a:spcBef>
            </a:pPr>
            <a:r>
              <a:rPr lang="en-US" sz="1500" spc="-50" dirty="0">
                <a:solidFill>
                  <a:srgbClr val="FFFFFF"/>
                </a:solidFill>
                <a:latin typeface="Arial"/>
                <a:cs typeface="Arial"/>
              </a:rPr>
              <a:t>Connected 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Sma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500" spc="-50" dirty="0">
                <a:solidFill>
                  <a:srgbClr val="FFFFFF"/>
                </a:solidFill>
                <a:latin typeface="Arial"/>
                <a:cs typeface="Arial"/>
              </a:rPr>
              <a:t>t-UPS  </a:t>
            </a:r>
            <a:r>
              <a:rPr lang="en-US" sz="1500" spc="-1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500" spc="-15" dirty="0">
                <a:solidFill>
                  <a:srgbClr val="FFFFFF"/>
                </a:solidFill>
                <a:latin typeface="Arial"/>
                <a:cs typeface="Arial"/>
              </a:rPr>
              <a:t>odels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5267" y="5658130"/>
            <a:ext cx="1133915" cy="468077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1689"/>
              </a:lnSpc>
              <a:spcBef>
                <a:spcPts val="250"/>
              </a:spcBef>
            </a:pP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lang="en-US" sz="1500" spc="1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500" spc="15" dirty="0">
                <a:solidFill>
                  <a:srgbClr val="FFFFFF"/>
                </a:solidFill>
                <a:latin typeface="Arial"/>
                <a:cs typeface="Arial"/>
              </a:rPr>
              <a:t>egacy</a:t>
            </a:r>
            <a:r>
              <a:rPr sz="15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of  </a:t>
            </a:r>
            <a:r>
              <a:rPr lang="en-US" sz="1500" spc="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500" spc="5" dirty="0">
                <a:solidFill>
                  <a:srgbClr val="FFFFFF"/>
                </a:solidFill>
                <a:latin typeface="Arial"/>
                <a:cs typeface="Arial"/>
              </a:rPr>
              <a:t>eliability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31232" y="5550699"/>
            <a:ext cx="2512060" cy="68516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370205" marR="1041400">
              <a:lnSpc>
                <a:spcPts val="1689"/>
              </a:lnSpc>
              <a:spcBef>
                <a:spcPts val="250"/>
              </a:spcBef>
            </a:pPr>
            <a:r>
              <a:rPr sz="1500" spc="-45" dirty="0">
                <a:solidFill>
                  <a:srgbClr val="FFFFFF"/>
                </a:solidFill>
                <a:latin typeface="Arial"/>
                <a:cs typeface="Arial"/>
              </a:rPr>
              <a:t>Smart-UPS  </a:t>
            </a:r>
            <a:r>
              <a:rPr lang="en-US" sz="1500" spc="-1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500" spc="-10" dirty="0">
                <a:solidFill>
                  <a:srgbClr val="FFFFFF"/>
                </a:solidFill>
                <a:latin typeface="Arial"/>
                <a:cs typeface="Arial"/>
              </a:rPr>
              <a:t>ana</a:t>
            </a:r>
            <a:r>
              <a:rPr sz="1500" spc="-30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1500" spc="-25" dirty="0">
                <a:solidFill>
                  <a:srgbClr val="FFFFFF"/>
                </a:solidFill>
                <a:latin typeface="Arial"/>
                <a:cs typeface="Arial"/>
              </a:rPr>
              <a:t>ement  </a:t>
            </a:r>
            <a:r>
              <a:rPr lang="en-US" sz="1500" spc="-3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500" spc="-30" dirty="0">
                <a:solidFill>
                  <a:srgbClr val="FFFFFF"/>
                </a:solidFill>
                <a:latin typeface="Arial"/>
                <a:cs typeface="Arial"/>
              </a:rPr>
              <a:t>olutions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42782" y="5658321"/>
            <a:ext cx="2820417" cy="468077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421005" marR="1061720">
              <a:lnSpc>
                <a:spcPts val="1689"/>
              </a:lnSpc>
              <a:spcBef>
                <a:spcPts val="250"/>
              </a:spcBef>
            </a:pPr>
            <a:r>
              <a:rPr sz="1500" spc="-20" dirty="0">
                <a:solidFill>
                  <a:srgbClr val="FFFFFF"/>
                </a:solidFill>
                <a:latin typeface="Arial"/>
                <a:cs typeface="Arial"/>
              </a:rPr>
              <a:t>Smart-UPS  </a:t>
            </a:r>
            <a:r>
              <a:rPr lang="en-US" sz="1500" spc="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500" spc="10" dirty="0">
                <a:solidFill>
                  <a:srgbClr val="FFFFFF"/>
                </a:solidFill>
                <a:latin typeface="Arial"/>
                <a:cs typeface="Arial"/>
              </a:rPr>
              <a:t>ccessories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49090" y="5727281"/>
            <a:ext cx="159385" cy="346710"/>
          </a:xfrm>
          <a:custGeom>
            <a:avLst/>
            <a:gdLst/>
            <a:ahLst/>
            <a:cxnLst/>
            <a:rect l="l" t="t" r="r" b="b"/>
            <a:pathLst>
              <a:path w="159385" h="346710">
                <a:moveTo>
                  <a:pt x="12" y="346379"/>
                </a:moveTo>
                <a:lnTo>
                  <a:pt x="159194" y="173177"/>
                </a:lnTo>
                <a:lnTo>
                  <a:pt x="0" y="0"/>
                </a:lnTo>
              </a:path>
            </a:pathLst>
          </a:custGeom>
          <a:ln w="3384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23431" y="5727281"/>
            <a:ext cx="159385" cy="346710"/>
          </a:xfrm>
          <a:custGeom>
            <a:avLst/>
            <a:gdLst/>
            <a:ahLst/>
            <a:cxnLst/>
            <a:rect l="l" t="t" r="r" b="b"/>
            <a:pathLst>
              <a:path w="159385" h="346710">
                <a:moveTo>
                  <a:pt x="12" y="346379"/>
                </a:moveTo>
                <a:lnTo>
                  <a:pt x="159194" y="173177"/>
                </a:lnTo>
                <a:lnTo>
                  <a:pt x="0" y="0"/>
                </a:lnTo>
              </a:path>
            </a:pathLst>
          </a:custGeom>
          <a:ln w="3384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950778" y="5727281"/>
            <a:ext cx="159385" cy="346710"/>
          </a:xfrm>
          <a:custGeom>
            <a:avLst/>
            <a:gdLst/>
            <a:ahLst/>
            <a:cxnLst/>
            <a:rect l="l" t="t" r="r" b="b"/>
            <a:pathLst>
              <a:path w="159384" h="346710">
                <a:moveTo>
                  <a:pt x="12" y="346379"/>
                </a:moveTo>
                <a:lnTo>
                  <a:pt x="159194" y="173177"/>
                </a:lnTo>
                <a:lnTo>
                  <a:pt x="0" y="0"/>
                </a:lnTo>
              </a:path>
            </a:pathLst>
          </a:custGeom>
          <a:ln w="3384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459153" y="5727281"/>
            <a:ext cx="159385" cy="346710"/>
          </a:xfrm>
          <a:custGeom>
            <a:avLst/>
            <a:gdLst/>
            <a:ahLst/>
            <a:cxnLst/>
            <a:rect l="l" t="t" r="r" b="b"/>
            <a:pathLst>
              <a:path w="159384" h="346710">
                <a:moveTo>
                  <a:pt x="12" y="346379"/>
                </a:moveTo>
                <a:lnTo>
                  <a:pt x="159194" y="173177"/>
                </a:lnTo>
                <a:lnTo>
                  <a:pt x="0" y="0"/>
                </a:lnTo>
              </a:path>
            </a:pathLst>
          </a:custGeom>
          <a:ln w="3384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53529" y="690840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13856" y="867587"/>
            <a:ext cx="2626091" cy="21138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4152292" cy="106760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3950"/>
              </a:lnSpc>
              <a:spcBef>
                <a:spcPts val="325"/>
              </a:spcBef>
            </a:pPr>
            <a:r>
              <a:rPr sz="3350" spc="-120" dirty="0">
                <a:solidFill>
                  <a:srgbClr val="3DCD58"/>
                </a:solidFill>
              </a:rPr>
              <a:t>UPS </a:t>
            </a:r>
            <a:r>
              <a:rPr lang="en-US" sz="3350" spc="-15" dirty="0">
                <a:solidFill>
                  <a:srgbClr val="3DCD58"/>
                </a:solidFill>
              </a:rPr>
              <a:t>N</a:t>
            </a:r>
            <a:r>
              <a:rPr sz="3350" spc="-15" dirty="0">
                <a:solidFill>
                  <a:srgbClr val="3DCD58"/>
                </a:solidFill>
              </a:rPr>
              <a:t>etwork  </a:t>
            </a:r>
            <a:r>
              <a:rPr lang="en-US" sz="3350" spc="-25" dirty="0">
                <a:solidFill>
                  <a:srgbClr val="3DCD58"/>
                </a:solidFill>
              </a:rPr>
              <a:t>M</a:t>
            </a:r>
            <a:r>
              <a:rPr sz="3350" spc="-25" dirty="0">
                <a:solidFill>
                  <a:srgbClr val="3DCD58"/>
                </a:solidFill>
              </a:rPr>
              <a:t>anagement</a:t>
            </a:r>
            <a:r>
              <a:rPr sz="3350" spc="-65" dirty="0">
                <a:solidFill>
                  <a:srgbClr val="3DCD58"/>
                </a:solidFill>
              </a:rPr>
              <a:t> </a:t>
            </a:r>
            <a:r>
              <a:rPr lang="en-US" sz="3350" spc="45" dirty="0">
                <a:solidFill>
                  <a:srgbClr val="3DCD58"/>
                </a:solidFill>
              </a:rPr>
              <a:t>C</a:t>
            </a:r>
            <a:r>
              <a:rPr sz="3350" spc="45" dirty="0">
                <a:solidFill>
                  <a:srgbClr val="3DCD58"/>
                </a:solidFill>
              </a:rPr>
              <a:t>ards</a:t>
            </a:r>
            <a:endParaRPr sz="3350" dirty="0"/>
          </a:p>
        </p:txBody>
      </p:sp>
      <p:sp>
        <p:nvSpPr>
          <p:cNvPr id="4" name="object 4"/>
          <p:cNvSpPr txBox="1"/>
          <p:nvPr/>
        </p:nvSpPr>
        <p:spPr>
          <a:xfrm>
            <a:off x="496149" y="2177187"/>
            <a:ext cx="4787900" cy="2378710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1400" dirty="0">
                <a:solidFill>
                  <a:srgbClr val="3DCD58"/>
                </a:solidFill>
                <a:latin typeface="Arial"/>
                <a:cs typeface="Arial"/>
              </a:rPr>
              <a:t>Connect </a:t>
            </a:r>
            <a:r>
              <a:rPr sz="1400" spc="-10" dirty="0">
                <a:solidFill>
                  <a:srgbClr val="3DCD58"/>
                </a:solidFill>
                <a:latin typeface="Arial"/>
                <a:cs typeface="Arial"/>
              </a:rPr>
              <a:t>to </a:t>
            </a:r>
            <a:r>
              <a:rPr sz="1400" spc="-15" dirty="0">
                <a:solidFill>
                  <a:srgbClr val="3DCD58"/>
                </a:solidFill>
                <a:latin typeface="Arial"/>
                <a:cs typeface="Arial"/>
              </a:rPr>
              <a:t>your </a:t>
            </a:r>
            <a:r>
              <a:rPr sz="1400" spc="-5" dirty="0">
                <a:solidFill>
                  <a:srgbClr val="3DCD58"/>
                </a:solidFill>
                <a:latin typeface="Arial"/>
                <a:cs typeface="Arial"/>
              </a:rPr>
              <a:t>network </a:t>
            </a:r>
            <a:r>
              <a:rPr sz="1400" spc="20" dirty="0">
                <a:solidFill>
                  <a:srgbClr val="3DCD58"/>
                </a:solidFill>
                <a:latin typeface="Arial"/>
                <a:cs typeface="Arial"/>
              </a:rPr>
              <a:t>and </a:t>
            </a:r>
            <a:r>
              <a:rPr sz="1400" spc="-20" dirty="0">
                <a:solidFill>
                  <a:srgbClr val="3DCD58"/>
                </a:solidFill>
                <a:latin typeface="Arial"/>
                <a:cs typeface="Arial"/>
              </a:rPr>
              <a:t>enjoy </a:t>
            </a:r>
            <a:r>
              <a:rPr sz="1400" spc="10" dirty="0">
                <a:solidFill>
                  <a:srgbClr val="3DCD58"/>
                </a:solidFill>
                <a:latin typeface="Arial"/>
                <a:cs typeface="Arial"/>
              </a:rPr>
              <a:t>direct</a:t>
            </a:r>
            <a:r>
              <a:rPr sz="1400" spc="3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DCD58"/>
                </a:solidFill>
                <a:latin typeface="Arial"/>
                <a:cs typeface="Arial"/>
              </a:rPr>
              <a:t>control.</a:t>
            </a:r>
            <a:endParaRPr sz="1400">
              <a:latin typeface="Arial"/>
              <a:cs typeface="Arial"/>
            </a:endParaRPr>
          </a:p>
          <a:p>
            <a:pPr marL="12700" marR="422909">
              <a:lnSpc>
                <a:spcPct val="112000"/>
              </a:lnSpc>
              <a:spcBef>
                <a:spcPts val="800"/>
              </a:spcBef>
            </a:pP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400" spc="35" dirty="0">
                <a:solidFill>
                  <a:srgbClr val="58595B"/>
                </a:solidFill>
                <a:latin typeface="Arial"/>
                <a:cs typeface="Arial"/>
              </a:rPr>
              <a:t>cards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allow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secure 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connection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control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of an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individual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via  </a:t>
            </a:r>
            <a:r>
              <a:rPr sz="1400" spc="25" dirty="0">
                <a:solidFill>
                  <a:srgbClr val="58595B"/>
                </a:solidFill>
                <a:latin typeface="Arial"/>
                <a:cs typeface="Arial"/>
              </a:rPr>
              <a:t>web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browser,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command-line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interface,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400" spc="-95" dirty="0">
                <a:solidFill>
                  <a:srgbClr val="58595B"/>
                </a:solidFill>
                <a:latin typeface="Arial"/>
                <a:cs typeface="Arial"/>
              </a:rPr>
              <a:t>SNMP.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The 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configurable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notification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features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keep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informed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12000"/>
              </a:lnSpc>
            </a:pP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problems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as they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occur. </a:t>
            </a:r>
            <a:r>
              <a:rPr sz="1400" spc="-5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protected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servers,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400" spc="25" dirty="0">
                <a:solidFill>
                  <a:srgbClr val="58595B"/>
                </a:solidFill>
                <a:latin typeface="Arial"/>
                <a:cs typeface="Arial"/>
              </a:rPr>
              <a:t>included 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PowerChute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Network Shutdown software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graceful, 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unattended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shutdown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event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of an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extended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power 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outage,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always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keeping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business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information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safe.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23940" y="3152954"/>
            <a:ext cx="3355975" cy="29635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spc="15" dirty="0">
                <a:solidFill>
                  <a:srgbClr val="68C3EB"/>
                </a:solidFill>
                <a:latin typeface="Arial"/>
                <a:cs typeface="Arial"/>
              </a:rPr>
              <a:t>Features </a:t>
            </a:r>
            <a:r>
              <a:rPr sz="1100" spc="45" dirty="0">
                <a:solidFill>
                  <a:srgbClr val="68C3EB"/>
                </a:solidFill>
                <a:latin typeface="Arial"/>
                <a:cs typeface="Arial"/>
              </a:rPr>
              <a:t>and</a:t>
            </a:r>
            <a:r>
              <a:rPr sz="110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8C3EB"/>
                </a:solidFill>
                <a:latin typeface="Arial"/>
                <a:cs typeface="Arial"/>
              </a:rPr>
              <a:t>benefits</a:t>
            </a:r>
            <a:endParaRPr sz="1100">
              <a:latin typeface="Arial"/>
              <a:cs typeface="Arial"/>
            </a:endParaRPr>
          </a:p>
          <a:p>
            <a:pPr marL="203835" indent="-123825">
              <a:lnSpc>
                <a:spcPct val="100000"/>
              </a:lnSpc>
              <a:spcBef>
                <a:spcPts val="795"/>
              </a:spcBef>
              <a:buChar char="•"/>
              <a:tabLst>
                <a:tab pos="203835" algn="l"/>
              </a:tabLst>
            </a:pP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Browser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accessible</a:t>
            </a:r>
            <a:endParaRPr sz="1000">
              <a:latin typeface="Arial"/>
              <a:cs typeface="Arial"/>
            </a:endParaRPr>
          </a:p>
          <a:p>
            <a:pPr marL="215900" marR="364490">
              <a:lnSpc>
                <a:spcPct val="109800"/>
              </a:lnSpc>
              <a:spcBef>
                <a:spcPts val="265"/>
              </a:spcBef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View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user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interface with a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browser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quick  access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anywhere,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on a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secure</a:t>
            </a:r>
            <a:r>
              <a:rPr sz="10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network.</a:t>
            </a:r>
            <a:endParaRPr sz="1000">
              <a:latin typeface="Arial"/>
              <a:cs typeface="Arial"/>
            </a:endParaRPr>
          </a:p>
          <a:p>
            <a:pPr marL="203835" indent="-123825">
              <a:lnSpc>
                <a:spcPct val="100000"/>
              </a:lnSpc>
              <a:spcBef>
                <a:spcPts val="915"/>
              </a:spcBef>
              <a:buChar char="•"/>
              <a:tabLst>
                <a:tab pos="203835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Remote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device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1000">
              <a:latin typeface="Arial"/>
              <a:cs typeface="Arial"/>
            </a:endParaRPr>
          </a:p>
          <a:p>
            <a:pPr marL="215900" marR="219075">
              <a:lnSpc>
                <a:spcPct val="109800"/>
              </a:lnSpc>
              <a:spcBef>
                <a:spcPts val="265"/>
              </a:spcBef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Enable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connecting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it 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directly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the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network.</a:t>
            </a:r>
            <a:endParaRPr sz="1000">
              <a:latin typeface="Arial"/>
              <a:cs typeface="Arial"/>
            </a:endParaRPr>
          </a:p>
          <a:p>
            <a:pPr marL="203835" indent="-123825">
              <a:lnSpc>
                <a:spcPct val="100000"/>
              </a:lnSpc>
              <a:spcBef>
                <a:spcPts val="520"/>
              </a:spcBef>
              <a:buChar char="•"/>
              <a:tabLst>
                <a:tab pos="203835" algn="l"/>
              </a:tabLst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Fault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notification</a:t>
            </a:r>
            <a:endParaRPr sz="1000">
              <a:latin typeface="Arial"/>
              <a:cs typeface="Arial"/>
            </a:endParaRPr>
          </a:p>
          <a:p>
            <a:pPr marL="215900" marR="5080">
              <a:lnSpc>
                <a:spcPct val="109800"/>
              </a:lnSpc>
              <a:spcBef>
                <a:spcPts val="265"/>
              </a:spcBef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Get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real-time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event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notifications, minimizing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response 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time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critical physical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infrastructure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situations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—  reducing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meantime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repair,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improving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efficiency, 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maximizing</a:t>
            </a:r>
            <a:r>
              <a:rPr sz="10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uptime.</a:t>
            </a:r>
            <a:endParaRPr sz="1000">
              <a:latin typeface="Arial"/>
              <a:cs typeface="Arial"/>
            </a:endParaRPr>
          </a:p>
          <a:p>
            <a:pPr marL="203835" indent="-123825">
              <a:lnSpc>
                <a:spcPct val="100000"/>
              </a:lnSpc>
              <a:spcBef>
                <a:spcPts val="515"/>
              </a:spcBef>
              <a:buChar char="•"/>
              <a:tabLst>
                <a:tab pos="203835" algn="l"/>
              </a:tabLst>
            </a:pP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Reboot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equipment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remotely</a:t>
            </a:r>
            <a:endParaRPr sz="1000">
              <a:latin typeface="Arial"/>
              <a:cs typeface="Arial"/>
            </a:endParaRPr>
          </a:p>
          <a:p>
            <a:pPr marL="215265" marR="454659">
              <a:lnSpc>
                <a:spcPct val="109800"/>
              </a:lnSpc>
              <a:spcBef>
                <a:spcPts val="265"/>
              </a:spcBef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Eliminates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need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dispatch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technicians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remote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locations.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825871" y="3203232"/>
            <a:ext cx="0" cy="2874645"/>
          </a:xfrm>
          <a:custGeom>
            <a:avLst/>
            <a:gdLst/>
            <a:ahLst/>
            <a:cxnLst/>
            <a:rect l="l" t="t" r="r" b="b"/>
            <a:pathLst>
              <a:path h="2874645">
                <a:moveTo>
                  <a:pt x="0" y="2874238"/>
                </a:moveTo>
                <a:lnTo>
                  <a:pt x="0" y="0"/>
                </a:lnTo>
              </a:path>
            </a:pathLst>
          </a:custGeom>
          <a:ln w="1195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14827" y="5506379"/>
            <a:ext cx="1602105" cy="473709"/>
          </a:xfrm>
          <a:custGeom>
            <a:avLst/>
            <a:gdLst/>
            <a:ahLst/>
            <a:cxnLst/>
            <a:rect l="l" t="t" r="r" b="b"/>
            <a:pathLst>
              <a:path w="1602105" h="473710">
                <a:moveTo>
                  <a:pt x="1364729" y="0"/>
                </a:moveTo>
                <a:lnTo>
                  <a:pt x="236943" y="0"/>
                </a:lnTo>
                <a:lnTo>
                  <a:pt x="189191" y="4810"/>
                </a:lnTo>
                <a:lnTo>
                  <a:pt x="144714" y="18606"/>
                </a:lnTo>
                <a:lnTo>
                  <a:pt x="104466" y="40437"/>
                </a:lnTo>
                <a:lnTo>
                  <a:pt x="69399" y="69349"/>
                </a:lnTo>
                <a:lnTo>
                  <a:pt x="40466" y="104392"/>
                </a:lnTo>
                <a:lnTo>
                  <a:pt x="18620" y="144612"/>
                </a:lnTo>
                <a:lnTo>
                  <a:pt x="4813" y="189058"/>
                </a:lnTo>
                <a:lnTo>
                  <a:pt x="0" y="236778"/>
                </a:lnTo>
                <a:lnTo>
                  <a:pt x="4813" y="284502"/>
                </a:lnTo>
                <a:lnTo>
                  <a:pt x="18620" y="328952"/>
                </a:lnTo>
                <a:lnTo>
                  <a:pt x="40466" y="369174"/>
                </a:lnTo>
                <a:lnTo>
                  <a:pt x="69399" y="404218"/>
                </a:lnTo>
                <a:lnTo>
                  <a:pt x="104466" y="433132"/>
                </a:lnTo>
                <a:lnTo>
                  <a:pt x="144714" y="454963"/>
                </a:lnTo>
                <a:lnTo>
                  <a:pt x="189191" y="468759"/>
                </a:lnTo>
                <a:lnTo>
                  <a:pt x="236943" y="473570"/>
                </a:lnTo>
                <a:lnTo>
                  <a:pt x="1364729" y="473570"/>
                </a:lnTo>
                <a:lnTo>
                  <a:pt x="1412482" y="468759"/>
                </a:lnTo>
                <a:lnTo>
                  <a:pt x="1456960" y="454963"/>
                </a:lnTo>
                <a:lnTo>
                  <a:pt x="1497211" y="433132"/>
                </a:lnTo>
                <a:lnTo>
                  <a:pt x="1532280" y="404218"/>
                </a:lnTo>
                <a:lnTo>
                  <a:pt x="1561215" y="369174"/>
                </a:lnTo>
                <a:lnTo>
                  <a:pt x="1583063" y="328952"/>
                </a:lnTo>
                <a:lnTo>
                  <a:pt x="1596871" y="284502"/>
                </a:lnTo>
                <a:lnTo>
                  <a:pt x="1601685" y="236778"/>
                </a:lnTo>
                <a:lnTo>
                  <a:pt x="1596871" y="189058"/>
                </a:lnTo>
                <a:lnTo>
                  <a:pt x="1583063" y="144612"/>
                </a:lnTo>
                <a:lnTo>
                  <a:pt x="1561215" y="104392"/>
                </a:lnTo>
                <a:lnTo>
                  <a:pt x="1532280" y="69349"/>
                </a:lnTo>
                <a:lnTo>
                  <a:pt x="1497211" y="40437"/>
                </a:lnTo>
                <a:lnTo>
                  <a:pt x="1456960" y="18606"/>
                </a:lnTo>
                <a:lnTo>
                  <a:pt x="1412482" y="4810"/>
                </a:lnTo>
                <a:lnTo>
                  <a:pt x="1364729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33831" y="5609842"/>
            <a:ext cx="1191260" cy="255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Find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out</a:t>
            </a:r>
            <a:r>
              <a:rPr sz="1500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more</a:t>
            </a:r>
            <a:endParaRPr sz="15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6067425" cy="554639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3950"/>
              </a:lnSpc>
              <a:spcBef>
                <a:spcPts val="325"/>
              </a:spcBef>
            </a:pPr>
            <a:r>
              <a:rPr sz="3350" spc="-55" dirty="0">
                <a:solidFill>
                  <a:srgbClr val="3DCD58"/>
                </a:solidFill>
              </a:rPr>
              <a:t>PowerChute </a:t>
            </a:r>
            <a:r>
              <a:rPr sz="3350" spc="-10" dirty="0">
                <a:solidFill>
                  <a:srgbClr val="3DCD58"/>
                </a:solidFill>
              </a:rPr>
              <a:t>Network </a:t>
            </a:r>
            <a:r>
              <a:rPr sz="3350" spc="-40" dirty="0">
                <a:solidFill>
                  <a:srgbClr val="3DCD58"/>
                </a:solidFill>
              </a:rPr>
              <a:t>Shutdown</a:t>
            </a:r>
            <a:endParaRPr sz="3350" dirty="0"/>
          </a:p>
        </p:txBody>
      </p:sp>
      <p:sp>
        <p:nvSpPr>
          <p:cNvPr id="3" name="object 3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94898" y="1620695"/>
            <a:ext cx="4740275" cy="2604174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lang="en-US" sz="1400" spc="-20" dirty="0">
                <a:solidFill>
                  <a:srgbClr val="3DCD58"/>
                </a:solidFill>
                <a:latin typeface="Arial"/>
                <a:cs typeface="Arial"/>
              </a:rPr>
              <a:t>Provides graceful network-based shutdown of physical and virtual IT architectures</a:t>
            </a:r>
          </a:p>
          <a:p>
            <a:pPr marL="12700" marR="391795">
              <a:lnSpc>
                <a:spcPct val="112000"/>
              </a:lnSpc>
              <a:spcBef>
                <a:spcPts val="800"/>
              </a:spcBef>
            </a:pPr>
            <a:r>
              <a:rPr sz="1400" spc="-45" dirty="0" err="1">
                <a:solidFill>
                  <a:srgbClr val="58595B"/>
                </a:solidFill>
                <a:latin typeface="Arial"/>
                <a:cs typeface="Arial"/>
              </a:rPr>
              <a:t>PowerChute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Shutdown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works in conjunction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with 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the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APC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UPS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Network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r>
              <a:rPr sz="14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Card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to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protect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your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ct val="112000"/>
              </a:lnSpc>
            </a:pP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customers’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physical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virtual 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environments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threats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to  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availability.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Network-based,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graceful, unattended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shutdown 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r>
              <a:rPr sz="14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physical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servers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14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virtual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machines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protects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data</a:t>
            </a:r>
            <a:r>
              <a:rPr sz="14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integrity 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reduces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system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downtime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when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power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risks occur. </a:t>
            </a:r>
            <a:r>
              <a:rPr sz="1400" spc="-50" dirty="0">
                <a:solidFill>
                  <a:srgbClr val="58595B"/>
                </a:solidFill>
                <a:latin typeface="Arial"/>
                <a:cs typeface="Arial"/>
              </a:rPr>
              <a:t>This 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solution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easily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configurable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via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browser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interface,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it 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supports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single,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redundant,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parallel 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UPS</a:t>
            </a:r>
            <a:r>
              <a:rPr sz="1400" spc="-27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configurations.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32410" y="2440519"/>
            <a:ext cx="1570990" cy="17843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4935" marR="57150" indent="-102235">
              <a:lnSpc>
                <a:spcPct val="101899"/>
              </a:lnSpc>
              <a:spcBef>
                <a:spcPts val="110"/>
              </a:spcBef>
              <a:buChar char="•"/>
              <a:tabLst>
                <a:tab pos="115570" algn="l"/>
              </a:tabLst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Graceful network-based  shutdown</a:t>
            </a:r>
            <a:endParaRPr sz="1000">
              <a:latin typeface="Arial"/>
              <a:cs typeface="Arial"/>
            </a:endParaRPr>
          </a:p>
          <a:p>
            <a:pPr marL="114935" marR="384810" indent="-102235">
              <a:lnSpc>
                <a:spcPct val="101899"/>
              </a:lnSpc>
              <a:spcBef>
                <a:spcPts val="400"/>
              </a:spcBef>
              <a:buChar char="•"/>
              <a:tabLst>
                <a:tab pos="115570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Sequenced</a:t>
            </a:r>
            <a:r>
              <a:rPr sz="1000" spc="-8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server 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000">
              <a:latin typeface="Arial"/>
              <a:cs typeface="Arial"/>
            </a:endParaRPr>
          </a:p>
          <a:p>
            <a:pPr marL="114935" marR="5080" indent="-102235">
              <a:lnSpc>
                <a:spcPct val="102000"/>
              </a:lnSpc>
              <a:spcBef>
                <a:spcPts val="400"/>
              </a:spcBef>
              <a:buChar char="•"/>
              <a:tabLst>
                <a:tab pos="115570" algn="l"/>
              </a:tabLst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Integration with</a:t>
            </a:r>
            <a:r>
              <a:rPr sz="1000" spc="-9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VMware</a:t>
            </a:r>
            <a:r>
              <a:rPr sz="900" spc="15" baseline="32407" dirty="0">
                <a:solidFill>
                  <a:srgbClr val="58595B"/>
                </a:solidFill>
                <a:latin typeface="Arial"/>
                <a:cs typeface="Arial"/>
              </a:rPr>
              <a:t>® </a:t>
            </a:r>
            <a:r>
              <a:rPr sz="600" spc="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Microsoft</a:t>
            </a:r>
            <a:r>
              <a:rPr sz="900" spc="22" baseline="32407" dirty="0">
                <a:solidFill>
                  <a:srgbClr val="58595B"/>
                </a:solidFill>
                <a:latin typeface="Arial"/>
                <a:cs typeface="Arial"/>
              </a:rPr>
              <a:t>®</a:t>
            </a:r>
            <a:r>
              <a:rPr sz="900" spc="-104" baseline="32407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Hyper-V</a:t>
            </a:r>
            <a:endParaRPr sz="1000">
              <a:latin typeface="Arial"/>
              <a:cs typeface="Arial"/>
            </a:endParaRPr>
          </a:p>
          <a:p>
            <a:pPr marL="114935" marR="419734" indent="-102235">
              <a:lnSpc>
                <a:spcPct val="101899"/>
              </a:lnSpc>
              <a:spcBef>
                <a:spcPts val="400"/>
              </a:spcBef>
              <a:buChar char="•"/>
              <a:tabLst>
                <a:tab pos="115570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Support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for</a:t>
            </a:r>
            <a:r>
              <a:rPr sz="1000" spc="-1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virtual  clusters</a:t>
            </a:r>
            <a:endParaRPr sz="1000">
              <a:latin typeface="Arial"/>
              <a:cs typeface="Arial"/>
            </a:endParaRPr>
          </a:p>
          <a:p>
            <a:pPr marL="114935" marR="250825" indent="-102235">
              <a:lnSpc>
                <a:spcPct val="102000"/>
              </a:lnSpc>
              <a:spcBef>
                <a:spcPts val="395"/>
              </a:spcBef>
              <a:buChar char="•"/>
              <a:tabLst>
                <a:tab pos="115570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Virtual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machine 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migration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/</a:t>
            </a:r>
            <a:r>
              <a:rPr sz="1000" spc="-8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36338" y="2440463"/>
            <a:ext cx="1567815" cy="18859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14935" marR="557530" indent="-102235">
              <a:lnSpc>
                <a:spcPct val="101899"/>
              </a:lnSpc>
              <a:spcBef>
                <a:spcPts val="110"/>
              </a:spcBef>
              <a:buChar char="•"/>
              <a:tabLst>
                <a:tab pos="115570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Virtual</a:t>
            </a:r>
            <a:r>
              <a:rPr sz="1000" spc="-1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machine 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prioritization</a:t>
            </a:r>
            <a:endParaRPr sz="1000">
              <a:latin typeface="Arial"/>
              <a:cs typeface="Arial"/>
            </a:endParaRPr>
          </a:p>
          <a:p>
            <a:pPr marL="114935" indent="-102235">
              <a:lnSpc>
                <a:spcPct val="100000"/>
              </a:lnSpc>
              <a:spcBef>
                <a:spcPts val="425"/>
              </a:spcBef>
              <a:buChar char="•"/>
              <a:tabLst>
                <a:tab pos="115570" algn="l"/>
              </a:tabLst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Command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file</a:t>
            </a:r>
            <a:r>
              <a:rPr sz="1000" spc="-1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integration</a:t>
            </a:r>
            <a:endParaRPr sz="1000">
              <a:latin typeface="Arial"/>
              <a:cs typeface="Arial"/>
            </a:endParaRPr>
          </a:p>
          <a:p>
            <a:pPr marL="114935" marR="99060" indent="-102235">
              <a:lnSpc>
                <a:spcPct val="101899"/>
              </a:lnSpc>
              <a:spcBef>
                <a:spcPts val="400"/>
              </a:spcBef>
              <a:buChar char="•"/>
              <a:tabLst>
                <a:tab pos="115570" algn="l"/>
              </a:tabLst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Redundant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1000" spc="-1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parallel 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support</a:t>
            </a:r>
            <a:endParaRPr sz="1000">
              <a:latin typeface="Arial"/>
              <a:cs typeface="Arial"/>
            </a:endParaRPr>
          </a:p>
          <a:p>
            <a:pPr marL="114935" indent="-102235">
              <a:lnSpc>
                <a:spcPct val="100000"/>
              </a:lnSpc>
              <a:spcBef>
                <a:spcPts val="420"/>
              </a:spcBef>
              <a:buChar char="•"/>
              <a:tabLst>
                <a:tab pos="115570" algn="l"/>
              </a:tabLst>
            </a:pP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Event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logging</a:t>
            </a:r>
            <a:endParaRPr sz="1000">
              <a:latin typeface="Arial"/>
              <a:cs typeface="Arial"/>
            </a:endParaRPr>
          </a:p>
          <a:p>
            <a:pPr marL="114935" indent="-102235">
              <a:lnSpc>
                <a:spcPct val="100000"/>
              </a:lnSpc>
              <a:spcBef>
                <a:spcPts val="425"/>
              </a:spcBef>
              <a:buChar char="•"/>
              <a:tabLst>
                <a:tab pos="115570" algn="l"/>
              </a:tabLst>
            </a:pP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HTTPS</a:t>
            </a:r>
            <a:r>
              <a:rPr sz="1000" spc="-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communications</a:t>
            </a:r>
            <a:endParaRPr sz="1000">
              <a:latin typeface="Arial"/>
              <a:cs typeface="Arial"/>
            </a:endParaRPr>
          </a:p>
          <a:p>
            <a:pPr marL="114935" indent="-102235">
              <a:lnSpc>
                <a:spcPct val="100000"/>
              </a:lnSpc>
              <a:spcBef>
                <a:spcPts val="420"/>
              </a:spcBef>
              <a:buChar char="•"/>
              <a:tabLst>
                <a:tab pos="115570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IPv6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support</a:t>
            </a:r>
            <a:endParaRPr sz="1000">
              <a:latin typeface="Arial"/>
              <a:cs typeface="Arial"/>
            </a:endParaRPr>
          </a:p>
          <a:p>
            <a:pPr marL="114935" marR="48260" indent="-102235">
              <a:lnSpc>
                <a:spcPct val="101899"/>
              </a:lnSpc>
              <a:spcBef>
                <a:spcPts val="400"/>
              </a:spcBef>
              <a:buChar char="•"/>
              <a:tabLst>
                <a:tab pos="115570" algn="l"/>
              </a:tabLst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Scalable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architecture</a:t>
            </a:r>
            <a:r>
              <a:rPr sz="10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for 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host of client</a:t>
            </a:r>
            <a:r>
              <a:rPr sz="1000" spc="-1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systems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23940" y="2173225"/>
            <a:ext cx="2725420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spc="20" dirty="0">
                <a:solidFill>
                  <a:srgbClr val="68C3EB"/>
                </a:solidFill>
                <a:latin typeface="Arial"/>
                <a:cs typeface="Arial"/>
              </a:rPr>
              <a:t>PowerChute </a:t>
            </a:r>
            <a:r>
              <a:rPr sz="1100" spc="40" dirty="0">
                <a:solidFill>
                  <a:srgbClr val="68C3EB"/>
                </a:solidFill>
                <a:latin typeface="Arial"/>
                <a:cs typeface="Arial"/>
              </a:rPr>
              <a:t>Network </a:t>
            </a:r>
            <a:r>
              <a:rPr sz="1100" spc="30" dirty="0">
                <a:solidFill>
                  <a:srgbClr val="68C3EB"/>
                </a:solidFill>
                <a:latin typeface="Arial"/>
                <a:cs typeface="Arial"/>
              </a:rPr>
              <a:t>Shutdown</a:t>
            </a:r>
            <a:r>
              <a:rPr sz="1100" spc="-5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68C3EB"/>
                </a:solidFill>
                <a:latin typeface="Arial"/>
                <a:cs typeface="Arial"/>
              </a:rPr>
              <a:t>features: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91999" y="2223490"/>
            <a:ext cx="0" cy="2137410"/>
          </a:xfrm>
          <a:custGeom>
            <a:avLst/>
            <a:gdLst/>
            <a:ahLst/>
            <a:cxnLst/>
            <a:rect l="l" t="t" r="r" b="b"/>
            <a:pathLst>
              <a:path h="2137410">
                <a:moveTo>
                  <a:pt x="0" y="2136838"/>
                </a:moveTo>
                <a:lnTo>
                  <a:pt x="0" y="0"/>
                </a:lnTo>
              </a:path>
            </a:pathLst>
          </a:custGeom>
          <a:ln w="1195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11672" y="4445799"/>
            <a:ext cx="3599230" cy="18056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99687" y="4572863"/>
            <a:ext cx="794385" cy="369570"/>
          </a:xfrm>
          <a:custGeom>
            <a:avLst/>
            <a:gdLst/>
            <a:ahLst/>
            <a:cxnLst/>
            <a:rect l="l" t="t" r="r" b="b"/>
            <a:pathLst>
              <a:path w="794385" h="369570">
                <a:moveTo>
                  <a:pt x="769251" y="0"/>
                </a:moveTo>
                <a:lnTo>
                  <a:pt x="24930" y="0"/>
                </a:lnTo>
                <a:lnTo>
                  <a:pt x="15226" y="1955"/>
                </a:lnTo>
                <a:lnTo>
                  <a:pt x="7302" y="7289"/>
                </a:lnTo>
                <a:lnTo>
                  <a:pt x="1959" y="15205"/>
                </a:lnTo>
                <a:lnTo>
                  <a:pt x="0" y="24904"/>
                </a:lnTo>
                <a:lnTo>
                  <a:pt x="0" y="344131"/>
                </a:lnTo>
                <a:lnTo>
                  <a:pt x="1959" y="353833"/>
                </a:lnTo>
                <a:lnTo>
                  <a:pt x="7302" y="361753"/>
                </a:lnTo>
                <a:lnTo>
                  <a:pt x="15226" y="367091"/>
                </a:lnTo>
                <a:lnTo>
                  <a:pt x="24930" y="369049"/>
                </a:lnTo>
                <a:lnTo>
                  <a:pt x="769251" y="369049"/>
                </a:lnTo>
                <a:lnTo>
                  <a:pt x="778945" y="367086"/>
                </a:lnTo>
                <a:lnTo>
                  <a:pt x="786861" y="361748"/>
                </a:lnTo>
                <a:lnTo>
                  <a:pt x="792199" y="353831"/>
                </a:lnTo>
                <a:lnTo>
                  <a:pt x="794156" y="344131"/>
                </a:lnTo>
                <a:lnTo>
                  <a:pt x="794156" y="24904"/>
                </a:lnTo>
                <a:lnTo>
                  <a:pt x="792199" y="15205"/>
                </a:lnTo>
                <a:lnTo>
                  <a:pt x="786861" y="7289"/>
                </a:lnTo>
                <a:lnTo>
                  <a:pt x="778945" y="1955"/>
                </a:lnTo>
                <a:lnTo>
                  <a:pt x="769251" y="0"/>
                </a:lnTo>
                <a:close/>
              </a:path>
            </a:pathLst>
          </a:custGeom>
          <a:solidFill>
            <a:srgbClr val="929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06158" y="4579327"/>
            <a:ext cx="781215" cy="3561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23910" y="4651616"/>
            <a:ext cx="23495" cy="24130"/>
          </a:xfrm>
          <a:custGeom>
            <a:avLst/>
            <a:gdLst/>
            <a:ahLst/>
            <a:cxnLst/>
            <a:rect l="l" t="t" r="r" b="b"/>
            <a:pathLst>
              <a:path w="23494" h="24129">
                <a:moveTo>
                  <a:pt x="18313" y="0"/>
                </a:moveTo>
                <a:lnTo>
                  <a:pt x="5181" y="0"/>
                </a:lnTo>
                <a:lnTo>
                  <a:pt x="36" y="5321"/>
                </a:lnTo>
                <a:lnTo>
                  <a:pt x="0" y="18249"/>
                </a:lnTo>
                <a:lnTo>
                  <a:pt x="5105" y="23545"/>
                </a:lnTo>
                <a:lnTo>
                  <a:pt x="18249" y="23545"/>
                </a:lnTo>
                <a:lnTo>
                  <a:pt x="20351" y="21361"/>
                </a:lnTo>
                <a:lnTo>
                  <a:pt x="6299" y="21361"/>
                </a:lnTo>
                <a:lnTo>
                  <a:pt x="2222" y="17056"/>
                </a:lnTo>
                <a:lnTo>
                  <a:pt x="2270" y="6489"/>
                </a:lnTo>
                <a:lnTo>
                  <a:pt x="6362" y="2171"/>
                </a:lnTo>
                <a:lnTo>
                  <a:pt x="20396" y="2171"/>
                </a:lnTo>
                <a:lnTo>
                  <a:pt x="18313" y="0"/>
                </a:lnTo>
                <a:close/>
              </a:path>
              <a:path w="23494" h="24129">
                <a:moveTo>
                  <a:pt x="20396" y="2171"/>
                </a:moveTo>
                <a:lnTo>
                  <a:pt x="17119" y="2171"/>
                </a:lnTo>
                <a:lnTo>
                  <a:pt x="21170" y="6489"/>
                </a:lnTo>
                <a:lnTo>
                  <a:pt x="21111" y="17056"/>
                </a:lnTo>
                <a:lnTo>
                  <a:pt x="17056" y="21361"/>
                </a:lnTo>
                <a:lnTo>
                  <a:pt x="20351" y="21361"/>
                </a:lnTo>
                <a:lnTo>
                  <a:pt x="23345" y="18249"/>
                </a:lnTo>
                <a:lnTo>
                  <a:pt x="23418" y="5321"/>
                </a:lnTo>
                <a:lnTo>
                  <a:pt x="20396" y="217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30159" y="4650879"/>
            <a:ext cx="142240" cy="99695"/>
          </a:xfrm>
          <a:custGeom>
            <a:avLst/>
            <a:gdLst/>
            <a:ahLst/>
            <a:cxnLst/>
            <a:rect l="l" t="t" r="r" b="b"/>
            <a:pathLst>
              <a:path w="142240" h="99695">
                <a:moveTo>
                  <a:pt x="11023" y="0"/>
                </a:moveTo>
                <a:lnTo>
                  <a:pt x="2997" y="0"/>
                </a:lnTo>
                <a:lnTo>
                  <a:pt x="0" y="3378"/>
                </a:lnTo>
                <a:lnTo>
                  <a:pt x="0" y="8229"/>
                </a:lnTo>
                <a:lnTo>
                  <a:pt x="558" y="9728"/>
                </a:lnTo>
                <a:lnTo>
                  <a:pt x="939" y="10845"/>
                </a:lnTo>
                <a:lnTo>
                  <a:pt x="30289" y="92582"/>
                </a:lnTo>
                <a:lnTo>
                  <a:pt x="31775" y="96875"/>
                </a:lnTo>
                <a:lnTo>
                  <a:pt x="34785" y="99123"/>
                </a:lnTo>
                <a:lnTo>
                  <a:pt x="42456" y="99123"/>
                </a:lnTo>
                <a:lnTo>
                  <a:pt x="45250" y="96875"/>
                </a:lnTo>
                <a:lnTo>
                  <a:pt x="46545" y="92582"/>
                </a:lnTo>
                <a:lnTo>
                  <a:pt x="52205" y="76428"/>
                </a:lnTo>
                <a:lnTo>
                  <a:pt x="38900" y="76428"/>
                </a:lnTo>
                <a:lnTo>
                  <a:pt x="14467" y="5613"/>
                </a:lnTo>
                <a:lnTo>
                  <a:pt x="13462" y="2438"/>
                </a:lnTo>
                <a:lnTo>
                  <a:pt x="11023" y="0"/>
                </a:lnTo>
                <a:close/>
              </a:path>
              <a:path w="142240" h="99695">
                <a:moveTo>
                  <a:pt x="84696" y="23126"/>
                </a:moveTo>
                <a:lnTo>
                  <a:pt x="70878" y="23126"/>
                </a:lnTo>
                <a:lnTo>
                  <a:pt x="95008" y="92582"/>
                </a:lnTo>
                <a:lnTo>
                  <a:pt x="96329" y="96875"/>
                </a:lnTo>
                <a:lnTo>
                  <a:pt x="99136" y="99123"/>
                </a:lnTo>
                <a:lnTo>
                  <a:pt x="106781" y="99123"/>
                </a:lnTo>
                <a:lnTo>
                  <a:pt x="109791" y="96875"/>
                </a:lnTo>
                <a:lnTo>
                  <a:pt x="111290" y="92582"/>
                </a:lnTo>
                <a:lnTo>
                  <a:pt x="117111" y="76428"/>
                </a:lnTo>
                <a:lnTo>
                  <a:pt x="103035" y="76428"/>
                </a:lnTo>
                <a:lnTo>
                  <a:pt x="84696" y="23126"/>
                </a:lnTo>
                <a:close/>
              </a:path>
              <a:path w="142240" h="99695">
                <a:moveTo>
                  <a:pt x="75184" y="0"/>
                </a:moveTo>
                <a:lnTo>
                  <a:pt x="66776" y="0"/>
                </a:lnTo>
                <a:lnTo>
                  <a:pt x="64503" y="2438"/>
                </a:lnTo>
                <a:lnTo>
                  <a:pt x="63332" y="5968"/>
                </a:lnTo>
                <a:lnTo>
                  <a:pt x="38900" y="76428"/>
                </a:lnTo>
                <a:lnTo>
                  <a:pt x="52205" y="76428"/>
                </a:lnTo>
                <a:lnTo>
                  <a:pt x="70878" y="23126"/>
                </a:lnTo>
                <a:lnTo>
                  <a:pt x="84696" y="23126"/>
                </a:lnTo>
                <a:lnTo>
                  <a:pt x="78672" y="5613"/>
                </a:lnTo>
                <a:lnTo>
                  <a:pt x="77609" y="2438"/>
                </a:lnTo>
                <a:lnTo>
                  <a:pt x="75184" y="0"/>
                </a:lnTo>
                <a:close/>
              </a:path>
              <a:path w="142240" h="99695">
                <a:moveTo>
                  <a:pt x="138772" y="0"/>
                </a:moveTo>
                <a:lnTo>
                  <a:pt x="130733" y="0"/>
                </a:lnTo>
                <a:lnTo>
                  <a:pt x="128676" y="2603"/>
                </a:lnTo>
                <a:lnTo>
                  <a:pt x="127599" y="5968"/>
                </a:lnTo>
                <a:lnTo>
                  <a:pt x="103035" y="76428"/>
                </a:lnTo>
                <a:lnTo>
                  <a:pt x="117111" y="76428"/>
                </a:lnTo>
                <a:lnTo>
                  <a:pt x="141688" y="8229"/>
                </a:lnTo>
                <a:lnTo>
                  <a:pt x="141757" y="3174"/>
                </a:lnTo>
                <a:lnTo>
                  <a:pt x="13877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74453" y="4650714"/>
            <a:ext cx="55244" cy="99695"/>
          </a:xfrm>
          <a:custGeom>
            <a:avLst/>
            <a:gdLst/>
            <a:ahLst/>
            <a:cxnLst/>
            <a:rect l="l" t="t" r="r" b="b"/>
            <a:pathLst>
              <a:path w="55244" h="99695">
                <a:moveTo>
                  <a:pt x="11239" y="0"/>
                </a:moveTo>
                <a:lnTo>
                  <a:pt x="3187" y="0"/>
                </a:lnTo>
                <a:lnTo>
                  <a:pt x="12" y="3352"/>
                </a:lnTo>
                <a:lnTo>
                  <a:pt x="0" y="95948"/>
                </a:lnTo>
                <a:lnTo>
                  <a:pt x="3187" y="99161"/>
                </a:lnTo>
                <a:lnTo>
                  <a:pt x="11404" y="99161"/>
                </a:lnTo>
                <a:lnTo>
                  <a:pt x="14414" y="95770"/>
                </a:lnTo>
                <a:lnTo>
                  <a:pt x="14414" y="59004"/>
                </a:lnTo>
                <a:lnTo>
                  <a:pt x="17106" y="40627"/>
                </a:lnTo>
                <a:lnTo>
                  <a:pt x="24437" y="27258"/>
                </a:lnTo>
                <a:lnTo>
                  <a:pt x="28714" y="23888"/>
                </a:lnTo>
                <a:lnTo>
                  <a:pt x="14414" y="23888"/>
                </a:lnTo>
                <a:lnTo>
                  <a:pt x="14414" y="3175"/>
                </a:lnTo>
                <a:lnTo>
                  <a:pt x="11239" y="0"/>
                </a:lnTo>
                <a:close/>
              </a:path>
              <a:path w="55244" h="99695">
                <a:moveTo>
                  <a:pt x="52082" y="165"/>
                </a:moveTo>
                <a:lnTo>
                  <a:pt x="47777" y="165"/>
                </a:lnTo>
                <a:lnTo>
                  <a:pt x="39153" y="1605"/>
                </a:lnTo>
                <a:lnTo>
                  <a:pt x="29848" y="5983"/>
                </a:lnTo>
                <a:lnTo>
                  <a:pt x="21166" y="13382"/>
                </a:lnTo>
                <a:lnTo>
                  <a:pt x="14414" y="23888"/>
                </a:lnTo>
                <a:lnTo>
                  <a:pt x="28714" y="23888"/>
                </a:lnTo>
                <a:lnTo>
                  <a:pt x="35288" y="18708"/>
                </a:lnTo>
                <a:lnTo>
                  <a:pt x="48539" y="14782"/>
                </a:lnTo>
                <a:lnTo>
                  <a:pt x="52285" y="14211"/>
                </a:lnTo>
                <a:lnTo>
                  <a:pt x="54876" y="11417"/>
                </a:lnTo>
                <a:lnTo>
                  <a:pt x="54876" y="3352"/>
                </a:lnTo>
                <a:lnTo>
                  <a:pt x="52082" y="16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28269" y="4650651"/>
            <a:ext cx="90170" cy="100330"/>
          </a:xfrm>
          <a:custGeom>
            <a:avLst/>
            <a:gdLst/>
            <a:ahLst/>
            <a:cxnLst/>
            <a:rect l="l" t="t" r="r" b="b"/>
            <a:pathLst>
              <a:path w="90169" h="100329">
                <a:moveTo>
                  <a:pt x="45529" y="0"/>
                </a:moveTo>
                <a:lnTo>
                  <a:pt x="27335" y="3906"/>
                </a:lnTo>
                <a:lnTo>
                  <a:pt x="12915" y="14573"/>
                </a:lnTo>
                <a:lnTo>
                  <a:pt x="3420" y="30421"/>
                </a:lnTo>
                <a:lnTo>
                  <a:pt x="0" y="49872"/>
                </a:lnTo>
                <a:lnTo>
                  <a:pt x="0" y="50241"/>
                </a:lnTo>
                <a:lnTo>
                  <a:pt x="3733" y="70549"/>
                </a:lnTo>
                <a:lnTo>
                  <a:pt x="13900" y="86302"/>
                </a:lnTo>
                <a:lnTo>
                  <a:pt x="28953" y="96493"/>
                </a:lnTo>
                <a:lnTo>
                  <a:pt x="47345" y="100114"/>
                </a:lnTo>
                <a:lnTo>
                  <a:pt x="58497" y="99082"/>
                </a:lnTo>
                <a:lnTo>
                  <a:pt x="67945" y="96159"/>
                </a:lnTo>
                <a:lnTo>
                  <a:pt x="76049" y="91600"/>
                </a:lnTo>
                <a:lnTo>
                  <a:pt x="80735" y="87693"/>
                </a:lnTo>
                <a:lnTo>
                  <a:pt x="47739" y="87693"/>
                </a:lnTo>
                <a:lnTo>
                  <a:pt x="35668" y="85543"/>
                </a:lnTo>
                <a:lnTo>
                  <a:pt x="25442" y="79257"/>
                </a:lnTo>
                <a:lnTo>
                  <a:pt x="18005" y="69080"/>
                </a:lnTo>
                <a:lnTo>
                  <a:pt x="14300" y="55257"/>
                </a:lnTo>
                <a:lnTo>
                  <a:pt x="86448" y="55257"/>
                </a:lnTo>
                <a:lnTo>
                  <a:pt x="89573" y="52463"/>
                </a:lnTo>
                <a:lnTo>
                  <a:pt x="89573" y="48564"/>
                </a:lnTo>
                <a:lnTo>
                  <a:pt x="88952" y="44691"/>
                </a:lnTo>
                <a:lnTo>
                  <a:pt x="14300" y="44691"/>
                </a:lnTo>
                <a:lnTo>
                  <a:pt x="17578" y="31683"/>
                </a:lnTo>
                <a:lnTo>
                  <a:pt x="24223" y="21342"/>
                </a:lnTo>
                <a:lnTo>
                  <a:pt x="33618" y="14516"/>
                </a:lnTo>
                <a:lnTo>
                  <a:pt x="45148" y="12052"/>
                </a:lnTo>
                <a:lnTo>
                  <a:pt x="74599" y="12052"/>
                </a:lnTo>
                <a:lnTo>
                  <a:pt x="64257" y="4016"/>
                </a:lnTo>
                <a:lnTo>
                  <a:pt x="45529" y="0"/>
                </a:lnTo>
                <a:close/>
              </a:path>
              <a:path w="90169" h="100329">
                <a:moveTo>
                  <a:pt x="82588" y="74904"/>
                </a:moveTo>
                <a:lnTo>
                  <a:pt x="77444" y="74904"/>
                </a:lnTo>
                <a:lnTo>
                  <a:pt x="76161" y="75641"/>
                </a:lnTo>
                <a:lnTo>
                  <a:pt x="75082" y="76581"/>
                </a:lnTo>
                <a:lnTo>
                  <a:pt x="69517" y="81049"/>
                </a:lnTo>
                <a:lnTo>
                  <a:pt x="63192" y="84566"/>
                </a:lnTo>
                <a:lnTo>
                  <a:pt x="55976" y="86868"/>
                </a:lnTo>
                <a:lnTo>
                  <a:pt x="47739" y="87693"/>
                </a:lnTo>
                <a:lnTo>
                  <a:pt x="80735" y="87693"/>
                </a:lnTo>
                <a:lnTo>
                  <a:pt x="83172" y="85661"/>
                </a:lnTo>
                <a:lnTo>
                  <a:pt x="84620" y="84366"/>
                </a:lnTo>
                <a:lnTo>
                  <a:pt x="85356" y="82702"/>
                </a:lnTo>
                <a:lnTo>
                  <a:pt x="85356" y="77685"/>
                </a:lnTo>
                <a:lnTo>
                  <a:pt x="82588" y="74904"/>
                </a:lnTo>
                <a:close/>
              </a:path>
              <a:path w="90169" h="100329">
                <a:moveTo>
                  <a:pt x="74599" y="12052"/>
                </a:moveTo>
                <a:lnTo>
                  <a:pt x="45148" y="12052"/>
                </a:lnTo>
                <a:lnTo>
                  <a:pt x="57653" y="14698"/>
                </a:lnTo>
                <a:lnTo>
                  <a:pt x="66838" y="21828"/>
                </a:lnTo>
                <a:lnTo>
                  <a:pt x="72753" y="32229"/>
                </a:lnTo>
                <a:lnTo>
                  <a:pt x="75450" y="44691"/>
                </a:lnTo>
                <a:lnTo>
                  <a:pt x="88952" y="44691"/>
                </a:lnTo>
                <a:lnTo>
                  <a:pt x="86639" y="30260"/>
                </a:lnTo>
                <a:lnTo>
                  <a:pt x="78081" y="14757"/>
                </a:lnTo>
                <a:lnTo>
                  <a:pt x="74599" y="1205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72178" y="4650905"/>
            <a:ext cx="85090" cy="100330"/>
          </a:xfrm>
          <a:custGeom>
            <a:avLst/>
            <a:gdLst/>
            <a:ahLst/>
            <a:cxnLst/>
            <a:rect l="l" t="t" r="r" b="b"/>
            <a:pathLst>
              <a:path w="85090" h="100329">
                <a:moveTo>
                  <a:pt x="41300" y="38277"/>
                </a:moveTo>
                <a:lnTo>
                  <a:pt x="3009" y="56012"/>
                </a:lnTo>
                <a:lnTo>
                  <a:pt x="0" y="69850"/>
                </a:lnTo>
                <a:lnTo>
                  <a:pt x="3113" y="82901"/>
                </a:lnTo>
                <a:lnTo>
                  <a:pt x="11309" y="92311"/>
                </a:lnTo>
                <a:lnTo>
                  <a:pt x="22867" y="98008"/>
                </a:lnTo>
                <a:lnTo>
                  <a:pt x="36067" y="99923"/>
                </a:lnTo>
                <a:lnTo>
                  <a:pt x="47747" y="98560"/>
                </a:lnTo>
                <a:lnTo>
                  <a:pt x="57378" y="94902"/>
                </a:lnTo>
                <a:lnTo>
                  <a:pt x="65085" y="89599"/>
                </a:lnTo>
                <a:lnTo>
                  <a:pt x="66098" y="88519"/>
                </a:lnTo>
                <a:lnTo>
                  <a:pt x="38861" y="88519"/>
                </a:lnTo>
                <a:lnTo>
                  <a:pt x="29554" y="87220"/>
                </a:lnTo>
                <a:lnTo>
                  <a:pt x="21820" y="83451"/>
                </a:lnTo>
                <a:lnTo>
                  <a:pt x="16535" y="77406"/>
                </a:lnTo>
                <a:lnTo>
                  <a:pt x="14628" y="69481"/>
                </a:lnTo>
                <a:lnTo>
                  <a:pt x="14579" y="68897"/>
                </a:lnTo>
                <a:lnTo>
                  <a:pt x="16438" y="60659"/>
                </a:lnTo>
                <a:lnTo>
                  <a:pt x="21886" y="54360"/>
                </a:lnTo>
                <a:lnTo>
                  <a:pt x="30733" y="50336"/>
                </a:lnTo>
                <a:lnTo>
                  <a:pt x="42786" y="48920"/>
                </a:lnTo>
                <a:lnTo>
                  <a:pt x="84810" y="48920"/>
                </a:lnTo>
                <a:lnTo>
                  <a:pt x="84810" y="42392"/>
                </a:lnTo>
                <a:lnTo>
                  <a:pt x="70992" y="42392"/>
                </a:lnTo>
                <a:lnTo>
                  <a:pt x="64456" y="40726"/>
                </a:lnTo>
                <a:lnTo>
                  <a:pt x="57537" y="39425"/>
                </a:lnTo>
                <a:lnTo>
                  <a:pt x="49922" y="38579"/>
                </a:lnTo>
                <a:lnTo>
                  <a:pt x="41300" y="38277"/>
                </a:lnTo>
                <a:close/>
              </a:path>
              <a:path w="85090" h="100329">
                <a:moveTo>
                  <a:pt x="84810" y="83299"/>
                </a:moveTo>
                <a:lnTo>
                  <a:pt x="70992" y="83299"/>
                </a:lnTo>
                <a:lnTo>
                  <a:pt x="70992" y="96253"/>
                </a:lnTo>
                <a:lnTo>
                  <a:pt x="73787" y="99225"/>
                </a:lnTo>
                <a:lnTo>
                  <a:pt x="81800" y="99225"/>
                </a:lnTo>
                <a:lnTo>
                  <a:pt x="84810" y="96253"/>
                </a:lnTo>
                <a:lnTo>
                  <a:pt x="84810" y="83299"/>
                </a:lnTo>
                <a:close/>
              </a:path>
              <a:path w="85090" h="100329">
                <a:moveTo>
                  <a:pt x="84810" y="48920"/>
                </a:moveTo>
                <a:lnTo>
                  <a:pt x="42786" y="48920"/>
                </a:lnTo>
                <a:lnTo>
                  <a:pt x="51189" y="49274"/>
                </a:lnTo>
                <a:lnTo>
                  <a:pt x="58731" y="50206"/>
                </a:lnTo>
                <a:lnTo>
                  <a:pt x="65396" y="51524"/>
                </a:lnTo>
                <a:lnTo>
                  <a:pt x="71170" y="53035"/>
                </a:lnTo>
                <a:lnTo>
                  <a:pt x="71170" y="62382"/>
                </a:lnTo>
                <a:lnTo>
                  <a:pt x="68615" y="72927"/>
                </a:lnTo>
                <a:lnTo>
                  <a:pt x="61664" y="81194"/>
                </a:lnTo>
                <a:lnTo>
                  <a:pt x="51389" y="86588"/>
                </a:lnTo>
                <a:lnTo>
                  <a:pt x="38861" y="88519"/>
                </a:lnTo>
                <a:lnTo>
                  <a:pt x="66098" y="88519"/>
                </a:lnTo>
                <a:lnTo>
                  <a:pt x="70992" y="83299"/>
                </a:lnTo>
                <a:lnTo>
                  <a:pt x="84810" y="83299"/>
                </a:lnTo>
                <a:lnTo>
                  <a:pt x="84810" y="48920"/>
                </a:lnTo>
                <a:close/>
              </a:path>
              <a:path w="85090" h="100329">
                <a:moveTo>
                  <a:pt x="76533" y="12687"/>
                </a:moveTo>
                <a:lnTo>
                  <a:pt x="42202" y="12687"/>
                </a:lnTo>
                <a:lnTo>
                  <a:pt x="54351" y="14359"/>
                </a:lnTo>
                <a:lnTo>
                  <a:pt x="63398" y="19342"/>
                </a:lnTo>
                <a:lnTo>
                  <a:pt x="69044" y="27582"/>
                </a:lnTo>
                <a:lnTo>
                  <a:pt x="70916" y="38579"/>
                </a:lnTo>
                <a:lnTo>
                  <a:pt x="70992" y="42392"/>
                </a:lnTo>
                <a:lnTo>
                  <a:pt x="84810" y="42392"/>
                </a:lnTo>
                <a:lnTo>
                  <a:pt x="84770" y="38277"/>
                </a:lnTo>
                <a:lnTo>
                  <a:pt x="84180" y="30151"/>
                </a:lnTo>
                <a:lnTo>
                  <a:pt x="82305" y="22566"/>
                </a:lnTo>
                <a:lnTo>
                  <a:pt x="79206" y="16064"/>
                </a:lnTo>
                <a:lnTo>
                  <a:pt x="76533" y="12687"/>
                </a:lnTo>
                <a:close/>
              </a:path>
              <a:path w="85090" h="100329">
                <a:moveTo>
                  <a:pt x="43726" y="0"/>
                </a:moveTo>
                <a:lnTo>
                  <a:pt x="10782" y="8496"/>
                </a:lnTo>
                <a:lnTo>
                  <a:pt x="10782" y="14846"/>
                </a:lnTo>
                <a:lnTo>
                  <a:pt x="13779" y="17640"/>
                </a:lnTo>
                <a:lnTo>
                  <a:pt x="17894" y="17640"/>
                </a:lnTo>
                <a:lnTo>
                  <a:pt x="18821" y="17462"/>
                </a:lnTo>
                <a:lnTo>
                  <a:pt x="19735" y="17094"/>
                </a:lnTo>
                <a:lnTo>
                  <a:pt x="26860" y="13919"/>
                </a:lnTo>
                <a:lnTo>
                  <a:pt x="32499" y="12687"/>
                </a:lnTo>
                <a:lnTo>
                  <a:pt x="76533" y="12687"/>
                </a:lnTo>
                <a:lnTo>
                  <a:pt x="74904" y="10629"/>
                </a:lnTo>
                <a:lnTo>
                  <a:pt x="68947" y="5979"/>
                </a:lnTo>
                <a:lnTo>
                  <a:pt x="61753" y="2657"/>
                </a:lnTo>
                <a:lnTo>
                  <a:pt x="53341" y="664"/>
                </a:lnTo>
                <a:lnTo>
                  <a:pt x="4372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0501" y="4646866"/>
            <a:ext cx="254000" cy="104139"/>
          </a:xfrm>
          <a:custGeom>
            <a:avLst/>
            <a:gdLst/>
            <a:ahLst/>
            <a:cxnLst/>
            <a:rect l="l" t="t" r="r" b="b"/>
            <a:pathLst>
              <a:path w="254000" h="104139">
                <a:moveTo>
                  <a:pt x="17310" y="0"/>
                </a:moveTo>
                <a:lnTo>
                  <a:pt x="2692" y="6489"/>
                </a:lnTo>
                <a:lnTo>
                  <a:pt x="0" y="14579"/>
                </a:lnTo>
                <a:lnTo>
                  <a:pt x="3389" y="21688"/>
                </a:lnTo>
                <a:lnTo>
                  <a:pt x="33934" y="88176"/>
                </a:lnTo>
                <a:lnTo>
                  <a:pt x="38785" y="98590"/>
                </a:lnTo>
                <a:lnTo>
                  <a:pt x="43865" y="104076"/>
                </a:lnTo>
                <a:lnTo>
                  <a:pt x="63588" y="104076"/>
                </a:lnTo>
                <a:lnTo>
                  <a:pt x="68021" y="98120"/>
                </a:lnTo>
                <a:lnTo>
                  <a:pt x="72834" y="88176"/>
                </a:lnTo>
                <a:lnTo>
                  <a:pt x="81506" y="69265"/>
                </a:lnTo>
                <a:lnTo>
                  <a:pt x="53390" y="69265"/>
                </a:lnTo>
                <a:lnTo>
                  <a:pt x="28295" y="10071"/>
                </a:lnTo>
                <a:lnTo>
                  <a:pt x="25133" y="3136"/>
                </a:lnTo>
                <a:lnTo>
                  <a:pt x="17310" y="0"/>
                </a:lnTo>
                <a:close/>
              </a:path>
              <a:path w="254000" h="104139">
                <a:moveTo>
                  <a:pt x="142876" y="26835"/>
                </a:moveTo>
                <a:lnTo>
                  <a:pt x="100965" y="26835"/>
                </a:lnTo>
                <a:lnTo>
                  <a:pt x="105981" y="26860"/>
                </a:lnTo>
                <a:lnTo>
                  <a:pt x="107924" y="28714"/>
                </a:lnTo>
                <a:lnTo>
                  <a:pt x="107924" y="96875"/>
                </a:lnTo>
                <a:lnTo>
                  <a:pt x="112788" y="104076"/>
                </a:lnTo>
                <a:lnTo>
                  <a:pt x="131508" y="104076"/>
                </a:lnTo>
                <a:lnTo>
                  <a:pt x="136588" y="96875"/>
                </a:lnTo>
                <a:lnTo>
                  <a:pt x="136588" y="32550"/>
                </a:lnTo>
                <a:lnTo>
                  <a:pt x="142876" y="26835"/>
                </a:lnTo>
                <a:close/>
              </a:path>
              <a:path w="254000" h="104139">
                <a:moveTo>
                  <a:pt x="201485" y="26720"/>
                </a:moveTo>
                <a:lnTo>
                  <a:pt x="160553" y="26720"/>
                </a:lnTo>
                <a:lnTo>
                  <a:pt x="166382" y="32753"/>
                </a:lnTo>
                <a:lnTo>
                  <a:pt x="166382" y="96875"/>
                </a:lnTo>
                <a:lnTo>
                  <a:pt x="171259" y="104076"/>
                </a:lnTo>
                <a:lnTo>
                  <a:pt x="189966" y="104076"/>
                </a:lnTo>
                <a:lnTo>
                  <a:pt x="195046" y="96875"/>
                </a:lnTo>
                <a:lnTo>
                  <a:pt x="195046" y="32550"/>
                </a:lnTo>
                <a:lnTo>
                  <a:pt x="201485" y="26720"/>
                </a:lnTo>
                <a:close/>
              </a:path>
              <a:path w="254000" h="104139">
                <a:moveTo>
                  <a:pt x="251815" y="26720"/>
                </a:moveTo>
                <a:lnTo>
                  <a:pt x="219011" y="26720"/>
                </a:lnTo>
                <a:lnTo>
                  <a:pt x="224878" y="32753"/>
                </a:lnTo>
                <a:lnTo>
                  <a:pt x="224878" y="96875"/>
                </a:lnTo>
                <a:lnTo>
                  <a:pt x="229730" y="104076"/>
                </a:lnTo>
                <a:lnTo>
                  <a:pt x="248437" y="104076"/>
                </a:lnTo>
                <a:lnTo>
                  <a:pt x="253530" y="96875"/>
                </a:lnTo>
                <a:lnTo>
                  <a:pt x="253530" y="35090"/>
                </a:lnTo>
                <a:lnTo>
                  <a:pt x="251815" y="26720"/>
                </a:lnTo>
                <a:close/>
              </a:path>
              <a:path w="254000" h="104139">
                <a:moveTo>
                  <a:pt x="104127" y="1968"/>
                </a:moveTo>
                <a:lnTo>
                  <a:pt x="53390" y="69265"/>
                </a:lnTo>
                <a:lnTo>
                  <a:pt x="81506" y="69265"/>
                </a:lnTo>
                <a:lnTo>
                  <a:pt x="100965" y="26835"/>
                </a:lnTo>
                <a:lnTo>
                  <a:pt x="142876" y="26835"/>
                </a:lnTo>
                <a:lnTo>
                  <a:pt x="251815" y="26720"/>
                </a:lnTo>
                <a:lnTo>
                  <a:pt x="250785" y="21688"/>
                </a:lnTo>
                <a:lnTo>
                  <a:pt x="246017" y="14986"/>
                </a:lnTo>
                <a:lnTo>
                  <a:pt x="129908" y="14986"/>
                </a:lnTo>
                <a:lnTo>
                  <a:pt x="124476" y="9523"/>
                </a:lnTo>
                <a:lnTo>
                  <a:pt x="117979" y="5429"/>
                </a:lnTo>
                <a:lnTo>
                  <a:pt x="111002" y="2859"/>
                </a:lnTo>
                <a:lnTo>
                  <a:pt x="104127" y="1968"/>
                </a:lnTo>
                <a:close/>
              </a:path>
              <a:path w="254000" h="104139">
                <a:moveTo>
                  <a:pt x="158838" y="1968"/>
                </a:moveTo>
                <a:lnTo>
                  <a:pt x="147808" y="4002"/>
                </a:lnTo>
                <a:lnTo>
                  <a:pt x="138587" y="8477"/>
                </a:lnTo>
                <a:lnTo>
                  <a:pt x="132258" y="12952"/>
                </a:lnTo>
                <a:lnTo>
                  <a:pt x="129908" y="14986"/>
                </a:lnTo>
                <a:lnTo>
                  <a:pt x="188391" y="14986"/>
                </a:lnTo>
                <a:lnTo>
                  <a:pt x="183179" y="9523"/>
                </a:lnTo>
                <a:lnTo>
                  <a:pt x="176744" y="5429"/>
                </a:lnTo>
                <a:lnTo>
                  <a:pt x="168744" y="2859"/>
                </a:lnTo>
                <a:lnTo>
                  <a:pt x="158838" y="1968"/>
                </a:lnTo>
                <a:close/>
              </a:path>
              <a:path w="254000" h="104139">
                <a:moveTo>
                  <a:pt x="219011" y="1955"/>
                </a:moveTo>
                <a:lnTo>
                  <a:pt x="206263" y="4002"/>
                </a:lnTo>
                <a:lnTo>
                  <a:pt x="196634" y="8477"/>
                </a:lnTo>
                <a:lnTo>
                  <a:pt x="190527" y="12952"/>
                </a:lnTo>
                <a:lnTo>
                  <a:pt x="188391" y="14986"/>
                </a:lnTo>
                <a:lnTo>
                  <a:pt x="246017" y="14986"/>
                </a:lnTo>
                <a:lnTo>
                  <a:pt x="243333" y="11212"/>
                </a:lnTo>
                <a:lnTo>
                  <a:pt x="232350" y="4391"/>
                </a:lnTo>
                <a:lnTo>
                  <a:pt x="219011" y="1955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04894" y="4799152"/>
            <a:ext cx="317816" cy="665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13976" y="5477944"/>
            <a:ext cx="1457960" cy="473709"/>
          </a:xfrm>
          <a:custGeom>
            <a:avLst/>
            <a:gdLst/>
            <a:ahLst/>
            <a:cxnLst/>
            <a:rect l="l" t="t" r="r" b="b"/>
            <a:pathLst>
              <a:path w="1457960" h="473710">
                <a:moveTo>
                  <a:pt x="1248892" y="0"/>
                </a:moveTo>
                <a:lnTo>
                  <a:pt x="208572" y="0"/>
                </a:lnTo>
                <a:lnTo>
                  <a:pt x="166538" y="4810"/>
                </a:lnTo>
                <a:lnTo>
                  <a:pt x="127387" y="18606"/>
                </a:lnTo>
                <a:lnTo>
                  <a:pt x="91958" y="40437"/>
                </a:lnTo>
                <a:lnTo>
                  <a:pt x="61090" y="69349"/>
                </a:lnTo>
                <a:lnTo>
                  <a:pt x="35621" y="104392"/>
                </a:lnTo>
                <a:lnTo>
                  <a:pt x="16390" y="144612"/>
                </a:lnTo>
                <a:lnTo>
                  <a:pt x="4237" y="189058"/>
                </a:lnTo>
                <a:lnTo>
                  <a:pt x="0" y="236778"/>
                </a:lnTo>
                <a:lnTo>
                  <a:pt x="4237" y="284502"/>
                </a:lnTo>
                <a:lnTo>
                  <a:pt x="16390" y="328952"/>
                </a:lnTo>
                <a:lnTo>
                  <a:pt x="35621" y="369174"/>
                </a:lnTo>
                <a:lnTo>
                  <a:pt x="61090" y="404218"/>
                </a:lnTo>
                <a:lnTo>
                  <a:pt x="91958" y="433132"/>
                </a:lnTo>
                <a:lnTo>
                  <a:pt x="127387" y="454963"/>
                </a:lnTo>
                <a:lnTo>
                  <a:pt x="166538" y="468759"/>
                </a:lnTo>
                <a:lnTo>
                  <a:pt x="208572" y="473570"/>
                </a:lnTo>
                <a:lnTo>
                  <a:pt x="1248892" y="473570"/>
                </a:lnTo>
                <a:lnTo>
                  <a:pt x="1290926" y="468759"/>
                </a:lnTo>
                <a:lnTo>
                  <a:pt x="1330077" y="454963"/>
                </a:lnTo>
                <a:lnTo>
                  <a:pt x="1365506" y="433132"/>
                </a:lnTo>
                <a:lnTo>
                  <a:pt x="1396374" y="404218"/>
                </a:lnTo>
                <a:lnTo>
                  <a:pt x="1421843" y="369174"/>
                </a:lnTo>
                <a:lnTo>
                  <a:pt x="1441073" y="328952"/>
                </a:lnTo>
                <a:lnTo>
                  <a:pt x="1453227" y="284502"/>
                </a:lnTo>
                <a:lnTo>
                  <a:pt x="1457464" y="236778"/>
                </a:lnTo>
                <a:lnTo>
                  <a:pt x="1453227" y="189058"/>
                </a:lnTo>
                <a:lnTo>
                  <a:pt x="1441073" y="144612"/>
                </a:lnTo>
                <a:lnTo>
                  <a:pt x="1421843" y="104392"/>
                </a:lnTo>
                <a:lnTo>
                  <a:pt x="1396374" y="69349"/>
                </a:lnTo>
                <a:lnTo>
                  <a:pt x="1365506" y="40437"/>
                </a:lnTo>
                <a:lnTo>
                  <a:pt x="1330077" y="18606"/>
                </a:lnTo>
                <a:lnTo>
                  <a:pt x="1290926" y="4810"/>
                </a:lnTo>
                <a:lnTo>
                  <a:pt x="1248892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54324" y="5576713"/>
            <a:ext cx="995680" cy="255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  <a:hlinkClick r:id="rId8"/>
              </a:rPr>
              <a:t>Learn</a:t>
            </a:r>
            <a:r>
              <a:rPr sz="1500" spc="-110" dirty="0">
                <a:solidFill>
                  <a:srgbClr val="FFFFFF"/>
                </a:solidFill>
                <a:latin typeface="Arial"/>
                <a:cs typeface="Arial"/>
                <a:hlinkClick r:id="rId8"/>
              </a:rPr>
              <a:t>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  <a:hlinkClick r:id="rId8"/>
              </a:rPr>
              <a:t>more</a:t>
            </a:r>
            <a:endParaRPr sz="15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683178" y="5477938"/>
            <a:ext cx="2338070" cy="473709"/>
          </a:xfrm>
          <a:custGeom>
            <a:avLst/>
            <a:gdLst/>
            <a:ahLst/>
            <a:cxnLst/>
            <a:rect l="l" t="t" r="r" b="b"/>
            <a:pathLst>
              <a:path w="2338070" h="473710">
                <a:moveTo>
                  <a:pt x="2337765" y="236778"/>
                </a:moveTo>
                <a:lnTo>
                  <a:pt x="2332527" y="284502"/>
                </a:lnTo>
                <a:lnTo>
                  <a:pt x="2317506" y="328952"/>
                </a:lnTo>
                <a:lnTo>
                  <a:pt x="2293738" y="369174"/>
                </a:lnTo>
                <a:lnTo>
                  <a:pt x="2262260" y="404218"/>
                </a:lnTo>
                <a:lnTo>
                  <a:pt x="2224108" y="433132"/>
                </a:lnTo>
                <a:lnTo>
                  <a:pt x="2180320" y="454963"/>
                </a:lnTo>
                <a:lnTo>
                  <a:pt x="2131932" y="468759"/>
                </a:lnTo>
                <a:lnTo>
                  <a:pt x="2079980" y="473570"/>
                </a:lnTo>
                <a:lnTo>
                  <a:pt x="257784" y="473570"/>
                </a:lnTo>
                <a:lnTo>
                  <a:pt x="205836" y="468759"/>
                </a:lnTo>
                <a:lnTo>
                  <a:pt x="157450" y="454963"/>
                </a:lnTo>
                <a:lnTo>
                  <a:pt x="113661" y="433132"/>
                </a:lnTo>
                <a:lnTo>
                  <a:pt x="75509" y="404218"/>
                </a:lnTo>
                <a:lnTo>
                  <a:pt x="44029" y="369174"/>
                </a:lnTo>
                <a:lnTo>
                  <a:pt x="20260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60" y="144612"/>
                </a:lnTo>
                <a:lnTo>
                  <a:pt x="44029" y="104392"/>
                </a:lnTo>
                <a:lnTo>
                  <a:pt x="75509" y="69349"/>
                </a:lnTo>
                <a:lnTo>
                  <a:pt x="113661" y="40437"/>
                </a:lnTo>
                <a:lnTo>
                  <a:pt x="157450" y="18606"/>
                </a:lnTo>
                <a:lnTo>
                  <a:pt x="205836" y="4810"/>
                </a:lnTo>
                <a:lnTo>
                  <a:pt x="257784" y="0"/>
                </a:lnTo>
                <a:lnTo>
                  <a:pt x="2079980" y="0"/>
                </a:lnTo>
                <a:lnTo>
                  <a:pt x="2131932" y="4810"/>
                </a:lnTo>
                <a:lnTo>
                  <a:pt x="2180320" y="18606"/>
                </a:lnTo>
                <a:lnTo>
                  <a:pt x="2224108" y="40437"/>
                </a:lnTo>
                <a:lnTo>
                  <a:pt x="2262260" y="69349"/>
                </a:lnTo>
                <a:lnTo>
                  <a:pt x="2293738" y="104392"/>
                </a:lnTo>
                <a:lnTo>
                  <a:pt x="2317506" y="144612"/>
                </a:lnTo>
                <a:lnTo>
                  <a:pt x="2332527" y="189058"/>
                </a:lnTo>
                <a:lnTo>
                  <a:pt x="233776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147846" y="5516234"/>
            <a:ext cx="1677035" cy="37909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>
              <a:lnSpc>
                <a:spcPts val="1320"/>
              </a:lnSpc>
              <a:spcBef>
                <a:spcPts val="265"/>
              </a:spcBef>
            </a:pPr>
            <a:r>
              <a:rPr sz="1200" spc="-30" dirty="0">
                <a:solidFill>
                  <a:srgbClr val="9FA0A4"/>
                </a:solidFill>
                <a:latin typeface="Arial"/>
                <a:cs typeface="Arial"/>
              </a:rPr>
              <a:t>NETWORK  </a:t>
            </a:r>
            <a:r>
              <a:rPr sz="1200" spc="-10" dirty="0">
                <a:solidFill>
                  <a:srgbClr val="9FA0A4"/>
                </a:solidFill>
                <a:latin typeface="Arial"/>
                <a:cs typeface="Arial"/>
              </a:rPr>
              <a:t>MANAGEMENT</a:t>
            </a:r>
            <a:r>
              <a:rPr sz="1200" spc="-65" dirty="0">
                <a:solidFill>
                  <a:srgbClr val="9FA0A4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9FA0A4"/>
                </a:solidFill>
                <a:latin typeface="Arial"/>
                <a:cs typeface="Arial"/>
              </a:rPr>
              <a:t>CARDS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990716" y="5622351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819452" y="5717875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">
            <a:extLst>
              <a:ext uri="{FF2B5EF4-FFF2-40B4-BE49-F238E27FC236}">
                <a16:creationId xmlns:a16="http://schemas.microsoft.com/office/drawing/2014/main" id="{12DC13F5-0765-4335-A97D-9E68B8E3EFE8}"/>
              </a:ext>
            </a:extLst>
          </p:cNvPr>
          <p:cNvSpPr/>
          <p:nvPr/>
        </p:nvSpPr>
        <p:spPr>
          <a:xfrm>
            <a:off x="0" y="0"/>
            <a:ext cx="10058400" cy="63998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6313080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41"/>
                </a:moveTo>
                <a:lnTo>
                  <a:pt x="10058400" y="169341"/>
                </a:lnTo>
                <a:lnTo>
                  <a:pt x="10058400" y="0"/>
                </a:lnTo>
                <a:lnTo>
                  <a:pt x="0" y="0"/>
                </a:lnTo>
                <a:lnTo>
                  <a:pt x="0" y="169341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36523" y="6822947"/>
            <a:ext cx="297599" cy="15170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4505" y="6822953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6656" y="6804571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2572" y="6863470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1151" y="6863280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8"/>
                </a:lnTo>
                <a:lnTo>
                  <a:pt x="13914" y="51323"/>
                </a:lnTo>
                <a:lnTo>
                  <a:pt x="28145" y="18034"/>
                </a:lnTo>
                <a:lnTo>
                  <a:pt x="13779" y="18034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70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4"/>
                </a:lnTo>
                <a:lnTo>
                  <a:pt x="28145" y="18034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76374" y="6821020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1605" y="6670687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2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2232" y="6697905"/>
            <a:ext cx="875969" cy="4088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7495" y="6861706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2223" y="6861710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2160" y="6771893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000" y="6783333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4527" y="6783333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7600" y="6783330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25C76B1-F7DB-4E23-86FB-BEF7AE292CF4}"/>
              </a:ext>
            </a:extLst>
          </p:cNvPr>
          <p:cNvSpPr/>
          <p:nvPr/>
        </p:nvSpPr>
        <p:spPr>
          <a:xfrm>
            <a:off x="16042" y="4999376"/>
            <a:ext cx="10058400" cy="1318183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0672" y="5110419"/>
            <a:ext cx="8686800" cy="1194494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2700" marR="6350">
              <a:lnSpc>
                <a:spcPts val="4520"/>
              </a:lnSpc>
              <a:spcBef>
                <a:spcPts val="620"/>
              </a:spcBef>
            </a:pPr>
            <a:r>
              <a:rPr lang="en-US" sz="3600" spc="-130" dirty="0">
                <a:solidFill>
                  <a:srgbClr val="FFFFFF"/>
                </a:solidFill>
              </a:rPr>
              <a:t>Connected </a:t>
            </a:r>
            <a:r>
              <a:rPr sz="3600" spc="-130" dirty="0">
                <a:solidFill>
                  <a:srgbClr val="FFFFFF"/>
                </a:solidFill>
              </a:rPr>
              <a:t>Smart-UPS</a:t>
            </a:r>
            <a:r>
              <a:rPr lang="en-US" sz="3600" spc="-130" dirty="0">
                <a:solidFill>
                  <a:srgbClr val="FFFFFF"/>
                </a:solidFill>
              </a:rPr>
              <a:t> </a:t>
            </a:r>
            <a:br>
              <a:rPr lang="en-US" sz="3600" spc="-130" dirty="0">
                <a:solidFill>
                  <a:srgbClr val="FFFFFF"/>
                </a:solidFill>
              </a:rPr>
            </a:br>
            <a:r>
              <a:rPr lang="en-US" sz="3600" spc="-130" dirty="0">
                <a:solidFill>
                  <a:srgbClr val="FFFFFF"/>
                </a:solidFill>
              </a:rPr>
              <a:t>A</a:t>
            </a:r>
            <a:r>
              <a:rPr sz="3600" spc="114" dirty="0">
                <a:solidFill>
                  <a:srgbClr val="FFFFFF"/>
                </a:solidFill>
              </a:rPr>
              <a:t>c</a:t>
            </a:r>
            <a:r>
              <a:rPr sz="3600" spc="110" dirty="0">
                <a:solidFill>
                  <a:srgbClr val="FFFFFF"/>
                </a:solidFill>
              </a:rPr>
              <a:t>c</a:t>
            </a:r>
            <a:r>
              <a:rPr sz="3600" spc="-105" dirty="0">
                <a:solidFill>
                  <a:srgbClr val="FFFFFF"/>
                </a:solidFill>
              </a:rPr>
              <a:t>e</a:t>
            </a:r>
            <a:r>
              <a:rPr sz="3600" spc="-80" dirty="0">
                <a:solidFill>
                  <a:srgbClr val="FFFFFF"/>
                </a:solidFill>
              </a:rPr>
              <a:t>s</a:t>
            </a:r>
            <a:r>
              <a:rPr sz="3600" spc="-90" dirty="0">
                <a:solidFill>
                  <a:srgbClr val="FFFFFF"/>
                </a:solidFill>
              </a:rPr>
              <a:t>s</a:t>
            </a:r>
            <a:r>
              <a:rPr sz="3600" spc="-114" dirty="0">
                <a:solidFill>
                  <a:srgbClr val="FFFFFF"/>
                </a:solidFill>
              </a:rPr>
              <a:t>o</a:t>
            </a:r>
            <a:r>
              <a:rPr sz="3600" spc="-25" dirty="0">
                <a:solidFill>
                  <a:srgbClr val="FFFFFF"/>
                </a:solidFill>
              </a:rPr>
              <a:t>r</a:t>
            </a:r>
            <a:r>
              <a:rPr sz="3600" spc="-135" dirty="0">
                <a:solidFill>
                  <a:srgbClr val="FFFFFF"/>
                </a:solidFill>
              </a:rPr>
              <a:t>i</a:t>
            </a:r>
            <a:r>
              <a:rPr sz="3600" spc="-105" dirty="0">
                <a:solidFill>
                  <a:srgbClr val="FFFFFF"/>
                </a:solidFill>
              </a:rPr>
              <a:t>es</a:t>
            </a:r>
            <a:endParaRPr sz="3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6963" y="891924"/>
            <a:ext cx="6391275" cy="5416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50" spc="-5" dirty="0">
                <a:solidFill>
                  <a:srgbClr val="3DCD58"/>
                </a:solidFill>
              </a:rPr>
              <a:t>Product </a:t>
            </a:r>
            <a:r>
              <a:rPr sz="3350" dirty="0">
                <a:solidFill>
                  <a:srgbClr val="3DCD58"/>
                </a:solidFill>
              </a:rPr>
              <a:t>services </a:t>
            </a:r>
            <a:r>
              <a:rPr sz="3350" spc="35" dirty="0">
                <a:solidFill>
                  <a:srgbClr val="3DCD58"/>
                </a:solidFill>
              </a:rPr>
              <a:t>and</a:t>
            </a:r>
            <a:r>
              <a:rPr sz="3350" spc="-25" dirty="0">
                <a:solidFill>
                  <a:srgbClr val="3DCD58"/>
                </a:solidFill>
              </a:rPr>
              <a:t> </a:t>
            </a:r>
            <a:r>
              <a:rPr sz="3350" dirty="0">
                <a:solidFill>
                  <a:srgbClr val="3DCD58"/>
                </a:solidFill>
              </a:rPr>
              <a:t>accessories</a:t>
            </a:r>
            <a:endParaRPr sz="3350"/>
          </a:p>
        </p:txBody>
      </p:sp>
      <p:sp>
        <p:nvSpPr>
          <p:cNvPr id="3" name="object 3"/>
          <p:cNvSpPr txBox="1"/>
          <p:nvPr/>
        </p:nvSpPr>
        <p:spPr>
          <a:xfrm>
            <a:off x="7229300" y="1811656"/>
            <a:ext cx="2526030" cy="174278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100" spc="30" dirty="0">
                <a:solidFill>
                  <a:srgbClr val="68C3EB"/>
                </a:solidFill>
                <a:latin typeface="Arial"/>
                <a:cs typeface="Arial"/>
              </a:rPr>
              <a:t>Management</a:t>
            </a:r>
            <a:r>
              <a:rPr sz="1100" spc="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50" dirty="0">
                <a:solidFill>
                  <a:srgbClr val="68C3EB"/>
                </a:solidFill>
                <a:latin typeface="Arial"/>
                <a:cs typeface="Arial"/>
              </a:rPr>
              <a:t>cards</a:t>
            </a:r>
            <a:endParaRPr sz="1100" dirty="0">
              <a:latin typeface="Arial"/>
              <a:cs typeface="Arial"/>
            </a:endParaRPr>
          </a:p>
          <a:p>
            <a:pPr marL="147955" indent="-67945">
              <a:lnSpc>
                <a:spcPct val="100000"/>
              </a:lnSpc>
              <a:spcBef>
                <a:spcPts val="630"/>
              </a:spcBef>
              <a:buChar char="•"/>
              <a:tabLst>
                <a:tab pos="148590" algn="l"/>
              </a:tabLst>
            </a:pPr>
            <a:r>
              <a:rPr sz="1000" spc="-10" dirty="0">
                <a:solidFill>
                  <a:srgbClr val="58595B"/>
                </a:solidFill>
                <a:latin typeface="Arial"/>
                <a:cs typeface="Arial"/>
              </a:rPr>
              <a:t>AP9613: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network management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card</a:t>
            </a:r>
            <a:endParaRPr sz="1000" dirty="0">
              <a:latin typeface="Arial"/>
              <a:cs typeface="Arial"/>
            </a:endParaRPr>
          </a:p>
          <a:p>
            <a:pPr marL="147955" marR="13335" indent="-67945">
              <a:lnSpc>
                <a:spcPct val="109800"/>
              </a:lnSpc>
              <a:spcBef>
                <a:spcPts val="400"/>
              </a:spcBef>
              <a:buChar char="•"/>
              <a:tabLst>
                <a:tab pos="148590" algn="l"/>
              </a:tabLst>
            </a:pP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AP9624: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network management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card 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with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environmental</a:t>
            </a:r>
            <a:r>
              <a:rPr sz="1000" spc="-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monitoring</a:t>
            </a:r>
            <a:endParaRPr sz="1000" dirty="0">
              <a:latin typeface="Arial"/>
              <a:cs typeface="Arial"/>
            </a:endParaRPr>
          </a:p>
          <a:p>
            <a:pPr marL="147955" marR="438784" indent="-67945">
              <a:lnSpc>
                <a:spcPct val="109800"/>
              </a:lnSpc>
              <a:spcBef>
                <a:spcPts val="400"/>
              </a:spcBef>
              <a:buChar char="•"/>
              <a:tabLst>
                <a:tab pos="148590" algn="l"/>
              </a:tabLst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AP9620: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Legacy</a:t>
            </a:r>
            <a:r>
              <a:rPr sz="1000" spc="-9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communications 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SmartSlot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card</a:t>
            </a:r>
            <a:endParaRPr sz="1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z="1100" spc="40" dirty="0">
                <a:solidFill>
                  <a:srgbClr val="68C3EB"/>
                </a:solidFill>
                <a:latin typeface="Arial"/>
                <a:cs typeface="Arial"/>
              </a:rPr>
              <a:t>Additional</a:t>
            </a:r>
            <a:r>
              <a:rPr sz="1100" spc="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8C3EB"/>
                </a:solidFill>
                <a:latin typeface="Arial"/>
                <a:cs typeface="Arial"/>
              </a:rPr>
              <a:t>accessories</a:t>
            </a:r>
            <a:endParaRPr sz="1100" dirty="0">
              <a:latin typeface="Arial"/>
              <a:cs typeface="Arial"/>
            </a:endParaRPr>
          </a:p>
          <a:p>
            <a:pPr marL="147955" indent="-67945">
              <a:lnSpc>
                <a:spcPct val="100000"/>
              </a:lnSpc>
              <a:spcBef>
                <a:spcPts val="630"/>
              </a:spcBef>
              <a:buChar char="•"/>
              <a:tabLst>
                <a:tab pos="148590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AP9625: APC 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two-post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rail</a:t>
            </a:r>
            <a:r>
              <a:rPr sz="1000" spc="-9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kit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34953" y="1795031"/>
            <a:ext cx="2527935" cy="2337435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1100" spc="40" dirty="0">
                <a:solidFill>
                  <a:srgbClr val="68C3EB"/>
                </a:solidFill>
                <a:latin typeface="Arial"/>
                <a:cs typeface="Arial"/>
              </a:rPr>
              <a:t>Service </a:t>
            </a:r>
            <a:r>
              <a:rPr sz="1100" spc="35" dirty="0">
                <a:solidFill>
                  <a:srgbClr val="68C3EB"/>
                </a:solidFill>
                <a:latin typeface="Arial"/>
                <a:cs typeface="Arial"/>
              </a:rPr>
              <a:t>bypass</a:t>
            </a:r>
            <a:r>
              <a:rPr sz="1100" spc="-2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35" dirty="0">
                <a:solidFill>
                  <a:srgbClr val="68C3EB"/>
                </a:solidFill>
                <a:latin typeface="Arial"/>
                <a:cs typeface="Arial"/>
              </a:rPr>
              <a:t>panels</a:t>
            </a:r>
            <a:endParaRPr sz="1100">
              <a:latin typeface="Arial"/>
              <a:cs typeface="Arial"/>
            </a:endParaRPr>
          </a:p>
          <a:p>
            <a:pPr marL="147955" marR="66675" indent="-67945">
              <a:lnSpc>
                <a:spcPct val="109800"/>
              </a:lnSpc>
              <a:spcBef>
                <a:spcPts val="515"/>
              </a:spcBef>
              <a:buChar char="•"/>
              <a:tabLst>
                <a:tab pos="148590" algn="l"/>
              </a:tabLst>
            </a:pP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SBP1500RM: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bypass</a:t>
            </a:r>
            <a:r>
              <a:rPr sz="1000" spc="-1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58595B"/>
                </a:solidFill>
                <a:latin typeface="Arial"/>
                <a:cs typeface="Arial"/>
              </a:rPr>
              <a:t>PDU,  120 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15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AMP 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W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/ 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(8)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NEMA</a:t>
            </a:r>
            <a:r>
              <a:rPr sz="10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5-15R</a:t>
            </a:r>
            <a:endParaRPr sz="1000">
              <a:latin typeface="Arial"/>
              <a:cs typeface="Arial"/>
            </a:endParaRPr>
          </a:p>
          <a:p>
            <a:pPr marL="147955" marR="38100" indent="-67945" algn="just">
              <a:lnSpc>
                <a:spcPct val="109800"/>
              </a:lnSpc>
              <a:spcBef>
                <a:spcPts val="400"/>
              </a:spcBef>
              <a:buChar char="•"/>
              <a:tabLst>
                <a:tab pos="148590" algn="l"/>
              </a:tabLst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SBP3000RM: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bypass</a:t>
            </a:r>
            <a:r>
              <a:rPr sz="1000" spc="-1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-10" dirty="0">
                <a:solidFill>
                  <a:srgbClr val="58595B"/>
                </a:solidFill>
                <a:latin typeface="Arial"/>
                <a:cs typeface="Arial"/>
              </a:rPr>
              <a:t>PDU,  120 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30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AMP 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W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/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(4)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NEMA 5-20R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000" spc="-40" dirty="0">
                <a:solidFill>
                  <a:srgbClr val="58595B"/>
                </a:solidFill>
                <a:latin typeface="Arial"/>
                <a:cs typeface="Arial"/>
              </a:rPr>
              <a:t>(1)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L5-30R</a:t>
            </a:r>
            <a:endParaRPr sz="1000">
              <a:latin typeface="Arial"/>
              <a:cs typeface="Arial"/>
            </a:endParaRPr>
          </a:p>
          <a:p>
            <a:pPr marL="147955" marR="180340" indent="-67945">
              <a:lnSpc>
                <a:spcPct val="109700"/>
              </a:lnSpc>
              <a:spcBef>
                <a:spcPts val="400"/>
              </a:spcBef>
              <a:buChar char="•"/>
              <a:tabLst>
                <a:tab pos="148590" algn="l"/>
              </a:tabLst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SBP3000: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bypass</a:t>
            </a:r>
            <a:r>
              <a:rPr sz="1000" spc="-1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panel,  100 </a:t>
            </a:r>
            <a:r>
              <a:rPr sz="1000" spc="-40" dirty="0">
                <a:solidFill>
                  <a:srgbClr val="58595B"/>
                </a:solidFill>
                <a:latin typeface="Arial"/>
                <a:cs typeface="Arial"/>
              </a:rPr>
              <a:t>–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240 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30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A;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BBM; hard-wire  input /</a:t>
            </a:r>
            <a:r>
              <a:rPr sz="10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output</a:t>
            </a:r>
            <a:endParaRPr sz="1000">
              <a:latin typeface="Arial"/>
              <a:cs typeface="Arial"/>
            </a:endParaRPr>
          </a:p>
          <a:p>
            <a:pPr marL="147955" marR="5080" indent="-67945">
              <a:lnSpc>
                <a:spcPct val="109800"/>
              </a:lnSpc>
              <a:spcBef>
                <a:spcPts val="395"/>
              </a:spcBef>
              <a:buChar char="•"/>
              <a:tabLst>
                <a:tab pos="148590" algn="l"/>
              </a:tabLst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SBP3000RMHW: APC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bypass 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panel, 100 </a:t>
            </a:r>
            <a:r>
              <a:rPr sz="1000" spc="-40" dirty="0">
                <a:solidFill>
                  <a:srgbClr val="58595B"/>
                </a:solidFill>
                <a:latin typeface="Arial"/>
                <a:cs typeface="Arial"/>
              </a:rPr>
              <a:t>–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240 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30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A;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BBM;</a:t>
            </a:r>
            <a:r>
              <a:rPr sz="1000" spc="-1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hard-wire  input /</a:t>
            </a:r>
            <a:r>
              <a:rPr sz="10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output</a:t>
            </a:r>
            <a:endParaRPr sz="1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6963" y="1800185"/>
            <a:ext cx="3171825" cy="221742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1197610">
              <a:lnSpc>
                <a:spcPts val="1600"/>
              </a:lnSpc>
              <a:spcBef>
                <a:spcPts val="229"/>
              </a:spcBef>
            </a:pPr>
            <a:r>
              <a:rPr sz="1400" spc="-35" dirty="0">
                <a:solidFill>
                  <a:srgbClr val="3DCD58"/>
                </a:solidFill>
                <a:latin typeface="Arial"/>
                <a:cs typeface="Arial"/>
              </a:rPr>
              <a:t>From </a:t>
            </a:r>
            <a:r>
              <a:rPr sz="1400" dirty="0">
                <a:solidFill>
                  <a:srgbClr val="3DCD58"/>
                </a:solidFill>
                <a:latin typeface="Arial"/>
                <a:cs typeface="Arial"/>
              </a:rPr>
              <a:t>additional </a:t>
            </a:r>
            <a:r>
              <a:rPr sz="1400" spc="5" dirty="0">
                <a:solidFill>
                  <a:srgbClr val="3DCD58"/>
                </a:solidFill>
                <a:latin typeface="Arial"/>
                <a:cs typeface="Arial"/>
              </a:rPr>
              <a:t>power </a:t>
            </a:r>
            <a:r>
              <a:rPr sz="1400" spc="-10" dirty="0">
                <a:solidFill>
                  <a:srgbClr val="3DCD58"/>
                </a:solidFill>
                <a:latin typeface="Arial"/>
                <a:cs typeface="Arial"/>
              </a:rPr>
              <a:t>to  </a:t>
            </a:r>
            <a:r>
              <a:rPr sz="1400" dirty="0">
                <a:solidFill>
                  <a:srgbClr val="3DCD58"/>
                </a:solidFill>
                <a:latin typeface="Arial"/>
                <a:cs typeface="Arial"/>
              </a:rPr>
              <a:t>smart</a:t>
            </a:r>
            <a:r>
              <a:rPr sz="1400" spc="-10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DCD58"/>
                </a:solidFill>
                <a:latin typeface="Arial"/>
                <a:cs typeface="Arial"/>
              </a:rPr>
              <a:t>management.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ct val="112000"/>
              </a:lnSpc>
              <a:spcBef>
                <a:spcPts val="760"/>
              </a:spcBef>
            </a:pP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Schneider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Electric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the 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highest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quality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services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solutions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by 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trained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trusted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professionals.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Our 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world-class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services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offer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smart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way</a:t>
            </a:r>
            <a:r>
              <a:rPr sz="1400" spc="-1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to 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build,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operate,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maintain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critical  applications </a:t>
            </a: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...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ensuring the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right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people 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are in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right place,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at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right</a:t>
            </a:r>
            <a:r>
              <a:rPr sz="1400" spc="-1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time.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22509" y="1868309"/>
            <a:ext cx="0" cy="3584575"/>
          </a:xfrm>
          <a:custGeom>
            <a:avLst/>
            <a:gdLst/>
            <a:ahLst/>
            <a:cxnLst/>
            <a:rect l="l" t="t" r="r" b="b"/>
            <a:pathLst>
              <a:path h="3584575">
                <a:moveTo>
                  <a:pt x="0" y="3584219"/>
                </a:moveTo>
                <a:lnTo>
                  <a:pt x="0" y="0"/>
                </a:lnTo>
              </a:path>
            </a:pathLst>
          </a:custGeom>
          <a:ln w="1195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82776" y="4203253"/>
            <a:ext cx="2129847" cy="12542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756400" y="4958931"/>
            <a:ext cx="1385455" cy="11759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656880" y="5798783"/>
            <a:ext cx="808355" cy="247650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5080">
              <a:lnSpc>
                <a:spcPts val="850"/>
              </a:lnSpc>
              <a:spcBef>
                <a:spcPts val="170"/>
              </a:spcBef>
            </a:pPr>
            <a:r>
              <a:rPr sz="750" dirty="0">
                <a:solidFill>
                  <a:srgbClr val="42B4E6"/>
                </a:solidFill>
                <a:latin typeface="Arial"/>
                <a:cs typeface="Arial"/>
              </a:rPr>
              <a:t>Network  management</a:t>
            </a:r>
            <a:r>
              <a:rPr sz="750" spc="-65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750" spc="20" dirty="0">
                <a:solidFill>
                  <a:srgbClr val="42B4E6"/>
                </a:solidFill>
                <a:latin typeface="Arial"/>
                <a:cs typeface="Arial"/>
              </a:rPr>
              <a:t>card</a:t>
            </a:r>
            <a:endParaRPr sz="7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83040" y="5323373"/>
            <a:ext cx="353695" cy="140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Rail</a:t>
            </a:r>
            <a:r>
              <a:rPr sz="750" spc="-60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42B4E6"/>
                </a:solidFill>
                <a:latin typeface="Arial"/>
                <a:cs typeface="Arial"/>
              </a:rPr>
              <a:t>kits</a:t>
            </a:r>
            <a:endParaRPr sz="7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058400" cy="6252210"/>
          </a:xfrm>
          <a:custGeom>
            <a:avLst/>
            <a:gdLst/>
            <a:ahLst/>
            <a:cxnLst/>
            <a:rect l="l" t="t" r="r" b="b"/>
            <a:pathLst>
              <a:path w="10058400" h="6252210">
                <a:moveTo>
                  <a:pt x="0" y="6252057"/>
                </a:moveTo>
                <a:lnTo>
                  <a:pt x="10058400" y="6252057"/>
                </a:lnTo>
                <a:lnTo>
                  <a:pt x="10058400" y="0"/>
                </a:lnTo>
                <a:lnTo>
                  <a:pt x="0" y="0"/>
                </a:lnTo>
                <a:lnTo>
                  <a:pt x="0" y="625205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78070" y="5646916"/>
            <a:ext cx="4665980" cy="3515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4500"/>
              </a:lnSpc>
              <a:spcBef>
                <a:spcPts val="95"/>
              </a:spcBef>
            </a:pPr>
            <a:r>
              <a:rPr sz="1050" spc="44" baseline="3968" dirty="0">
                <a:solidFill>
                  <a:srgbClr val="FFFFFF"/>
                </a:solidFill>
                <a:latin typeface="Arial"/>
                <a:cs typeface="Arial"/>
              </a:rPr>
              <a:t>©201</a:t>
            </a:r>
            <a:r>
              <a:rPr lang="en-US" sz="1050" spc="44" baseline="3968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r>
              <a:rPr sz="1050" spc="44" baseline="396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30" baseline="3968" dirty="0">
                <a:solidFill>
                  <a:srgbClr val="FFFFFF"/>
                </a:solidFill>
                <a:latin typeface="Arial"/>
                <a:cs typeface="Arial"/>
              </a:rPr>
              <a:t>Schneider Electric</a:t>
            </a:r>
            <a:r>
              <a:rPr sz="700" spc="20" dirty="0">
                <a:solidFill>
                  <a:srgbClr val="FFFFFF"/>
                </a:solidFill>
                <a:latin typeface="Arial"/>
                <a:cs typeface="Arial"/>
              </a:rPr>
              <a:t>. </a:t>
            </a:r>
            <a:r>
              <a:rPr sz="700" spc="10" dirty="0">
                <a:solidFill>
                  <a:srgbClr val="FFFFFF"/>
                </a:solidFill>
                <a:latin typeface="Arial"/>
                <a:cs typeface="Arial"/>
              </a:rPr>
              <a:t>All </a:t>
            </a:r>
            <a:r>
              <a:rPr sz="700" spc="20" dirty="0">
                <a:solidFill>
                  <a:srgbClr val="FFFFFF"/>
                </a:solidFill>
                <a:latin typeface="Arial"/>
                <a:cs typeface="Arial"/>
              </a:rPr>
              <a:t>Rights Reserved. Schneider Electric </a:t>
            </a:r>
            <a:r>
              <a:rPr sz="700" spc="-25" dirty="0">
                <a:solidFill>
                  <a:srgbClr val="FFFFFF"/>
                </a:solidFill>
                <a:latin typeface="Arial"/>
                <a:cs typeface="Arial"/>
              </a:rPr>
              <a:t>| </a:t>
            </a:r>
            <a:r>
              <a:rPr sz="700" spc="10" dirty="0">
                <a:solidFill>
                  <a:srgbClr val="FFFFFF"/>
                </a:solidFill>
                <a:latin typeface="Arial"/>
                <a:cs typeface="Arial"/>
              </a:rPr>
              <a:t>Life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700" spc="20" dirty="0">
                <a:solidFill>
                  <a:srgbClr val="FFFFFF"/>
                </a:solidFill>
                <a:latin typeface="Arial"/>
                <a:cs typeface="Arial"/>
              </a:rPr>
              <a:t>On, </a:t>
            </a:r>
            <a:r>
              <a:rPr sz="700" spc="5" dirty="0">
                <a:solidFill>
                  <a:srgbClr val="FFFFFF"/>
                </a:solidFill>
                <a:latin typeface="Arial"/>
                <a:cs typeface="Arial"/>
              </a:rPr>
              <a:t>APC, </a:t>
            </a:r>
            <a:r>
              <a:rPr sz="700" spc="10" dirty="0">
                <a:solidFill>
                  <a:srgbClr val="FFFFFF"/>
                </a:solidFill>
                <a:latin typeface="Arial"/>
                <a:cs typeface="Arial"/>
              </a:rPr>
              <a:t>Smart-UPS,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PowerChute,  </a:t>
            </a:r>
            <a:r>
              <a:rPr sz="1050" spc="52" baseline="3968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1050" spc="15" baseline="3968" dirty="0">
                <a:solidFill>
                  <a:srgbClr val="FFFFFF"/>
                </a:solidFill>
                <a:latin typeface="Arial"/>
                <a:cs typeface="Arial"/>
              </a:rPr>
              <a:t>SmartSlot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are </a:t>
            </a:r>
            <a:r>
              <a:rPr sz="700" spc="25" dirty="0">
                <a:solidFill>
                  <a:srgbClr val="FFFFFF"/>
                </a:solidFill>
                <a:latin typeface="Arial"/>
                <a:cs typeface="Arial"/>
              </a:rPr>
              <a:t>trademarks </a:t>
            </a:r>
            <a:r>
              <a:rPr sz="700" spc="3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700" spc="30" dirty="0">
                <a:solidFill>
                  <a:srgbClr val="FFFFFF"/>
                </a:solidFill>
                <a:latin typeface="Arial"/>
                <a:cs typeface="Arial"/>
              </a:rPr>
              <a:t>property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700" spc="20" dirty="0">
                <a:solidFill>
                  <a:srgbClr val="FFFFFF"/>
                </a:solidFill>
                <a:latin typeface="Arial"/>
                <a:cs typeface="Arial"/>
              </a:rPr>
              <a:t>Schneider Electric </a:t>
            </a:r>
            <a:r>
              <a:rPr sz="700" spc="-5" dirty="0">
                <a:solidFill>
                  <a:srgbClr val="FFFFFF"/>
                </a:solidFill>
                <a:latin typeface="Arial"/>
                <a:cs typeface="Arial"/>
              </a:rPr>
              <a:t>SE,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its </a:t>
            </a:r>
            <a:r>
              <a:rPr sz="700" spc="20" dirty="0">
                <a:solidFill>
                  <a:srgbClr val="FFFFFF"/>
                </a:solidFill>
                <a:latin typeface="Arial"/>
                <a:cs typeface="Arial"/>
              </a:rPr>
              <a:t>subsidiaries, </a:t>
            </a:r>
            <a:r>
              <a:rPr sz="700" spc="35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affiliated  </a:t>
            </a:r>
            <a:r>
              <a:rPr sz="700" spc="25" dirty="0">
                <a:solidFill>
                  <a:srgbClr val="FFFFFF"/>
                </a:solidFill>
                <a:latin typeface="Arial"/>
                <a:cs typeface="Arial"/>
              </a:rPr>
              <a:t>companies. </a:t>
            </a:r>
            <a:r>
              <a:rPr sz="700" spc="10" dirty="0">
                <a:solidFill>
                  <a:srgbClr val="FFFFFF"/>
                </a:solidFill>
                <a:latin typeface="Arial"/>
                <a:cs typeface="Arial"/>
              </a:rPr>
              <a:t>All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other </a:t>
            </a:r>
            <a:r>
              <a:rPr sz="700" spc="25" dirty="0">
                <a:solidFill>
                  <a:srgbClr val="FFFFFF"/>
                </a:solidFill>
                <a:latin typeface="Arial"/>
                <a:cs typeface="Arial"/>
              </a:rPr>
              <a:t>trademarks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are the </a:t>
            </a:r>
            <a:r>
              <a:rPr sz="700" spc="30" dirty="0">
                <a:solidFill>
                  <a:srgbClr val="FFFFFF"/>
                </a:solidFill>
                <a:latin typeface="Arial"/>
                <a:cs typeface="Arial"/>
              </a:rPr>
              <a:t>property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of their </a:t>
            </a:r>
            <a:r>
              <a:rPr sz="700" spc="25" dirty="0">
                <a:solidFill>
                  <a:srgbClr val="FFFFFF"/>
                </a:solidFill>
                <a:latin typeface="Arial"/>
                <a:cs typeface="Arial"/>
              </a:rPr>
              <a:t>respective </a:t>
            </a:r>
            <a:r>
              <a:rPr sz="700" spc="15" dirty="0">
                <a:solidFill>
                  <a:srgbClr val="FFFFFF"/>
                </a:solidFill>
                <a:latin typeface="Arial"/>
                <a:cs typeface="Arial"/>
              </a:rPr>
              <a:t>owners. •</a:t>
            </a:r>
            <a:r>
              <a:rPr sz="700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spc="20" dirty="0">
                <a:solidFill>
                  <a:srgbClr val="FFFFFF"/>
                </a:solidFill>
                <a:latin typeface="Arial"/>
                <a:cs typeface="Arial"/>
              </a:rPr>
              <a:t>998-19812168</a:t>
            </a:r>
            <a:endParaRPr sz="7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8175" y="4494027"/>
            <a:ext cx="1296670" cy="62992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1100" b="1" spc="15" dirty="0">
                <a:solidFill>
                  <a:srgbClr val="FFFFFF"/>
                </a:solidFill>
                <a:latin typeface="Arial"/>
                <a:cs typeface="Arial"/>
              </a:rPr>
              <a:t>Schneider</a:t>
            </a:r>
            <a:r>
              <a:rPr sz="11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b="1" spc="20" dirty="0">
                <a:solidFill>
                  <a:srgbClr val="FFFFFF"/>
                </a:solidFill>
                <a:latin typeface="Arial"/>
                <a:cs typeface="Arial"/>
              </a:rPr>
              <a:t>Electric</a:t>
            </a:r>
            <a:endParaRPr sz="1100">
              <a:latin typeface="Arial"/>
              <a:cs typeface="Arial"/>
            </a:endParaRPr>
          </a:p>
          <a:p>
            <a:pPr marL="12700" marR="84455">
              <a:lnSpc>
                <a:spcPts val="1130"/>
              </a:lnSpc>
              <a:spcBef>
                <a:spcPts val="5"/>
              </a:spcBef>
            </a:pPr>
            <a:r>
              <a:rPr sz="850" spc="-20" dirty="0">
                <a:solidFill>
                  <a:srgbClr val="FFFFFF"/>
                </a:solidFill>
                <a:latin typeface="Arial"/>
                <a:cs typeface="Arial"/>
              </a:rPr>
              <a:t>132 </a:t>
            </a:r>
            <a:r>
              <a:rPr sz="850" dirty="0">
                <a:solidFill>
                  <a:srgbClr val="FFFFFF"/>
                </a:solidFill>
                <a:latin typeface="Arial"/>
                <a:cs typeface="Arial"/>
              </a:rPr>
              <a:t>Fairgrounds </a:t>
            </a:r>
            <a:r>
              <a:rPr sz="850" spc="-5" dirty="0">
                <a:solidFill>
                  <a:srgbClr val="FFFFFF"/>
                </a:solidFill>
                <a:latin typeface="Arial"/>
                <a:cs typeface="Arial"/>
              </a:rPr>
              <a:t>Road  </a:t>
            </a:r>
            <a:r>
              <a:rPr sz="850" spc="-20" dirty="0">
                <a:solidFill>
                  <a:srgbClr val="FFFFFF"/>
                </a:solidFill>
                <a:latin typeface="Arial"/>
                <a:cs typeface="Arial"/>
              </a:rPr>
              <a:t>West </a:t>
            </a:r>
            <a:r>
              <a:rPr sz="850" dirty="0">
                <a:solidFill>
                  <a:srgbClr val="FFFFFF"/>
                </a:solidFill>
                <a:latin typeface="Arial"/>
                <a:cs typeface="Arial"/>
              </a:rPr>
              <a:t>Kingston, </a:t>
            </a:r>
            <a:r>
              <a:rPr sz="850" spc="-25" dirty="0">
                <a:solidFill>
                  <a:srgbClr val="FFFFFF"/>
                </a:solidFill>
                <a:latin typeface="Arial"/>
                <a:cs typeface="Arial"/>
              </a:rPr>
              <a:t>RI </a:t>
            </a:r>
            <a:r>
              <a:rPr sz="850" dirty="0">
                <a:solidFill>
                  <a:srgbClr val="FFFFFF"/>
                </a:solidFill>
                <a:latin typeface="Arial"/>
                <a:cs typeface="Arial"/>
              </a:rPr>
              <a:t>02892  </a:t>
            </a:r>
            <a:r>
              <a:rPr sz="850" spc="-15" dirty="0">
                <a:solidFill>
                  <a:srgbClr val="FFFFFF"/>
                </a:solidFill>
                <a:latin typeface="Arial"/>
                <a:cs typeface="Arial"/>
              </a:rPr>
              <a:t>Phone:</a:t>
            </a:r>
            <a:r>
              <a:rPr sz="85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dirty="0">
                <a:solidFill>
                  <a:srgbClr val="FFFFFF"/>
                </a:solidFill>
                <a:latin typeface="Arial"/>
                <a:cs typeface="Arial"/>
              </a:rPr>
              <a:t>401-789-5735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77964" y="1772243"/>
            <a:ext cx="6913436" cy="3892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2450" spc="-60" dirty="0">
                <a:solidFill>
                  <a:srgbClr val="FFFFFF"/>
                </a:solidFill>
              </a:rPr>
              <a:t>Connected Smart-UPS with APC </a:t>
            </a:r>
            <a:r>
              <a:rPr lang="en-US" sz="2450" spc="-60" dirty="0" err="1">
                <a:solidFill>
                  <a:srgbClr val="FFFFFF"/>
                </a:solidFill>
              </a:rPr>
              <a:t>SmartConnect</a:t>
            </a:r>
            <a:r>
              <a:rPr lang="en-US" sz="2450" spc="-60" dirty="0">
                <a:solidFill>
                  <a:srgbClr val="FFFFFF"/>
                </a:solidFill>
              </a:rPr>
              <a:t> </a:t>
            </a:r>
            <a:endParaRPr sz="2450" dirty="0"/>
          </a:p>
        </p:txBody>
      </p:sp>
      <p:sp>
        <p:nvSpPr>
          <p:cNvPr id="6" name="object 6"/>
          <p:cNvSpPr/>
          <p:nvPr/>
        </p:nvSpPr>
        <p:spPr>
          <a:xfrm>
            <a:off x="7636523" y="6825081"/>
            <a:ext cx="297599" cy="1517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4505" y="68250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6656" y="68067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2572" y="6865601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1151" y="6865414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76374" y="6823154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1605" y="66728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2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2232" y="6700038"/>
            <a:ext cx="875969" cy="4088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7495" y="6863840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852160" y="67740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83706" y="5279193"/>
            <a:ext cx="249047" cy="2490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26590" y="5279187"/>
            <a:ext cx="249047" cy="24904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69495" y="5279190"/>
            <a:ext cx="249034" cy="2490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212390" y="5278343"/>
            <a:ext cx="245076" cy="24989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551315" y="5279187"/>
            <a:ext cx="249047" cy="24904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94215" y="5278805"/>
            <a:ext cx="252577" cy="2494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08000" y="67854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684527" y="67854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7600" y="6785464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53529" y="684913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7968" y="0"/>
            <a:ext cx="4260430" cy="64554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932932"/>
            <a:ext cx="4909820" cy="104394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 marR="5080">
              <a:lnSpc>
                <a:spcPts val="3950"/>
              </a:lnSpc>
              <a:spcBef>
                <a:spcPts val="325"/>
              </a:spcBef>
            </a:pPr>
            <a:r>
              <a:rPr sz="3350" spc="-75" dirty="0">
                <a:solidFill>
                  <a:srgbClr val="3DCD58"/>
                </a:solidFill>
              </a:rPr>
              <a:t>Maintain </a:t>
            </a:r>
            <a:r>
              <a:rPr sz="3350" spc="-20" dirty="0">
                <a:solidFill>
                  <a:srgbClr val="3DCD58"/>
                </a:solidFill>
              </a:rPr>
              <a:t>critical </a:t>
            </a:r>
            <a:r>
              <a:rPr sz="3350" spc="-45" dirty="0">
                <a:solidFill>
                  <a:srgbClr val="3DCD58"/>
                </a:solidFill>
              </a:rPr>
              <a:t>operations  with</a:t>
            </a:r>
            <a:r>
              <a:rPr sz="3350" spc="-70" dirty="0">
                <a:solidFill>
                  <a:srgbClr val="3DCD58"/>
                </a:solidFill>
              </a:rPr>
              <a:t> </a:t>
            </a:r>
            <a:r>
              <a:rPr sz="3350" spc="-25" dirty="0">
                <a:solidFill>
                  <a:srgbClr val="3DCD58"/>
                </a:solidFill>
              </a:rPr>
              <a:t>certainty</a:t>
            </a:r>
            <a:endParaRPr sz="3350"/>
          </a:p>
        </p:txBody>
      </p:sp>
      <p:sp>
        <p:nvSpPr>
          <p:cNvPr id="4" name="object 4"/>
          <p:cNvSpPr txBox="1"/>
          <p:nvPr/>
        </p:nvSpPr>
        <p:spPr>
          <a:xfrm>
            <a:off x="494865" y="2274698"/>
            <a:ext cx="4384675" cy="1901189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1400" spc="-10" dirty="0">
                <a:solidFill>
                  <a:srgbClr val="3DCD58"/>
                </a:solidFill>
                <a:latin typeface="Arial"/>
                <a:cs typeface="Arial"/>
              </a:rPr>
              <a:t>Energy reliability has </a:t>
            </a:r>
            <a:r>
              <a:rPr sz="1400" dirty="0">
                <a:solidFill>
                  <a:srgbClr val="3DCD58"/>
                </a:solidFill>
                <a:latin typeface="Arial"/>
                <a:cs typeface="Arial"/>
              </a:rPr>
              <a:t>a</a:t>
            </a:r>
            <a:r>
              <a:rPr sz="1400" spc="2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3DCD58"/>
                </a:solidFill>
                <a:latin typeface="Arial"/>
                <a:cs typeface="Arial"/>
              </a:rPr>
              <a:t>name.</a:t>
            </a:r>
            <a:endParaRPr sz="1400">
              <a:latin typeface="Arial"/>
              <a:cs typeface="Arial"/>
            </a:endParaRPr>
          </a:p>
          <a:p>
            <a:pPr marL="12700" marR="5080" indent="-635">
              <a:lnSpc>
                <a:spcPct val="112000"/>
              </a:lnSpc>
              <a:spcBef>
                <a:spcPts val="800"/>
              </a:spcBef>
            </a:pPr>
            <a:r>
              <a:rPr sz="1400" spc="-5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home offices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to business enterprises,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Smart-UPS</a:t>
            </a:r>
            <a:r>
              <a:rPr sz="1200" spc="-44" baseline="31250" dirty="0">
                <a:solidFill>
                  <a:srgbClr val="58595B"/>
                </a:solidFill>
                <a:latin typeface="Arial"/>
                <a:cs typeface="Arial"/>
              </a:rPr>
              <a:t>™ 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units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support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uninterruptible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power needs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r>
              <a:rPr sz="1400" spc="-2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your</a:t>
            </a:r>
            <a:endParaRPr sz="1400">
              <a:latin typeface="Arial"/>
              <a:cs typeface="Arial"/>
            </a:endParaRPr>
          </a:p>
          <a:p>
            <a:pPr marL="12700" marR="144780">
              <a:lnSpc>
                <a:spcPct val="112000"/>
              </a:lnSpc>
            </a:pPr>
            <a:r>
              <a:rPr sz="1400" spc="-4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equipment.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This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time-tested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benchmark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from 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APC</a:t>
            </a:r>
            <a:r>
              <a:rPr sz="1200" spc="-52" baseline="31250" dirty="0">
                <a:solidFill>
                  <a:srgbClr val="58595B"/>
                </a:solidFill>
                <a:latin typeface="Arial"/>
                <a:cs typeface="Arial"/>
              </a:rPr>
              <a:t>™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Schneider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Electric</a:t>
            </a:r>
            <a:r>
              <a:rPr sz="1200" spc="-15" baseline="31250" dirty="0">
                <a:solidFill>
                  <a:srgbClr val="58595B"/>
                </a:solidFill>
                <a:latin typeface="Arial"/>
                <a:cs typeface="Arial"/>
              </a:rPr>
              <a:t>™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protects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critical data 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connections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power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risks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supplying</a:t>
            </a:r>
            <a:r>
              <a:rPr sz="1400" spc="-2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clean,  reliable,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network-grade</a:t>
            </a:r>
            <a:r>
              <a:rPr sz="14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power.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6370815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41"/>
                </a:moveTo>
                <a:lnTo>
                  <a:pt x="10058400" y="169341"/>
                </a:lnTo>
                <a:lnTo>
                  <a:pt x="10058400" y="0"/>
                </a:lnTo>
                <a:lnTo>
                  <a:pt x="0" y="0"/>
                </a:lnTo>
                <a:lnTo>
                  <a:pt x="0" y="169341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36523" y="6880676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4505" y="6880680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6656" y="6862298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2572" y="6921197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1151" y="6921008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76374" y="6878748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1605" y="67284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2232" y="6755632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7495" y="691943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2223" y="6919438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2160" y="6829621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000" y="6841060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4527" y="6841060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7600" y="6841058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53529" y="690840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53090" y="1901786"/>
            <a:ext cx="5345112" cy="44182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882132"/>
            <a:ext cx="4126865" cy="5416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50" spc="-70" dirty="0">
                <a:solidFill>
                  <a:srgbClr val="3DCD58"/>
                </a:solidFill>
              </a:rPr>
              <a:t>The </a:t>
            </a:r>
            <a:r>
              <a:rPr sz="3350" spc="-65" dirty="0">
                <a:solidFill>
                  <a:srgbClr val="3DCD58"/>
                </a:solidFill>
              </a:rPr>
              <a:t>Smart-UPS</a:t>
            </a:r>
            <a:r>
              <a:rPr sz="3350" dirty="0">
                <a:solidFill>
                  <a:srgbClr val="3DCD58"/>
                </a:solidFill>
              </a:rPr>
              <a:t> </a:t>
            </a:r>
            <a:r>
              <a:rPr sz="3350" spc="-50" dirty="0">
                <a:solidFill>
                  <a:srgbClr val="3DCD58"/>
                </a:solidFill>
              </a:rPr>
              <a:t>family</a:t>
            </a:r>
            <a:endParaRPr sz="3350"/>
          </a:p>
        </p:txBody>
      </p:sp>
      <p:sp>
        <p:nvSpPr>
          <p:cNvPr id="4" name="object 4"/>
          <p:cNvSpPr/>
          <p:nvPr/>
        </p:nvSpPr>
        <p:spPr>
          <a:xfrm>
            <a:off x="0" y="6320015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95300" y="1813143"/>
            <a:ext cx="3383279" cy="2139950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1400" spc="5" dirty="0">
                <a:solidFill>
                  <a:srgbClr val="3DCD58"/>
                </a:solidFill>
                <a:latin typeface="Arial"/>
                <a:cs typeface="Arial"/>
              </a:rPr>
              <a:t>A </a:t>
            </a:r>
            <a:r>
              <a:rPr sz="1400" spc="-10" dirty="0">
                <a:solidFill>
                  <a:srgbClr val="3DCD58"/>
                </a:solidFill>
                <a:latin typeface="Arial"/>
                <a:cs typeface="Arial"/>
              </a:rPr>
              <a:t>variety of </a:t>
            </a:r>
            <a:r>
              <a:rPr sz="1400" spc="5" dirty="0">
                <a:solidFill>
                  <a:srgbClr val="3DCD58"/>
                </a:solidFill>
                <a:latin typeface="Arial"/>
                <a:cs typeface="Arial"/>
              </a:rPr>
              <a:t>models </a:t>
            </a:r>
            <a:r>
              <a:rPr sz="1400" spc="-15" dirty="0">
                <a:solidFill>
                  <a:srgbClr val="3DCD58"/>
                </a:solidFill>
                <a:latin typeface="Arial"/>
                <a:cs typeface="Arial"/>
              </a:rPr>
              <a:t>for </a:t>
            </a:r>
            <a:r>
              <a:rPr sz="1400" dirty="0">
                <a:solidFill>
                  <a:srgbClr val="3DCD58"/>
                </a:solidFill>
                <a:latin typeface="Arial"/>
                <a:cs typeface="Arial"/>
              </a:rPr>
              <a:t>a </a:t>
            </a:r>
            <a:r>
              <a:rPr sz="1400" spc="-10" dirty="0">
                <a:solidFill>
                  <a:srgbClr val="3DCD58"/>
                </a:solidFill>
                <a:latin typeface="Arial"/>
                <a:cs typeface="Arial"/>
              </a:rPr>
              <a:t>variety of</a:t>
            </a:r>
            <a:r>
              <a:rPr sz="1400" spc="30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3DCD58"/>
                </a:solidFill>
                <a:latin typeface="Arial"/>
                <a:cs typeface="Arial"/>
              </a:rPr>
              <a:t>needs.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ct val="112000"/>
              </a:lnSpc>
              <a:spcBef>
                <a:spcPts val="800"/>
              </a:spcBef>
            </a:pP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There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is a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model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nearly  every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application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35" dirty="0">
                <a:solidFill>
                  <a:srgbClr val="58595B"/>
                </a:solidFill>
                <a:latin typeface="Arial"/>
                <a:cs typeface="Arial"/>
              </a:rPr>
              <a:t>budget.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Choose 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range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form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factors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to fit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any 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client’s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needs.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lang="en-US" sz="1400" spc="15" dirty="0">
                <a:solidFill>
                  <a:srgbClr val="58595B"/>
                </a:solidFill>
                <a:latin typeface="Arial"/>
                <a:cs typeface="Arial"/>
              </a:rPr>
              <a:t>Basic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scalable</a:t>
            </a:r>
            <a:r>
              <a:rPr lang="en-US" sz="1400" spc="15" dirty="0">
                <a:solidFill>
                  <a:srgbClr val="58595B"/>
                </a:solidFill>
                <a:latin typeface="Arial"/>
                <a:cs typeface="Arial"/>
              </a:rPr>
              <a:t> Performance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,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solutions are </a:t>
            </a:r>
            <a:r>
              <a:rPr sz="1400" spc="15" dirty="0">
                <a:solidFill>
                  <a:srgbClr val="58595B"/>
                </a:solidFill>
                <a:latin typeface="Arial"/>
                <a:cs typeface="Arial"/>
              </a:rPr>
              <a:t>ideal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servers, point-of-sale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equipment,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routers, switches,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hubs, </a:t>
            </a:r>
            <a:r>
              <a:rPr sz="1400" spc="30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more.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36523" y="6829870"/>
            <a:ext cx="297599" cy="15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04505" y="682987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6656" y="6811493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32572" y="6870393"/>
            <a:ext cx="90732" cy="1111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51151" y="687020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76374" y="682794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81605" y="6677609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22232" y="6704827"/>
            <a:ext cx="875969" cy="40884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7495" y="6868629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32223" y="6868633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2160" y="6778816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000" y="6790255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4527" y="6790255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7600" y="6790252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13567" y="5551629"/>
            <a:ext cx="2269490" cy="473709"/>
          </a:xfrm>
          <a:custGeom>
            <a:avLst/>
            <a:gdLst/>
            <a:ahLst/>
            <a:cxnLst/>
            <a:rect l="l" t="t" r="r" b="b"/>
            <a:pathLst>
              <a:path w="2269490" h="473710">
                <a:moveTo>
                  <a:pt x="2063673" y="0"/>
                </a:moveTo>
                <a:lnTo>
                  <a:pt x="205397" y="0"/>
                </a:lnTo>
                <a:lnTo>
                  <a:pt x="164002" y="4810"/>
                </a:lnTo>
                <a:lnTo>
                  <a:pt x="125447" y="18606"/>
                </a:lnTo>
                <a:lnTo>
                  <a:pt x="90558" y="40437"/>
                </a:lnTo>
                <a:lnTo>
                  <a:pt x="60159" y="69349"/>
                </a:lnTo>
                <a:lnTo>
                  <a:pt x="35078" y="104392"/>
                </a:lnTo>
                <a:lnTo>
                  <a:pt x="16141" y="144612"/>
                </a:lnTo>
                <a:lnTo>
                  <a:pt x="4172" y="189058"/>
                </a:lnTo>
                <a:lnTo>
                  <a:pt x="0" y="236778"/>
                </a:lnTo>
                <a:lnTo>
                  <a:pt x="4172" y="284502"/>
                </a:lnTo>
                <a:lnTo>
                  <a:pt x="16141" y="328952"/>
                </a:lnTo>
                <a:lnTo>
                  <a:pt x="35078" y="369174"/>
                </a:lnTo>
                <a:lnTo>
                  <a:pt x="60159" y="404218"/>
                </a:lnTo>
                <a:lnTo>
                  <a:pt x="90558" y="433132"/>
                </a:lnTo>
                <a:lnTo>
                  <a:pt x="125447" y="454963"/>
                </a:lnTo>
                <a:lnTo>
                  <a:pt x="164002" y="468759"/>
                </a:lnTo>
                <a:lnTo>
                  <a:pt x="205397" y="473570"/>
                </a:lnTo>
                <a:lnTo>
                  <a:pt x="2063673" y="473570"/>
                </a:lnTo>
                <a:lnTo>
                  <a:pt x="2105068" y="468759"/>
                </a:lnTo>
                <a:lnTo>
                  <a:pt x="2143623" y="454963"/>
                </a:lnTo>
                <a:lnTo>
                  <a:pt x="2178512" y="433132"/>
                </a:lnTo>
                <a:lnTo>
                  <a:pt x="2208911" y="404218"/>
                </a:lnTo>
                <a:lnTo>
                  <a:pt x="2233991" y="369174"/>
                </a:lnTo>
                <a:lnTo>
                  <a:pt x="2252929" y="328952"/>
                </a:lnTo>
                <a:lnTo>
                  <a:pt x="2264897" y="284502"/>
                </a:lnTo>
                <a:lnTo>
                  <a:pt x="2269070" y="236778"/>
                </a:lnTo>
                <a:lnTo>
                  <a:pt x="2264897" y="189058"/>
                </a:lnTo>
                <a:lnTo>
                  <a:pt x="2252929" y="144612"/>
                </a:lnTo>
                <a:lnTo>
                  <a:pt x="2233991" y="104392"/>
                </a:lnTo>
                <a:lnTo>
                  <a:pt x="2208911" y="69349"/>
                </a:lnTo>
                <a:lnTo>
                  <a:pt x="2178512" y="40437"/>
                </a:lnTo>
                <a:lnTo>
                  <a:pt x="2143623" y="18606"/>
                </a:lnTo>
                <a:lnTo>
                  <a:pt x="2105068" y="4810"/>
                </a:lnTo>
                <a:lnTo>
                  <a:pt x="2063673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797012" y="5655092"/>
            <a:ext cx="1720214" cy="255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00" spc="-5" dirty="0">
                <a:solidFill>
                  <a:srgbClr val="FFFFFF"/>
                </a:solidFill>
                <a:latin typeface="Arial"/>
                <a:cs typeface="Arial"/>
              </a:rPr>
              <a:t>Choose </a:t>
            </a:r>
            <a:r>
              <a:rPr sz="1500" dirty="0">
                <a:solidFill>
                  <a:srgbClr val="FFFFFF"/>
                </a:solidFill>
                <a:latin typeface="Arial"/>
                <a:cs typeface="Arial"/>
              </a:rPr>
              <a:t>yours</a:t>
            </a:r>
            <a:r>
              <a:rPr sz="1500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500" spc="10" dirty="0">
                <a:solidFill>
                  <a:srgbClr val="FFFFFF"/>
                </a:solidFill>
                <a:latin typeface="Arial"/>
                <a:cs typeface="Arial"/>
              </a:rPr>
              <a:t>today</a:t>
            </a:r>
            <a:endParaRPr sz="15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53529" y="690840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dl.boxcloud.com/api/2.0/internal_files/258694290712/versions/272630055736/representations/jpg_paged_2048x2048/content/1.jpg?access_token=1!3ZUKpHdGC7oeRgC1E15qCeMqllBYV5kp-rkLPEe5s2dZSTjtBMLjRZWTNXiDCkuKwrHiLrPtacxOPnOnOX5B1enCwtlIis38hCgoAhbrJkrAwHz2DIkUxYwsrm9O6NGXrV7i5OfPYXSbRUQDythi9e5FlvN8DVlLAGRlnWLC4KEFSjt6jx2suXkJMTQdk6ys2OorxUwYOHE_NbV4xFPXJRQwz6rVbmRoImlEN-KObOFMUPMZVSr1n8JaTkG9SM2F1rI46siAGmvVUyjnp25oslrsMfwSlzw8tvZO35pAU6PaQ5mTotMpIfIIzqrwi8zvlSFwrLTGubd7___OBQoaGQ4R3pHNtjQhS1T3DvRo_cP0LABUztKvzJWlHYV1Wk8BPVp-ht5p-1xgbSxEkQ..&amp;box_client_name=box-content-preview&amp;box_client_version=1.28.1">
            <a:extLst>
              <a:ext uri="{FF2B5EF4-FFF2-40B4-BE49-F238E27FC236}">
                <a16:creationId xmlns:a16="http://schemas.microsoft.com/office/drawing/2014/main" id="{19AF965E-C65C-47D9-93B9-CEAB94F93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3" y="0"/>
            <a:ext cx="10058400" cy="597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4"/>
          <p:cNvSpPr/>
          <p:nvPr/>
        </p:nvSpPr>
        <p:spPr>
          <a:xfrm>
            <a:off x="0" y="6311087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202"/>
                </a:moveTo>
                <a:lnTo>
                  <a:pt x="10058400" y="169202"/>
                </a:lnTo>
                <a:lnTo>
                  <a:pt x="10058400" y="0"/>
                </a:lnTo>
                <a:lnTo>
                  <a:pt x="0" y="0"/>
                </a:lnTo>
                <a:lnTo>
                  <a:pt x="0" y="169202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30528" y="6820546"/>
            <a:ext cx="297357" cy="1515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98193" y="6820548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561"/>
                </a:lnTo>
              </a:path>
            </a:pathLst>
          </a:custGeom>
          <a:ln w="15290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240153" y="6802180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73" y="0"/>
                </a:moveTo>
                <a:lnTo>
                  <a:pt x="0" y="0"/>
                </a:lnTo>
                <a:lnTo>
                  <a:pt x="0" y="92062"/>
                </a:lnTo>
                <a:lnTo>
                  <a:pt x="2921" y="96227"/>
                </a:lnTo>
                <a:lnTo>
                  <a:pt x="13017" y="96227"/>
                </a:lnTo>
                <a:lnTo>
                  <a:pt x="15668" y="92062"/>
                </a:lnTo>
                <a:lnTo>
                  <a:pt x="15773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26234" y="6861040"/>
            <a:ext cx="90680" cy="1110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44572" y="6860836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72" y="0"/>
                </a:moveTo>
                <a:lnTo>
                  <a:pt x="0" y="0"/>
                </a:lnTo>
                <a:lnTo>
                  <a:pt x="0" y="111290"/>
                </a:lnTo>
                <a:lnTo>
                  <a:pt x="8572" y="111290"/>
                </a:lnTo>
                <a:lnTo>
                  <a:pt x="9740" y="110871"/>
                </a:lnTo>
                <a:lnTo>
                  <a:pt x="10845" y="110223"/>
                </a:lnTo>
                <a:lnTo>
                  <a:pt x="11010" y="110109"/>
                </a:lnTo>
                <a:lnTo>
                  <a:pt x="11264" y="109943"/>
                </a:lnTo>
                <a:lnTo>
                  <a:pt x="11595" y="109855"/>
                </a:lnTo>
                <a:lnTo>
                  <a:pt x="13766" y="107670"/>
                </a:lnTo>
                <a:lnTo>
                  <a:pt x="13766" y="62699"/>
                </a:lnTo>
                <a:lnTo>
                  <a:pt x="13901" y="51287"/>
                </a:lnTo>
                <a:lnTo>
                  <a:pt x="28121" y="18021"/>
                </a:lnTo>
                <a:lnTo>
                  <a:pt x="13766" y="18021"/>
                </a:lnTo>
                <a:lnTo>
                  <a:pt x="13766" y="3606"/>
                </a:lnTo>
                <a:lnTo>
                  <a:pt x="11595" y="1422"/>
                </a:lnTo>
                <a:lnTo>
                  <a:pt x="11264" y="1346"/>
                </a:lnTo>
                <a:lnTo>
                  <a:pt x="10960" y="1117"/>
                </a:lnTo>
                <a:lnTo>
                  <a:pt x="10756" y="1016"/>
                </a:lnTo>
                <a:lnTo>
                  <a:pt x="9740" y="393"/>
                </a:lnTo>
                <a:lnTo>
                  <a:pt x="8572" y="0"/>
                </a:lnTo>
                <a:close/>
              </a:path>
              <a:path w="90170" h="111759">
                <a:moveTo>
                  <a:pt x="81078" y="11264"/>
                </a:moveTo>
                <a:lnTo>
                  <a:pt x="58775" y="11264"/>
                </a:lnTo>
                <a:lnTo>
                  <a:pt x="67043" y="14986"/>
                </a:lnTo>
                <a:lnTo>
                  <a:pt x="71640" y="21234"/>
                </a:lnTo>
                <a:lnTo>
                  <a:pt x="75717" y="26657"/>
                </a:lnTo>
                <a:lnTo>
                  <a:pt x="76200" y="34063"/>
                </a:lnTo>
                <a:lnTo>
                  <a:pt x="76250" y="107670"/>
                </a:lnTo>
                <a:lnTo>
                  <a:pt x="78422" y="109855"/>
                </a:lnTo>
                <a:lnTo>
                  <a:pt x="78739" y="109943"/>
                </a:lnTo>
                <a:lnTo>
                  <a:pt x="78993" y="110109"/>
                </a:lnTo>
                <a:lnTo>
                  <a:pt x="79273" y="110261"/>
                </a:lnTo>
                <a:lnTo>
                  <a:pt x="80276" y="110871"/>
                </a:lnTo>
                <a:lnTo>
                  <a:pt x="81445" y="111290"/>
                </a:lnTo>
                <a:lnTo>
                  <a:pt x="90017" y="111290"/>
                </a:lnTo>
                <a:lnTo>
                  <a:pt x="89900" y="34836"/>
                </a:lnTo>
                <a:lnTo>
                  <a:pt x="81330" y="11480"/>
                </a:lnTo>
                <a:lnTo>
                  <a:pt x="81078" y="11264"/>
                </a:lnTo>
                <a:close/>
              </a:path>
              <a:path w="90170" h="111759">
                <a:moveTo>
                  <a:pt x="50672" y="203"/>
                </a:moveTo>
                <a:lnTo>
                  <a:pt x="36744" y="1921"/>
                </a:lnTo>
                <a:lnTo>
                  <a:pt x="26581" y="6269"/>
                </a:lnTo>
                <a:lnTo>
                  <a:pt x="19236" y="12038"/>
                </a:lnTo>
                <a:lnTo>
                  <a:pt x="13766" y="18021"/>
                </a:lnTo>
                <a:lnTo>
                  <a:pt x="28121" y="18021"/>
                </a:lnTo>
                <a:lnTo>
                  <a:pt x="36791" y="13042"/>
                </a:lnTo>
                <a:lnTo>
                  <a:pt x="43306" y="11264"/>
                </a:lnTo>
                <a:lnTo>
                  <a:pt x="81078" y="11264"/>
                </a:lnTo>
                <a:lnTo>
                  <a:pt x="76738" y="7548"/>
                </a:lnTo>
                <a:lnTo>
                  <a:pt x="70254" y="3913"/>
                </a:lnTo>
                <a:lnTo>
                  <a:pt x="61644" y="1242"/>
                </a:lnTo>
                <a:lnTo>
                  <a:pt x="50672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169947" y="6818617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591" y="368"/>
                </a:moveTo>
                <a:lnTo>
                  <a:pt x="33968" y="11276"/>
                </a:lnTo>
                <a:lnTo>
                  <a:pt x="16046" y="28486"/>
                </a:lnTo>
                <a:lnTo>
                  <a:pt x="4248" y="50581"/>
                </a:lnTo>
                <a:lnTo>
                  <a:pt x="0" y="76149"/>
                </a:lnTo>
                <a:lnTo>
                  <a:pt x="6224" y="106913"/>
                </a:lnTo>
                <a:lnTo>
                  <a:pt x="23190" y="132062"/>
                </a:lnTo>
                <a:lnTo>
                  <a:pt x="48338" y="149031"/>
                </a:lnTo>
                <a:lnTo>
                  <a:pt x="79108" y="155257"/>
                </a:lnTo>
                <a:lnTo>
                  <a:pt x="109867" y="149031"/>
                </a:lnTo>
                <a:lnTo>
                  <a:pt x="122097" y="140779"/>
                </a:lnTo>
                <a:lnTo>
                  <a:pt x="79108" y="140779"/>
                </a:lnTo>
                <a:lnTo>
                  <a:pt x="53974" y="135690"/>
                </a:lnTo>
                <a:lnTo>
                  <a:pt x="33437" y="121823"/>
                </a:lnTo>
                <a:lnTo>
                  <a:pt x="19584" y="101276"/>
                </a:lnTo>
                <a:lnTo>
                  <a:pt x="14503" y="76149"/>
                </a:lnTo>
                <a:lnTo>
                  <a:pt x="17625" y="56309"/>
                </a:lnTo>
                <a:lnTo>
                  <a:pt x="26336" y="38968"/>
                </a:lnTo>
                <a:lnTo>
                  <a:pt x="39652" y="25101"/>
                </a:lnTo>
                <a:lnTo>
                  <a:pt x="56591" y="15684"/>
                </a:lnTo>
                <a:lnTo>
                  <a:pt x="56591" y="368"/>
                </a:lnTo>
                <a:close/>
              </a:path>
              <a:path w="158750" h="155575">
                <a:moveTo>
                  <a:pt x="100152" y="0"/>
                </a:moveTo>
                <a:lnTo>
                  <a:pt x="100152" y="15151"/>
                </a:lnTo>
                <a:lnTo>
                  <a:pt x="117630" y="24407"/>
                </a:lnTo>
                <a:lnTo>
                  <a:pt x="131405" y="38344"/>
                </a:lnTo>
                <a:lnTo>
                  <a:pt x="140434" y="55934"/>
                </a:lnTo>
                <a:lnTo>
                  <a:pt x="143675" y="76149"/>
                </a:lnTo>
                <a:lnTo>
                  <a:pt x="138594" y="101276"/>
                </a:lnTo>
                <a:lnTo>
                  <a:pt x="124745" y="121823"/>
                </a:lnTo>
                <a:lnTo>
                  <a:pt x="104220" y="135690"/>
                </a:lnTo>
                <a:lnTo>
                  <a:pt x="79108" y="140779"/>
                </a:lnTo>
                <a:lnTo>
                  <a:pt x="122097" y="140779"/>
                </a:lnTo>
                <a:lnTo>
                  <a:pt x="135016" y="132062"/>
                </a:lnTo>
                <a:lnTo>
                  <a:pt x="151988" y="106913"/>
                </a:lnTo>
                <a:lnTo>
                  <a:pt x="158216" y="76149"/>
                </a:lnTo>
                <a:lnTo>
                  <a:pt x="153844" y="50231"/>
                </a:lnTo>
                <a:lnTo>
                  <a:pt x="141719" y="27920"/>
                </a:lnTo>
                <a:lnTo>
                  <a:pt x="123326" y="10687"/>
                </a:lnTo>
                <a:lnTo>
                  <a:pt x="1001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574843" y="6668401"/>
            <a:ext cx="0" cy="462915"/>
          </a:xfrm>
          <a:custGeom>
            <a:avLst/>
            <a:gdLst/>
            <a:ahLst/>
            <a:cxnLst/>
            <a:rect l="l" t="t" r="r" b="b"/>
            <a:pathLst>
              <a:path h="462915">
                <a:moveTo>
                  <a:pt x="0" y="0"/>
                </a:moveTo>
                <a:lnTo>
                  <a:pt x="0" y="462686"/>
                </a:lnTo>
              </a:path>
            </a:pathLst>
          </a:custGeom>
          <a:ln w="7937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715362" y="6695599"/>
            <a:ext cx="875284" cy="40852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43914" y="6859275"/>
            <a:ext cx="99695" cy="216535"/>
          </a:xfrm>
          <a:custGeom>
            <a:avLst/>
            <a:gdLst/>
            <a:ahLst/>
            <a:cxnLst/>
            <a:rect l="l" t="t" r="r" b="b"/>
            <a:pathLst>
              <a:path w="99695" h="216534">
                <a:moveTo>
                  <a:pt x="99453" y="0"/>
                </a:moveTo>
                <a:lnTo>
                  <a:pt x="0" y="108191"/>
                </a:lnTo>
                <a:lnTo>
                  <a:pt x="99453" y="216382"/>
                </a:lnTo>
              </a:path>
            </a:pathLst>
          </a:custGeom>
          <a:ln w="35813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427946" y="6859269"/>
            <a:ext cx="99695" cy="216535"/>
          </a:xfrm>
          <a:custGeom>
            <a:avLst/>
            <a:gdLst/>
            <a:ahLst/>
            <a:cxnLst/>
            <a:rect l="l" t="t" r="r" b="b"/>
            <a:pathLst>
              <a:path w="99695" h="216534">
                <a:moveTo>
                  <a:pt x="0" y="216382"/>
                </a:moveTo>
                <a:lnTo>
                  <a:pt x="99453" y="108191"/>
                </a:lnTo>
                <a:lnTo>
                  <a:pt x="0" y="0"/>
                </a:lnTo>
              </a:path>
            </a:pathLst>
          </a:custGeom>
          <a:ln w="35813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48337" y="6769525"/>
            <a:ext cx="347980" cy="380365"/>
          </a:xfrm>
          <a:custGeom>
            <a:avLst/>
            <a:gdLst/>
            <a:ahLst/>
            <a:cxnLst/>
            <a:rect l="l" t="t" r="r" b="b"/>
            <a:pathLst>
              <a:path w="347979" h="380365">
                <a:moveTo>
                  <a:pt x="112407" y="180124"/>
                </a:moveTo>
                <a:lnTo>
                  <a:pt x="71189" y="186521"/>
                </a:lnTo>
                <a:lnTo>
                  <a:pt x="29068" y="222719"/>
                </a:lnTo>
                <a:lnTo>
                  <a:pt x="20967" y="369277"/>
                </a:lnTo>
                <a:lnTo>
                  <a:pt x="22529" y="373049"/>
                </a:lnTo>
                <a:lnTo>
                  <a:pt x="28117" y="378625"/>
                </a:lnTo>
                <a:lnTo>
                  <a:pt x="31889" y="380187"/>
                </a:lnTo>
                <a:lnTo>
                  <a:pt x="340944" y="380034"/>
                </a:lnTo>
                <a:lnTo>
                  <a:pt x="347573" y="373380"/>
                </a:lnTo>
                <a:lnTo>
                  <a:pt x="347573" y="350443"/>
                </a:lnTo>
                <a:lnTo>
                  <a:pt x="50698" y="350443"/>
                </a:lnTo>
                <a:lnTo>
                  <a:pt x="50698" y="255905"/>
                </a:lnTo>
                <a:lnTo>
                  <a:pt x="71832" y="218895"/>
                </a:lnTo>
                <a:lnTo>
                  <a:pt x="112407" y="209867"/>
                </a:lnTo>
                <a:lnTo>
                  <a:pt x="182746" y="209867"/>
                </a:lnTo>
                <a:lnTo>
                  <a:pt x="178422" y="203936"/>
                </a:lnTo>
                <a:lnTo>
                  <a:pt x="165466" y="193550"/>
                </a:lnTo>
                <a:lnTo>
                  <a:pt x="150106" y="186105"/>
                </a:lnTo>
                <a:lnTo>
                  <a:pt x="132400" y="181623"/>
                </a:lnTo>
                <a:lnTo>
                  <a:pt x="112407" y="180124"/>
                </a:lnTo>
                <a:close/>
              </a:path>
              <a:path w="347979" h="380365">
                <a:moveTo>
                  <a:pt x="218471" y="36207"/>
                </a:moveTo>
                <a:lnTo>
                  <a:pt x="174193" y="36207"/>
                </a:lnTo>
                <a:lnTo>
                  <a:pt x="317842" y="166370"/>
                </a:lnTo>
                <a:lnTo>
                  <a:pt x="317842" y="350316"/>
                </a:lnTo>
                <a:lnTo>
                  <a:pt x="50698" y="350443"/>
                </a:lnTo>
                <a:lnTo>
                  <a:pt x="347573" y="350443"/>
                </a:lnTo>
                <a:lnTo>
                  <a:pt x="347573" y="155587"/>
                </a:lnTo>
                <a:lnTo>
                  <a:pt x="345808" y="151587"/>
                </a:lnTo>
                <a:lnTo>
                  <a:pt x="218471" y="36207"/>
                </a:lnTo>
                <a:close/>
              </a:path>
              <a:path w="347979" h="380365">
                <a:moveTo>
                  <a:pt x="182746" y="209867"/>
                </a:moveTo>
                <a:lnTo>
                  <a:pt x="112407" y="209867"/>
                </a:lnTo>
                <a:lnTo>
                  <a:pt x="145171" y="216428"/>
                </a:lnTo>
                <a:lnTo>
                  <a:pt x="162498" y="231217"/>
                </a:lnTo>
                <a:lnTo>
                  <a:pt x="169302" y="246895"/>
                </a:lnTo>
                <a:lnTo>
                  <a:pt x="170469" y="255905"/>
                </a:lnTo>
                <a:lnTo>
                  <a:pt x="170497" y="312953"/>
                </a:lnTo>
                <a:lnTo>
                  <a:pt x="177152" y="319608"/>
                </a:lnTo>
                <a:lnTo>
                  <a:pt x="193560" y="319608"/>
                </a:lnTo>
                <a:lnTo>
                  <a:pt x="200228" y="312953"/>
                </a:lnTo>
                <a:lnTo>
                  <a:pt x="200213" y="255905"/>
                </a:lnTo>
                <a:lnTo>
                  <a:pt x="199892" y="250629"/>
                </a:lnTo>
                <a:lnTo>
                  <a:pt x="197516" y="237904"/>
                </a:lnTo>
                <a:lnTo>
                  <a:pt x="191044" y="221247"/>
                </a:lnTo>
                <a:lnTo>
                  <a:pt x="182746" y="209867"/>
                </a:lnTo>
                <a:close/>
              </a:path>
              <a:path w="347979" h="380365">
                <a:moveTo>
                  <a:pt x="178511" y="0"/>
                </a:moveTo>
                <a:lnTo>
                  <a:pt x="169875" y="0"/>
                </a:lnTo>
                <a:lnTo>
                  <a:pt x="469" y="153492"/>
                </a:lnTo>
                <a:lnTo>
                  <a:pt x="0" y="162902"/>
                </a:lnTo>
                <a:lnTo>
                  <a:pt x="11023" y="175069"/>
                </a:lnTo>
                <a:lnTo>
                  <a:pt x="20434" y="175526"/>
                </a:lnTo>
                <a:lnTo>
                  <a:pt x="174193" y="36207"/>
                </a:lnTo>
                <a:lnTo>
                  <a:pt x="218471" y="36207"/>
                </a:lnTo>
                <a:lnTo>
                  <a:pt x="17851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7603" y="678095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337" y="0"/>
                </a:moveTo>
                <a:lnTo>
                  <a:pt x="106920" y="7971"/>
                </a:lnTo>
                <a:lnTo>
                  <a:pt x="64004" y="30167"/>
                </a:lnTo>
                <a:lnTo>
                  <a:pt x="30162" y="64012"/>
                </a:lnTo>
                <a:lnTo>
                  <a:pt x="7969" y="106931"/>
                </a:lnTo>
                <a:lnTo>
                  <a:pt x="0" y="156349"/>
                </a:lnTo>
                <a:lnTo>
                  <a:pt x="7969" y="205766"/>
                </a:lnTo>
                <a:lnTo>
                  <a:pt x="30162" y="248682"/>
                </a:lnTo>
                <a:lnTo>
                  <a:pt x="64004" y="282524"/>
                </a:lnTo>
                <a:lnTo>
                  <a:pt x="106920" y="304716"/>
                </a:lnTo>
                <a:lnTo>
                  <a:pt x="156337" y="312686"/>
                </a:lnTo>
                <a:lnTo>
                  <a:pt x="205753" y="304716"/>
                </a:lnTo>
                <a:lnTo>
                  <a:pt x="248669" y="282524"/>
                </a:lnTo>
                <a:lnTo>
                  <a:pt x="282511" y="248682"/>
                </a:lnTo>
                <a:lnTo>
                  <a:pt x="304704" y="205766"/>
                </a:lnTo>
                <a:lnTo>
                  <a:pt x="312674" y="156349"/>
                </a:lnTo>
                <a:lnTo>
                  <a:pt x="304704" y="106931"/>
                </a:lnTo>
                <a:lnTo>
                  <a:pt x="282511" y="64012"/>
                </a:lnTo>
                <a:lnTo>
                  <a:pt x="248669" y="30167"/>
                </a:lnTo>
                <a:lnTo>
                  <a:pt x="205753" y="7971"/>
                </a:lnTo>
                <a:lnTo>
                  <a:pt x="156337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83205" y="678095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337" y="0"/>
                </a:moveTo>
                <a:lnTo>
                  <a:pt x="106920" y="7971"/>
                </a:lnTo>
                <a:lnTo>
                  <a:pt x="64004" y="30167"/>
                </a:lnTo>
                <a:lnTo>
                  <a:pt x="30162" y="64012"/>
                </a:lnTo>
                <a:lnTo>
                  <a:pt x="7969" y="106931"/>
                </a:lnTo>
                <a:lnTo>
                  <a:pt x="0" y="156349"/>
                </a:lnTo>
                <a:lnTo>
                  <a:pt x="7969" y="205766"/>
                </a:lnTo>
                <a:lnTo>
                  <a:pt x="30162" y="248682"/>
                </a:lnTo>
                <a:lnTo>
                  <a:pt x="64004" y="282524"/>
                </a:lnTo>
                <a:lnTo>
                  <a:pt x="106920" y="304716"/>
                </a:lnTo>
                <a:lnTo>
                  <a:pt x="156337" y="312686"/>
                </a:lnTo>
                <a:lnTo>
                  <a:pt x="205753" y="304716"/>
                </a:lnTo>
                <a:lnTo>
                  <a:pt x="248669" y="282524"/>
                </a:lnTo>
                <a:lnTo>
                  <a:pt x="282511" y="248682"/>
                </a:lnTo>
                <a:lnTo>
                  <a:pt x="304704" y="205766"/>
                </a:lnTo>
                <a:lnTo>
                  <a:pt x="312674" y="156349"/>
                </a:lnTo>
                <a:lnTo>
                  <a:pt x="304704" y="106931"/>
                </a:lnTo>
                <a:lnTo>
                  <a:pt x="282511" y="64012"/>
                </a:lnTo>
                <a:lnTo>
                  <a:pt x="248669" y="30167"/>
                </a:lnTo>
                <a:lnTo>
                  <a:pt x="205753" y="7971"/>
                </a:lnTo>
                <a:lnTo>
                  <a:pt x="156337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67073" y="6780955"/>
            <a:ext cx="1173480" cy="313055"/>
          </a:xfrm>
          <a:custGeom>
            <a:avLst/>
            <a:gdLst/>
            <a:ahLst/>
            <a:cxnLst/>
            <a:rect l="l" t="t" r="r" b="b"/>
            <a:pathLst>
              <a:path w="1173480" h="313054">
                <a:moveTo>
                  <a:pt x="0" y="312686"/>
                </a:moveTo>
                <a:lnTo>
                  <a:pt x="1173391" y="312686"/>
                </a:lnTo>
                <a:lnTo>
                  <a:pt x="1173391" y="0"/>
                </a:lnTo>
                <a:lnTo>
                  <a:pt x="0" y="0"/>
                </a:lnTo>
                <a:lnTo>
                  <a:pt x="0" y="312686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53529" y="690840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BFB598-33E1-4248-B225-2A826E791633}"/>
              </a:ext>
            </a:extLst>
          </p:cNvPr>
          <p:cNvSpPr/>
          <p:nvPr/>
        </p:nvSpPr>
        <p:spPr>
          <a:xfrm>
            <a:off x="-6873" y="5010631"/>
            <a:ext cx="10058400" cy="1318183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5300" y="5273448"/>
            <a:ext cx="6662700" cy="657231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2700" marR="5080">
              <a:lnSpc>
                <a:spcPts val="4510"/>
              </a:lnSpc>
              <a:spcBef>
                <a:spcPts val="625"/>
              </a:spcBef>
            </a:pPr>
            <a:r>
              <a:rPr lang="en-US" sz="4100" spc="-305" dirty="0">
                <a:solidFill>
                  <a:srgbClr val="FFFFFF"/>
                </a:solidFill>
              </a:rPr>
              <a:t>Connected </a:t>
            </a:r>
            <a:r>
              <a:rPr sz="4100" spc="-305" dirty="0">
                <a:solidFill>
                  <a:srgbClr val="FFFFFF"/>
                </a:solidFill>
              </a:rPr>
              <a:t>S</a:t>
            </a:r>
            <a:r>
              <a:rPr sz="4100" spc="-120" dirty="0">
                <a:solidFill>
                  <a:srgbClr val="FFFFFF"/>
                </a:solidFill>
              </a:rPr>
              <a:t>ma</a:t>
            </a:r>
            <a:r>
              <a:rPr sz="4100" spc="90" dirty="0">
                <a:solidFill>
                  <a:srgbClr val="FFFFFF"/>
                </a:solidFill>
              </a:rPr>
              <a:t>r</a:t>
            </a:r>
            <a:r>
              <a:rPr sz="4100" spc="-160" dirty="0">
                <a:solidFill>
                  <a:srgbClr val="FFFFFF"/>
                </a:solidFill>
              </a:rPr>
              <a:t>t</a:t>
            </a:r>
            <a:r>
              <a:rPr sz="4100" spc="5" dirty="0">
                <a:solidFill>
                  <a:srgbClr val="FFFFFF"/>
                </a:solidFill>
              </a:rPr>
              <a:t>-</a:t>
            </a:r>
            <a:r>
              <a:rPr sz="4100" spc="-80" dirty="0">
                <a:solidFill>
                  <a:srgbClr val="FFFFFF"/>
                </a:solidFill>
              </a:rPr>
              <a:t>U</a:t>
            </a:r>
            <a:r>
              <a:rPr sz="4100" spc="-300" dirty="0">
                <a:solidFill>
                  <a:srgbClr val="FFFFFF"/>
                </a:solidFill>
              </a:rPr>
              <a:t>P</a:t>
            </a:r>
            <a:r>
              <a:rPr sz="4100" spc="-120" dirty="0">
                <a:solidFill>
                  <a:srgbClr val="FFFFFF"/>
                </a:solidFill>
              </a:rPr>
              <a:t>S</a:t>
            </a:r>
            <a:r>
              <a:rPr lang="en-US" sz="4100" spc="-120" dirty="0">
                <a:solidFill>
                  <a:srgbClr val="FFFFFF"/>
                </a:solidFill>
              </a:rPr>
              <a:t> </a:t>
            </a:r>
            <a:r>
              <a:rPr lang="en-US" sz="4100" spc="-45" dirty="0">
                <a:solidFill>
                  <a:srgbClr val="FFFFFF"/>
                </a:solidFill>
              </a:rPr>
              <a:t>M</a:t>
            </a:r>
            <a:r>
              <a:rPr sz="4100" spc="-45" dirty="0">
                <a:solidFill>
                  <a:srgbClr val="FFFFFF"/>
                </a:solidFill>
              </a:rPr>
              <a:t>odels</a:t>
            </a:r>
            <a:endParaRPr sz="4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08000" y="1702841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150495">
              <a:lnSpc>
                <a:spcPct val="100000"/>
              </a:lnSpc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252729" marR="338455" indent="-102235">
              <a:lnSpc>
                <a:spcPts val="1510"/>
              </a:lnSpc>
              <a:spcBef>
                <a:spcPts val="590"/>
              </a:spcBef>
              <a:buChar char="•"/>
              <a:tabLst>
                <a:tab pos="25336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business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routers</a:t>
            </a:r>
            <a:endParaRPr sz="1300">
              <a:latin typeface="Arial"/>
              <a:cs typeface="Arial"/>
            </a:endParaRPr>
          </a:p>
          <a:p>
            <a:pPr marL="252729" marR="669925" indent="-102235">
              <a:lnSpc>
                <a:spcPts val="1510"/>
              </a:lnSpc>
              <a:spcBef>
                <a:spcPts val="525"/>
              </a:spcBef>
              <a:buChar char="•"/>
              <a:tabLst>
                <a:tab pos="253365" algn="l"/>
              </a:tabLst>
            </a:pPr>
            <a:r>
              <a:rPr sz="1300" spc="-8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spc="4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el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</a:t>
            </a:r>
            <a:endParaRPr sz="1300">
              <a:latin typeface="Arial"/>
              <a:cs typeface="Arial"/>
            </a:endParaRPr>
          </a:p>
          <a:p>
            <a:pPr marL="252729" marR="532130" indent="-102235">
              <a:lnSpc>
                <a:spcPts val="1510"/>
              </a:lnSpc>
              <a:spcBef>
                <a:spcPts val="525"/>
              </a:spcBef>
              <a:buChar char="•"/>
              <a:tabLst>
                <a:tab pos="253365" algn="l"/>
              </a:tabLst>
            </a:pPr>
            <a:r>
              <a:rPr sz="1300" spc="-7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spc="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94898" y="878595"/>
            <a:ext cx="5577840" cy="5581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3350" spc="-60" dirty="0">
                <a:solidFill>
                  <a:srgbClr val="3DCD58"/>
                </a:solidFill>
              </a:rPr>
              <a:t>SMC: </a:t>
            </a:r>
            <a:r>
              <a:rPr lang="en-US" sz="3350" spc="-30" dirty="0">
                <a:solidFill>
                  <a:srgbClr val="3DCD58"/>
                </a:solidFill>
              </a:rPr>
              <a:t>Basic </a:t>
            </a:r>
            <a:r>
              <a:rPr sz="3350" spc="-120" dirty="0">
                <a:solidFill>
                  <a:srgbClr val="3DCD58"/>
                </a:solidFill>
              </a:rPr>
              <a:t>UPS</a:t>
            </a:r>
            <a:r>
              <a:rPr sz="3350" spc="-20" dirty="0">
                <a:solidFill>
                  <a:srgbClr val="3DCD58"/>
                </a:solidFill>
              </a:rPr>
              <a:t> </a:t>
            </a:r>
            <a:r>
              <a:rPr sz="3500" spc="-35" dirty="0">
                <a:solidFill>
                  <a:srgbClr val="3DCD58"/>
                </a:solidFill>
              </a:rPr>
              <a:t>models</a:t>
            </a:r>
            <a:endParaRPr sz="3500" dirty="0"/>
          </a:p>
        </p:txBody>
      </p:sp>
      <p:sp>
        <p:nvSpPr>
          <p:cNvPr id="5" name="object 5"/>
          <p:cNvSpPr/>
          <p:nvPr/>
        </p:nvSpPr>
        <p:spPr>
          <a:xfrm>
            <a:off x="6327833" y="2145410"/>
            <a:ext cx="3333652" cy="11502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872855" y="3217876"/>
            <a:ext cx="788630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5" dirty="0">
                <a:solidFill>
                  <a:srgbClr val="42B4E6"/>
                </a:solidFill>
                <a:latin typeface="Arial"/>
                <a:cs typeface="Arial"/>
              </a:rPr>
              <a:t>SMC1500</a:t>
            </a:r>
            <a:r>
              <a:rPr lang="en-US" sz="750" spc="-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5" dirty="0">
                <a:solidFill>
                  <a:srgbClr val="42B4E6"/>
                </a:solidFill>
                <a:latin typeface="Arial"/>
                <a:cs typeface="Arial"/>
              </a:rPr>
              <a:t>-2UC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06240" y="3641915"/>
            <a:ext cx="2861999" cy="21116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166855" y="5675898"/>
            <a:ext cx="601384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0" dirty="0">
                <a:solidFill>
                  <a:srgbClr val="42B4E6"/>
                </a:solidFill>
                <a:latin typeface="Arial"/>
                <a:cs typeface="Arial"/>
              </a:rPr>
              <a:t>SMC1000</a:t>
            </a:r>
            <a:r>
              <a:rPr lang="en-US" sz="750" spc="-10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10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522078" y="1694370"/>
            <a:ext cx="2007269" cy="1750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004396" y="3369767"/>
            <a:ext cx="524951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0" dirty="0">
                <a:solidFill>
                  <a:srgbClr val="42B4E6"/>
                </a:solidFill>
                <a:latin typeface="Arial"/>
                <a:cs typeface="Arial"/>
              </a:rPr>
              <a:t>SMC1500</a:t>
            </a:r>
            <a:r>
              <a:rPr lang="en-US" sz="750" spc="-10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10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08293" y="4705362"/>
            <a:ext cx="3655771" cy="10127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97518" y="5675898"/>
            <a:ext cx="763967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5" dirty="0">
                <a:solidFill>
                  <a:srgbClr val="42B4E6"/>
                </a:solidFill>
                <a:latin typeface="Arial"/>
                <a:cs typeface="Arial"/>
              </a:rPr>
              <a:t>SMC1000</a:t>
            </a:r>
            <a:r>
              <a:rPr lang="en-US" sz="750" spc="-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5" dirty="0">
                <a:solidFill>
                  <a:srgbClr val="42B4E6"/>
                </a:solidFill>
                <a:latin typeface="Arial"/>
                <a:cs typeface="Arial"/>
              </a:rPr>
              <a:t>-2UC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3972" y="4473398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21505" y="4617812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50241" y="4713337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87680" y="5184345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95211" y="5325595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23947" y="5421132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85379" y="4582085"/>
            <a:ext cx="931544" cy="1043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10"/>
              </a:spcBef>
            </a:pPr>
            <a:r>
              <a:rPr sz="1400" spc="-70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 marR="340995">
              <a:lnSpc>
                <a:spcPts val="1510"/>
              </a:lnSpc>
              <a:spcBef>
                <a:spcPts val="1375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67600" y="6790263"/>
            <a:ext cx="1174750" cy="313055"/>
          </a:xfrm>
          <a:custGeom>
            <a:avLst/>
            <a:gdLst/>
            <a:ahLst/>
            <a:cxnLst/>
            <a:rect l="l" t="t" r="r" b="b"/>
            <a:pathLst>
              <a:path w="1174750" h="313054">
                <a:moveTo>
                  <a:pt x="0" y="312928"/>
                </a:moveTo>
                <a:lnTo>
                  <a:pt x="1174318" y="312928"/>
                </a:lnTo>
                <a:lnTo>
                  <a:pt x="1174318" y="0"/>
                </a:lnTo>
                <a:lnTo>
                  <a:pt x="0" y="0"/>
                </a:lnTo>
                <a:lnTo>
                  <a:pt x="0" y="31292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53529" y="6908401"/>
            <a:ext cx="1208405" cy="20320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1100" spc="15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8000" y="1705698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Times New Roman"/>
              <a:cs typeface="Times New Roman"/>
            </a:endParaRPr>
          </a:p>
          <a:p>
            <a:pPr marL="150495">
              <a:lnSpc>
                <a:spcPct val="100000"/>
              </a:lnSpc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252729" marR="338455" indent="-102235">
              <a:lnSpc>
                <a:spcPts val="1510"/>
              </a:lnSpc>
              <a:spcBef>
                <a:spcPts val="590"/>
              </a:spcBef>
              <a:buChar char="•"/>
              <a:tabLst>
                <a:tab pos="25336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business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routers</a:t>
            </a:r>
            <a:endParaRPr sz="1300">
              <a:latin typeface="Arial"/>
              <a:cs typeface="Arial"/>
            </a:endParaRPr>
          </a:p>
          <a:p>
            <a:pPr marL="252729" marR="669925" indent="-102235">
              <a:lnSpc>
                <a:spcPts val="1510"/>
              </a:lnSpc>
              <a:spcBef>
                <a:spcPts val="525"/>
              </a:spcBef>
              <a:buChar char="•"/>
              <a:tabLst>
                <a:tab pos="253365" algn="l"/>
              </a:tabLst>
            </a:pPr>
            <a:r>
              <a:rPr sz="1300" spc="-8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spc="4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el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</a:t>
            </a:r>
            <a:endParaRPr sz="1300">
              <a:latin typeface="Arial"/>
              <a:cs typeface="Arial"/>
            </a:endParaRPr>
          </a:p>
          <a:p>
            <a:pPr marL="252729" marR="532130" indent="-102235">
              <a:lnSpc>
                <a:spcPts val="1510"/>
              </a:lnSpc>
              <a:spcBef>
                <a:spcPts val="525"/>
              </a:spcBef>
              <a:buChar char="•"/>
              <a:tabLst>
                <a:tab pos="253365" algn="l"/>
              </a:tabLst>
            </a:pPr>
            <a:r>
              <a:rPr sz="1300" spc="-7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spc="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930029"/>
            <a:ext cx="3422015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35" dirty="0"/>
              <a:t>SMC: </a:t>
            </a:r>
            <a:r>
              <a:rPr lang="en-US" spc="-15" dirty="0"/>
              <a:t>Basic</a:t>
            </a:r>
            <a:r>
              <a:rPr spc="-15" dirty="0"/>
              <a:t> </a:t>
            </a:r>
            <a:r>
              <a:rPr spc="-70" dirty="0"/>
              <a:t>UPS</a:t>
            </a:r>
            <a:r>
              <a:rPr spc="15" dirty="0"/>
              <a:t> </a:t>
            </a:r>
            <a:r>
              <a:rPr spc="5" dirty="0"/>
              <a:t>models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376322" y="1925015"/>
            <a:ext cx="3194685" cy="314452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67640" indent="-154940">
              <a:lnSpc>
                <a:spcPct val="100000"/>
              </a:lnSpc>
              <a:spcBef>
                <a:spcPts val="475"/>
              </a:spcBef>
              <a:buChar char="•"/>
              <a:tabLst>
                <a:tab pos="168275" algn="l"/>
              </a:tabLst>
            </a:pP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Network-grade power</a:t>
            </a:r>
            <a:r>
              <a:rPr sz="10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conditioning</a:t>
            </a:r>
            <a:endParaRPr sz="1000" dirty="0">
              <a:latin typeface="Arial"/>
              <a:cs typeface="Arial"/>
            </a:endParaRPr>
          </a:p>
          <a:p>
            <a:pPr marL="167640" marR="49530">
              <a:lnSpc>
                <a:spcPct val="109800"/>
              </a:lnSpc>
              <a:spcBef>
                <a:spcPts val="265"/>
              </a:spcBef>
            </a:pP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Filters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noise,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automatic voltage regulation  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(AVR),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includes surge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protection</a:t>
            </a:r>
            <a:endParaRPr sz="1000" dirty="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spcBef>
                <a:spcPts val="920"/>
              </a:spcBef>
              <a:buChar char="•"/>
              <a:tabLst>
                <a:tab pos="168275" algn="l"/>
              </a:tabLst>
            </a:pPr>
            <a:r>
              <a:rPr lang="en-US" sz="1000" spc="25" dirty="0">
                <a:solidFill>
                  <a:srgbClr val="58595B"/>
                </a:solidFill>
                <a:latin typeface="Arial"/>
                <a:cs typeface="Arial"/>
              </a:rPr>
              <a:t>Pure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Sine-wave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output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on</a:t>
            </a:r>
            <a:r>
              <a:rPr sz="10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endParaRPr sz="1000" dirty="0">
              <a:latin typeface="Arial"/>
              <a:cs typeface="Arial"/>
            </a:endParaRPr>
          </a:p>
          <a:p>
            <a:pPr marL="167640" marR="415290">
              <a:lnSpc>
                <a:spcPct val="109800"/>
              </a:lnSpc>
              <a:spcBef>
                <a:spcPts val="265"/>
              </a:spcBef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Compatibility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with a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broad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range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power 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supplies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whether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online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on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endParaRPr sz="1000" dirty="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spcBef>
                <a:spcPts val="915"/>
              </a:spcBef>
              <a:buChar char="•"/>
              <a:tabLst>
                <a:tab pos="168275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LCD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display</a:t>
            </a:r>
            <a:endParaRPr sz="1000" dirty="0">
              <a:latin typeface="Arial"/>
              <a:cs typeface="Arial"/>
            </a:endParaRPr>
          </a:p>
          <a:p>
            <a:pPr marL="167640">
              <a:lnSpc>
                <a:spcPct val="100000"/>
              </a:lnSpc>
              <a:spcBef>
                <a:spcPts val="385"/>
              </a:spcBef>
            </a:pP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Intuitive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interface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key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status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at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glance</a:t>
            </a:r>
            <a:endParaRPr sz="1000" dirty="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spcBef>
                <a:spcPts val="915"/>
              </a:spcBef>
              <a:buChar char="•"/>
              <a:tabLst>
                <a:tab pos="168275" algn="l"/>
              </a:tabLst>
            </a:pP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disconnect</a:t>
            </a:r>
            <a:endParaRPr sz="1000" dirty="0">
              <a:latin typeface="Arial"/>
              <a:cs typeface="Arial"/>
            </a:endParaRPr>
          </a:p>
          <a:p>
            <a:pPr marL="167640" marR="57785">
              <a:lnSpc>
                <a:spcPct val="109800"/>
              </a:lnSpc>
              <a:spcBef>
                <a:spcPts val="265"/>
              </a:spcBef>
            </a:pP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Convenient way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disconnect battery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transport 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(tower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models)</a:t>
            </a:r>
            <a:endParaRPr sz="1000" dirty="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spcBef>
                <a:spcPts val="919"/>
              </a:spcBef>
              <a:buChar char="•"/>
              <a:tabLst>
                <a:tab pos="168275" algn="l"/>
              </a:tabLst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PowerChute</a:t>
            </a:r>
            <a:r>
              <a:rPr sz="900" spc="30" baseline="32407" dirty="0">
                <a:solidFill>
                  <a:srgbClr val="58595B"/>
                </a:solidFill>
                <a:latin typeface="Arial"/>
                <a:cs typeface="Arial"/>
              </a:rPr>
              <a:t>™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Business Edition</a:t>
            </a:r>
            <a:r>
              <a:rPr sz="10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software</a:t>
            </a:r>
            <a:endParaRPr sz="1000" dirty="0">
              <a:latin typeface="Arial"/>
              <a:cs typeface="Arial"/>
            </a:endParaRPr>
          </a:p>
          <a:p>
            <a:pPr marL="167640" marR="5080">
              <a:lnSpc>
                <a:spcPct val="109800"/>
              </a:lnSpc>
              <a:spcBef>
                <a:spcPts val="265"/>
              </a:spcBef>
            </a:pP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monitoring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control,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safe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operating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system 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shutdown,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innovative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energy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management 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capabilities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via USB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(optional serial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cable</a:t>
            </a:r>
            <a:r>
              <a:rPr sz="10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available)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74634" y="1925045"/>
            <a:ext cx="2767965" cy="220408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67640" indent="-154940">
              <a:lnSpc>
                <a:spcPct val="100000"/>
              </a:lnSpc>
              <a:spcBef>
                <a:spcPts val="475"/>
              </a:spcBef>
              <a:buChar char="•"/>
              <a:tabLst>
                <a:tab pos="168275" algn="l"/>
              </a:tabLst>
            </a:pP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Intelligent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0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1000">
              <a:latin typeface="Arial"/>
              <a:cs typeface="Arial"/>
            </a:endParaRPr>
          </a:p>
          <a:p>
            <a:pPr marL="167640" marR="5080" indent="-635">
              <a:lnSpc>
                <a:spcPct val="109800"/>
              </a:lnSpc>
              <a:spcBef>
                <a:spcPts val="265"/>
              </a:spcBef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Extends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battery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life,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optimizes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performance, 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maximizes reliability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precise  temperature-compensated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charging and 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automatic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self</a:t>
            </a:r>
            <a:r>
              <a:rPr sz="10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tests</a:t>
            </a:r>
            <a:endParaRPr sz="100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spcBef>
                <a:spcPts val="920"/>
              </a:spcBef>
              <a:buChar char="•"/>
              <a:tabLst>
                <a:tab pos="168275" algn="l"/>
              </a:tabLst>
            </a:pPr>
            <a:r>
              <a:rPr sz="1000" spc="35" dirty="0">
                <a:solidFill>
                  <a:srgbClr val="58595B"/>
                </a:solidFill>
                <a:latin typeface="Arial"/>
                <a:cs typeface="Arial"/>
              </a:rPr>
              <a:t>High-efficiency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green</a:t>
            </a:r>
            <a:r>
              <a:rPr sz="10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5" dirty="0">
                <a:solidFill>
                  <a:srgbClr val="58595B"/>
                </a:solidFill>
                <a:latin typeface="Arial"/>
                <a:cs typeface="Arial"/>
              </a:rPr>
              <a:t>mode</a:t>
            </a:r>
            <a:endParaRPr sz="1000">
              <a:latin typeface="Arial"/>
              <a:cs typeface="Arial"/>
            </a:endParaRPr>
          </a:p>
          <a:p>
            <a:pPr marL="167640" marR="313055">
              <a:lnSpc>
                <a:spcPct val="109800"/>
              </a:lnSpc>
              <a:spcBef>
                <a:spcPts val="265"/>
              </a:spcBef>
            </a:pP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Optimal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efficiency </a:t>
            </a:r>
            <a:r>
              <a:rPr sz="1000" spc="10" dirty="0">
                <a:solidFill>
                  <a:srgbClr val="58595B"/>
                </a:solidFill>
                <a:latin typeface="Arial"/>
                <a:cs typeface="Arial"/>
              </a:rPr>
              <a:t>that saves utility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000" spc="25" dirty="0">
                <a:solidFill>
                  <a:srgbClr val="58595B"/>
                </a:solidFill>
                <a:latin typeface="Arial"/>
                <a:cs typeface="Arial"/>
              </a:rPr>
              <a:t>cooling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costs</a:t>
            </a:r>
            <a:endParaRPr sz="100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spcBef>
                <a:spcPts val="915"/>
              </a:spcBef>
              <a:buChar char="•"/>
              <a:tabLst>
                <a:tab pos="168275" algn="l"/>
              </a:tabLst>
            </a:pP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Rack-mount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40" dirty="0">
                <a:solidFill>
                  <a:srgbClr val="58595B"/>
                </a:solidFill>
                <a:latin typeface="Arial"/>
                <a:cs typeface="Arial"/>
              </a:rPr>
              <a:t>hardware*</a:t>
            </a:r>
            <a:endParaRPr sz="1000">
              <a:latin typeface="Arial"/>
              <a:cs typeface="Arial"/>
            </a:endParaRPr>
          </a:p>
          <a:p>
            <a:pPr marL="167640" marR="153035">
              <a:lnSpc>
                <a:spcPct val="109800"/>
              </a:lnSpc>
              <a:spcBef>
                <a:spcPts val="265"/>
              </a:spcBef>
            </a:pP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Brackets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provided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to install </a:t>
            </a:r>
            <a:r>
              <a:rPr sz="1000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both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2-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and  4-post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racks </a:t>
            </a:r>
            <a:r>
              <a:rPr sz="1000" spc="30" dirty="0">
                <a:solidFill>
                  <a:srgbClr val="58595B"/>
                </a:solidFill>
                <a:latin typeface="Arial"/>
                <a:cs typeface="Arial"/>
              </a:rPr>
              <a:t>— </a:t>
            </a:r>
            <a:r>
              <a:rPr sz="1000" spc="20" dirty="0">
                <a:solidFill>
                  <a:srgbClr val="58595B"/>
                </a:solidFill>
                <a:latin typeface="Arial"/>
                <a:cs typeface="Arial"/>
              </a:rPr>
              <a:t>additional </a:t>
            </a:r>
            <a:r>
              <a:rPr sz="1000" spc="5" dirty="0">
                <a:solidFill>
                  <a:srgbClr val="58595B"/>
                </a:solidFill>
                <a:latin typeface="Arial"/>
                <a:cs typeface="Arial"/>
              </a:rPr>
              <a:t>rails</a:t>
            </a:r>
            <a:r>
              <a:rPr sz="1000" spc="-9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000" spc="15" dirty="0">
                <a:solidFill>
                  <a:srgbClr val="58595B"/>
                </a:solidFill>
                <a:latin typeface="Arial"/>
                <a:cs typeface="Arial"/>
              </a:rPr>
              <a:t>optional</a:t>
            </a:r>
            <a:endParaRPr sz="1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76322" y="1668501"/>
            <a:ext cx="955040" cy="1974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spc="10" dirty="0">
                <a:solidFill>
                  <a:srgbClr val="68C3EB"/>
                </a:solidFill>
                <a:latin typeface="Arial"/>
                <a:cs typeface="Arial"/>
              </a:rPr>
              <a:t>SMC</a:t>
            </a:r>
            <a:r>
              <a:rPr sz="1100" spc="-6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68C3EB"/>
                </a:solidFill>
                <a:latin typeface="Arial"/>
                <a:cs typeface="Arial"/>
              </a:rPr>
              <a:t>features:</a:t>
            </a:r>
            <a:endParaRPr sz="11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999386" y="4921310"/>
            <a:ext cx="986155" cy="12636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50" dirty="0">
                <a:solidFill>
                  <a:srgbClr val="626469"/>
                </a:solidFill>
                <a:latin typeface="Arial"/>
                <a:cs typeface="Arial"/>
              </a:rPr>
              <a:t>*Rack-mount </a:t>
            </a:r>
            <a:r>
              <a:rPr sz="650" spc="10" dirty="0">
                <a:solidFill>
                  <a:srgbClr val="626469"/>
                </a:solidFill>
                <a:latin typeface="Arial"/>
                <a:cs typeface="Arial"/>
              </a:rPr>
              <a:t>models</a:t>
            </a:r>
            <a:r>
              <a:rPr sz="650" spc="-6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650" dirty="0">
                <a:solidFill>
                  <a:srgbClr val="626469"/>
                </a:solidFill>
                <a:latin typeface="Arial"/>
                <a:cs typeface="Arial"/>
              </a:rPr>
              <a:t>only</a:t>
            </a:r>
            <a:endParaRPr sz="6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87680" y="5188422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5211" y="5329671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23947" y="5425208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85379" y="5198330"/>
            <a:ext cx="595630" cy="43180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080">
              <a:lnSpc>
                <a:spcPts val="1510"/>
              </a:lnSpc>
              <a:spcBef>
                <a:spcPts val="300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13972" y="4477462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10072" y="4586148"/>
            <a:ext cx="906780" cy="2406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400" spc="-75" dirty="0">
                <a:solidFill>
                  <a:srgbClr val="9FA0A4"/>
                </a:solidFill>
                <a:latin typeface="Arial"/>
                <a:cs typeface="Arial"/>
              </a:rPr>
              <a:t>FE</a:t>
            </a:r>
            <a:r>
              <a:rPr sz="1400" spc="-114" dirty="0">
                <a:solidFill>
                  <a:srgbClr val="9FA0A4"/>
                </a:solidFill>
                <a:latin typeface="Arial"/>
                <a:cs typeface="Arial"/>
              </a:rPr>
              <a:t>A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TURES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21505" y="4621876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50241" y="4717400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A870471E-B665-4F92-9361-A8F5066B27BE}"/>
              </a:ext>
            </a:extLst>
          </p:cNvPr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0E251FEA-9BC3-42A6-9F18-E1E50E73A480}"/>
              </a:ext>
            </a:extLst>
          </p:cNvPr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4">
            <a:extLst>
              <a:ext uri="{FF2B5EF4-FFF2-40B4-BE49-F238E27FC236}">
                <a16:creationId xmlns:a16="http://schemas.microsoft.com/office/drawing/2014/main" id="{102ED1C3-0529-463D-9183-801FE9C316BB}"/>
              </a:ext>
            </a:extLst>
          </p:cNvPr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5">
            <a:extLst>
              <a:ext uri="{FF2B5EF4-FFF2-40B4-BE49-F238E27FC236}">
                <a16:creationId xmlns:a16="http://schemas.microsoft.com/office/drawing/2014/main" id="{B0032F86-96D7-45E7-931D-FC835D7034C9}"/>
              </a:ext>
            </a:extLst>
          </p:cNvPr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6">
            <a:extLst>
              <a:ext uri="{FF2B5EF4-FFF2-40B4-BE49-F238E27FC236}">
                <a16:creationId xmlns:a16="http://schemas.microsoft.com/office/drawing/2014/main" id="{637DAC6F-4A36-4AB5-ABAE-081461EF11B0}"/>
              </a:ext>
            </a:extLst>
          </p:cNvPr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7">
            <a:extLst>
              <a:ext uri="{FF2B5EF4-FFF2-40B4-BE49-F238E27FC236}">
                <a16:creationId xmlns:a16="http://schemas.microsoft.com/office/drawing/2014/main" id="{2FA16DE0-4123-48CC-98B8-812CB688163F}"/>
              </a:ext>
            </a:extLst>
          </p:cNvPr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8">
            <a:extLst>
              <a:ext uri="{FF2B5EF4-FFF2-40B4-BE49-F238E27FC236}">
                <a16:creationId xmlns:a16="http://schemas.microsoft.com/office/drawing/2014/main" id="{0E04472A-A814-4596-9896-C576F8F5CB6E}"/>
              </a:ext>
            </a:extLst>
          </p:cNvPr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9">
            <a:extLst>
              <a:ext uri="{FF2B5EF4-FFF2-40B4-BE49-F238E27FC236}">
                <a16:creationId xmlns:a16="http://schemas.microsoft.com/office/drawing/2014/main" id="{2C6C6C04-BE76-45DA-981F-F5C6C4475FD3}"/>
              </a:ext>
            </a:extLst>
          </p:cNvPr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0">
            <a:extLst>
              <a:ext uri="{FF2B5EF4-FFF2-40B4-BE49-F238E27FC236}">
                <a16:creationId xmlns:a16="http://schemas.microsoft.com/office/drawing/2014/main" id="{1D9F9BF3-7A48-465D-8323-B24BD47335B7}"/>
              </a:ext>
            </a:extLst>
          </p:cNvPr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1">
            <a:extLst>
              <a:ext uri="{FF2B5EF4-FFF2-40B4-BE49-F238E27FC236}">
                <a16:creationId xmlns:a16="http://schemas.microsoft.com/office/drawing/2014/main" id="{25D03DF6-EEB0-4EC2-B137-B4B884909434}"/>
              </a:ext>
            </a:extLst>
          </p:cNvPr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2">
            <a:extLst>
              <a:ext uri="{FF2B5EF4-FFF2-40B4-BE49-F238E27FC236}">
                <a16:creationId xmlns:a16="http://schemas.microsoft.com/office/drawing/2014/main" id="{7309A0BD-B7DA-4A60-B30C-1B575800121E}"/>
              </a:ext>
            </a:extLst>
          </p:cNvPr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3">
            <a:extLst>
              <a:ext uri="{FF2B5EF4-FFF2-40B4-BE49-F238E27FC236}">
                <a16:creationId xmlns:a16="http://schemas.microsoft.com/office/drawing/2014/main" id="{A3A9BA10-FC2E-4700-A7DD-DC7C017C7767}"/>
              </a:ext>
            </a:extLst>
          </p:cNvPr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31">
            <a:extLst>
              <a:ext uri="{FF2B5EF4-FFF2-40B4-BE49-F238E27FC236}">
                <a16:creationId xmlns:a16="http://schemas.microsoft.com/office/drawing/2014/main" id="{B360BC38-D991-4788-AB87-F0676B0F13B4}"/>
              </a:ext>
            </a:extLst>
          </p:cNvPr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2">
            <a:extLst>
              <a:ext uri="{FF2B5EF4-FFF2-40B4-BE49-F238E27FC236}">
                <a16:creationId xmlns:a16="http://schemas.microsoft.com/office/drawing/2014/main" id="{AAF3F5A0-A25D-4B23-8AC1-7E2B6687C190}"/>
              </a:ext>
            </a:extLst>
          </p:cNvPr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3">
            <a:extLst>
              <a:ext uri="{FF2B5EF4-FFF2-40B4-BE49-F238E27FC236}">
                <a16:creationId xmlns:a16="http://schemas.microsoft.com/office/drawing/2014/main" id="{A0CF2624-E565-4205-9D52-DD8D83966174}"/>
              </a:ext>
            </a:extLst>
          </p:cNvPr>
          <p:cNvSpPr txBox="1"/>
          <p:nvPr/>
        </p:nvSpPr>
        <p:spPr>
          <a:xfrm>
            <a:off x="667600" y="6790263"/>
            <a:ext cx="1187450" cy="31305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100" spc="4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spc="3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1100" spc="6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00" spc="2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100" spc="4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8000" y="1706905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150495">
              <a:lnSpc>
                <a:spcPct val="100000"/>
              </a:lnSpc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252729" marR="338455" indent="-102235">
              <a:lnSpc>
                <a:spcPts val="1510"/>
              </a:lnSpc>
              <a:spcBef>
                <a:spcPts val="590"/>
              </a:spcBef>
              <a:buChar char="•"/>
              <a:tabLst>
                <a:tab pos="25336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business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routers</a:t>
            </a:r>
            <a:endParaRPr sz="1300">
              <a:latin typeface="Arial"/>
              <a:cs typeface="Arial"/>
            </a:endParaRPr>
          </a:p>
          <a:p>
            <a:pPr marL="252729" marR="669925" indent="-102235">
              <a:lnSpc>
                <a:spcPts val="1510"/>
              </a:lnSpc>
              <a:spcBef>
                <a:spcPts val="525"/>
              </a:spcBef>
              <a:buChar char="•"/>
              <a:tabLst>
                <a:tab pos="253365" algn="l"/>
              </a:tabLst>
            </a:pPr>
            <a:r>
              <a:rPr sz="1300" spc="-8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spc="4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300" spc="-2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el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</a:t>
            </a:r>
            <a:endParaRPr sz="1300">
              <a:latin typeface="Arial"/>
              <a:cs typeface="Arial"/>
            </a:endParaRPr>
          </a:p>
          <a:p>
            <a:pPr marL="252729" marR="532130" indent="-102235">
              <a:lnSpc>
                <a:spcPts val="1510"/>
              </a:lnSpc>
              <a:spcBef>
                <a:spcPts val="525"/>
              </a:spcBef>
              <a:buChar char="•"/>
              <a:tabLst>
                <a:tab pos="253365" algn="l"/>
              </a:tabLst>
            </a:pPr>
            <a:r>
              <a:rPr sz="1300" spc="-7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300" spc="-5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300" spc="-40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300" spc="-4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00" spc="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</a:t>
            </a:r>
            <a:endParaRPr sz="13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930029"/>
            <a:ext cx="3422015" cy="3409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35" dirty="0"/>
              <a:t>SMC: </a:t>
            </a:r>
            <a:r>
              <a:rPr lang="en-US" spc="-15" dirty="0"/>
              <a:t>Basic</a:t>
            </a:r>
            <a:r>
              <a:rPr spc="-15" dirty="0"/>
              <a:t> </a:t>
            </a:r>
            <a:r>
              <a:rPr spc="-70" dirty="0"/>
              <a:t>UPS</a:t>
            </a:r>
            <a:r>
              <a:rPr spc="15" dirty="0"/>
              <a:t> </a:t>
            </a:r>
            <a:r>
              <a:rPr spc="5" dirty="0"/>
              <a:t>models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943785"/>
              </p:ext>
            </p:extLst>
          </p:nvPr>
        </p:nvGraphicFramePr>
        <p:xfrm>
          <a:off x="2650637" y="1734614"/>
          <a:ext cx="6899275" cy="3640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SMC1000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SMC1500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SMC1000</a:t>
                      </a:r>
                      <a:r>
                        <a:rPr lang="en-US"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-2UC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SMC1500</a:t>
                      </a:r>
                      <a:r>
                        <a:rPr lang="en-US"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5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-2UC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42545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910">
                <a:tc gridSpan="3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capacity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900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900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5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connections</a:t>
                      </a:r>
                      <a:r>
                        <a:rPr sz="750" spc="-1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(NEMA</a:t>
                      </a:r>
                      <a:r>
                        <a:rPr sz="600" baseline="34722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®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 320 C13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(4) IEC 320 C13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910">
                <a:tc grid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50165" marR="85725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voltage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</a:t>
                      </a:r>
                      <a:r>
                        <a:rPr sz="75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main</a:t>
                      </a:r>
                      <a:r>
                        <a:rPr sz="75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operations 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(max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adjustable</a:t>
                      </a:r>
                      <a:r>
                        <a:rPr sz="75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0010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180 – 286 V (170-300V)</a:t>
                      </a:r>
                    </a:p>
                  </a:txBody>
                  <a:tcPr marL="0" marR="0" marT="7683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00735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180-287V (170-300V)</a:t>
                      </a:r>
                    </a:p>
                  </a:txBody>
                  <a:tcPr marL="0" marR="0" marT="7683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 320 C20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 320 C14</a:t>
                      </a: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910">
                <a:tc grid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RUNTIME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ESTIMATES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Half Load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lang="en-US"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11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</a:t>
                      </a: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Full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oad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8910">
                <a:tc gridSpan="3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COMMUNICATIONS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1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MANAGEMENT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Interface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2423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423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APC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SmartConnect</a:t>
                      </a:r>
                      <a:r>
                        <a:rPr sz="75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Control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panel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audible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alarms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7683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92735" marR="158115" indent="-120014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Etched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glass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LCD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display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LED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status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indicators: 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battery,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distinctive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“low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battery”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93370" marR="157480" indent="-120014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Etched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glass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LCD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display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LED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status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indicators: 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battery,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distinctive</a:t>
                      </a:r>
                      <a:r>
                        <a:rPr sz="75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“low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battery”</a:t>
                      </a:r>
                      <a:r>
                        <a:rPr sz="75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8910">
                <a:tc gridSpan="3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5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PHYSICAL</a:t>
                      </a:r>
                      <a:endParaRPr sz="75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Height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(millimeters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86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86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Width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5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432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432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Depth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56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439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626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439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409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477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6055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75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kilograms</a:t>
                      </a:r>
                      <a:r>
                        <a:rPr sz="7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17.25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20.4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17.5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5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27.1</a:t>
                      </a: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487680" y="5188422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95211" y="5329671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23947" y="5425208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13972" y="4477462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85379" y="4586148"/>
            <a:ext cx="931544" cy="1043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10"/>
              </a:spcBef>
            </a:pPr>
            <a:r>
              <a:rPr sz="1400" spc="-70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 marR="340995">
              <a:lnSpc>
                <a:spcPts val="1510"/>
              </a:lnSpc>
              <a:spcBef>
                <a:spcPts val="1375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21505" y="4621876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50241" y="4717400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71ED4191-ADAE-45EC-BC44-34D6C37A1E8C}"/>
              </a:ext>
            </a:extLst>
          </p:cNvPr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3">
            <a:extLst>
              <a:ext uri="{FF2B5EF4-FFF2-40B4-BE49-F238E27FC236}">
                <a16:creationId xmlns:a16="http://schemas.microsoft.com/office/drawing/2014/main" id="{836E1736-61EF-4C3C-8DE7-0CFB86BA14CB}"/>
              </a:ext>
            </a:extLst>
          </p:cNvPr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096C1287-71EE-4535-9B44-68AFFFD1DEF0}"/>
              </a:ext>
            </a:extLst>
          </p:cNvPr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33D044A6-B046-41FA-95A9-C967C2368DD6}"/>
              </a:ext>
            </a:extLst>
          </p:cNvPr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7DD44F50-137B-40FC-AEFF-49E4B6217997}"/>
              </a:ext>
            </a:extLst>
          </p:cNvPr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B46187BE-CA8A-4BD4-A0B4-AA179359A821}"/>
              </a:ext>
            </a:extLst>
          </p:cNvPr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5E92AA98-8586-442F-900D-93CEB4720C61}"/>
              </a:ext>
            </a:extLst>
          </p:cNvPr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9">
            <a:extLst>
              <a:ext uri="{FF2B5EF4-FFF2-40B4-BE49-F238E27FC236}">
                <a16:creationId xmlns:a16="http://schemas.microsoft.com/office/drawing/2014/main" id="{BA934D2B-26EA-404C-BF86-F6AFE11E077B}"/>
              </a:ext>
            </a:extLst>
          </p:cNvPr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0">
            <a:extLst>
              <a:ext uri="{FF2B5EF4-FFF2-40B4-BE49-F238E27FC236}">
                <a16:creationId xmlns:a16="http://schemas.microsoft.com/office/drawing/2014/main" id="{1BF21DC4-83E2-405B-8854-27372FF306A5}"/>
              </a:ext>
            </a:extLst>
          </p:cNvPr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1">
            <a:extLst>
              <a:ext uri="{FF2B5EF4-FFF2-40B4-BE49-F238E27FC236}">
                <a16:creationId xmlns:a16="http://schemas.microsoft.com/office/drawing/2014/main" id="{1EC71B99-B8E4-4BC1-BC97-C8B0062D33CF}"/>
              </a:ext>
            </a:extLst>
          </p:cNvPr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2">
            <a:extLst>
              <a:ext uri="{FF2B5EF4-FFF2-40B4-BE49-F238E27FC236}">
                <a16:creationId xmlns:a16="http://schemas.microsoft.com/office/drawing/2014/main" id="{8E380794-A8A7-4936-B8AB-167A524EA9F0}"/>
              </a:ext>
            </a:extLst>
          </p:cNvPr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3">
            <a:extLst>
              <a:ext uri="{FF2B5EF4-FFF2-40B4-BE49-F238E27FC236}">
                <a16:creationId xmlns:a16="http://schemas.microsoft.com/office/drawing/2014/main" id="{BCD764A4-AD8B-419C-96BF-4146F98A72B5}"/>
              </a:ext>
            </a:extLst>
          </p:cNvPr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31">
            <a:extLst>
              <a:ext uri="{FF2B5EF4-FFF2-40B4-BE49-F238E27FC236}">
                <a16:creationId xmlns:a16="http://schemas.microsoft.com/office/drawing/2014/main" id="{D28B0114-7EFB-4D29-80E6-CF0608C9BC23}"/>
              </a:ext>
            </a:extLst>
          </p:cNvPr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32">
            <a:extLst>
              <a:ext uri="{FF2B5EF4-FFF2-40B4-BE49-F238E27FC236}">
                <a16:creationId xmlns:a16="http://schemas.microsoft.com/office/drawing/2014/main" id="{782CAB6B-BC5E-4C6A-B54E-87A57EBA35BD}"/>
              </a:ext>
            </a:extLst>
          </p:cNvPr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33">
            <a:extLst>
              <a:ext uri="{FF2B5EF4-FFF2-40B4-BE49-F238E27FC236}">
                <a16:creationId xmlns:a16="http://schemas.microsoft.com/office/drawing/2014/main" id="{50C6B947-B6D5-4CF3-A73F-75CD02BD11DC}"/>
              </a:ext>
            </a:extLst>
          </p:cNvPr>
          <p:cNvSpPr txBox="1"/>
          <p:nvPr/>
        </p:nvSpPr>
        <p:spPr>
          <a:xfrm>
            <a:off x="667600" y="6790263"/>
            <a:ext cx="1187450" cy="31305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100" spc="4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spc="3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1100" spc="6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00" spc="2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100" spc="4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20028"/>
            <a:ext cx="10058400" cy="169545"/>
          </a:xfrm>
          <a:custGeom>
            <a:avLst/>
            <a:gdLst/>
            <a:ahLst/>
            <a:cxnLst/>
            <a:rect l="l" t="t" r="r" b="b"/>
            <a:pathLst>
              <a:path w="10058400" h="169545">
                <a:moveTo>
                  <a:pt x="0" y="169329"/>
                </a:moveTo>
                <a:lnTo>
                  <a:pt x="10058400" y="169329"/>
                </a:lnTo>
                <a:lnTo>
                  <a:pt x="10058400" y="0"/>
                </a:lnTo>
                <a:lnTo>
                  <a:pt x="0" y="0"/>
                </a:lnTo>
                <a:lnTo>
                  <a:pt x="0" y="169329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94898" y="882145"/>
            <a:ext cx="6169660" cy="5416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350" spc="-180" dirty="0">
                <a:solidFill>
                  <a:srgbClr val="3DCD58"/>
                </a:solidFill>
              </a:rPr>
              <a:t>SMT: </a:t>
            </a:r>
            <a:r>
              <a:rPr lang="en-US" sz="3350" spc="-15" dirty="0">
                <a:solidFill>
                  <a:srgbClr val="3DCD58"/>
                </a:solidFill>
              </a:rPr>
              <a:t>Essential</a:t>
            </a:r>
            <a:r>
              <a:rPr sz="3350" spc="-15" dirty="0">
                <a:solidFill>
                  <a:srgbClr val="3DCD58"/>
                </a:solidFill>
              </a:rPr>
              <a:t> </a:t>
            </a:r>
            <a:r>
              <a:rPr sz="3350" spc="-120" dirty="0">
                <a:solidFill>
                  <a:srgbClr val="3DCD58"/>
                </a:solidFill>
              </a:rPr>
              <a:t>UPS</a:t>
            </a:r>
            <a:r>
              <a:rPr sz="3350" spc="165" dirty="0">
                <a:solidFill>
                  <a:srgbClr val="3DCD58"/>
                </a:solidFill>
              </a:rPr>
              <a:t> </a:t>
            </a:r>
            <a:r>
              <a:rPr sz="3350" dirty="0">
                <a:solidFill>
                  <a:srgbClr val="3DCD58"/>
                </a:solidFill>
              </a:rPr>
              <a:t>models</a:t>
            </a:r>
            <a:endParaRPr sz="3350" dirty="0"/>
          </a:p>
        </p:txBody>
      </p:sp>
      <p:sp>
        <p:nvSpPr>
          <p:cNvPr id="4" name="object 4"/>
          <p:cNvSpPr txBox="1"/>
          <p:nvPr/>
        </p:nvSpPr>
        <p:spPr>
          <a:xfrm>
            <a:off x="508000" y="1702841"/>
            <a:ext cx="1680845" cy="243840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7018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340"/>
              </a:spcBef>
            </a:pPr>
            <a:r>
              <a:rPr sz="1200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2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200">
              <a:latin typeface="Arial"/>
              <a:cs typeface="Arial"/>
            </a:endParaRPr>
          </a:p>
          <a:p>
            <a:pPr marL="193040" marR="320040" indent="-101600">
              <a:lnSpc>
                <a:spcPts val="1510"/>
              </a:lnSpc>
              <a:spcBef>
                <a:spcPts val="590"/>
              </a:spcBef>
              <a:buChar char="•"/>
              <a:tabLst>
                <a:tab pos="193675" algn="l"/>
              </a:tabLst>
            </a:pP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300" spc="5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300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20" dirty="0">
                <a:solidFill>
                  <a:srgbClr val="FFFFFF"/>
                </a:solidFill>
                <a:latin typeface="Arial"/>
                <a:cs typeface="Arial"/>
              </a:rPr>
              <a:t>entry-level  </a:t>
            </a: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3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300">
              <a:latin typeface="Arial"/>
              <a:cs typeface="Arial"/>
            </a:endParaRPr>
          </a:p>
          <a:p>
            <a:pPr marL="193040" indent="-101600">
              <a:lnSpc>
                <a:spcPct val="100000"/>
              </a:lnSpc>
              <a:spcBef>
                <a:spcPts val="420"/>
              </a:spcBef>
              <a:buChar char="•"/>
              <a:tabLst>
                <a:tab pos="193675" algn="l"/>
              </a:tabLst>
            </a:pPr>
            <a:r>
              <a:rPr sz="1300" spc="-1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300">
              <a:latin typeface="Arial"/>
              <a:cs typeface="Arial"/>
            </a:endParaRPr>
          </a:p>
          <a:p>
            <a:pPr marL="193040" marR="300990" indent="-101600">
              <a:lnSpc>
                <a:spcPts val="1510"/>
              </a:lnSpc>
              <a:spcBef>
                <a:spcPts val="570"/>
              </a:spcBef>
              <a:buChar char="•"/>
              <a:tabLst>
                <a:tab pos="193675" algn="l"/>
              </a:tabLst>
            </a:pP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300" spc="1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300" spc="-1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300" spc="-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3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22828" y="3934764"/>
            <a:ext cx="2419793" cy="1988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949609" y="5854548"/>
            <a:ext cx="614196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SMT1500</a:t>
            </a:r>
            <a:r>
              <a:rPr lang="en-US" sz="75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45929" y="1761070"/>
            <a:ext cx="2217877" cy="18728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29555" y="2213190"/>
            <a:ext cx="3316602" cy="120127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808129" y="4674476"/>
            <a:ext cx="3837024" cy="128870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783002" y="5854548"/>
            <a:ext cx="862151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SMT1500RM</a:t>
            </a:r>
            <a:r>
              <a:rPr lang="en-US" sz="75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2UC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672895" y="3426748"/>
            <a:ext cx="871472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SMT1000RM</a:t>
            </a:r>
            <a:r>
              <a:rPr lang="en-US" sz="75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2UC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20250" y="3598790"/>
            <a:ext cx="543555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SMT1000</a:t>
            </a:r>
            <a:r>
              <a:rPr lang="en-US" sz="75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750" spc="-15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636523" y="6829880"/>
            <a:ext cx="297599" cy="1517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004505" y="6829886"/>
            <a:ext cx="0" cy="151765"/>
          </a:xfrm>
          <a:custGeom>
            <a:avLst/>
            <a:gdLst/>
            <a:ahLst/>
            <a:cxnLst/>
            <a:rect l="l" t="t" r="r" b="b"/>
            <a:pathLst>
              <a:path h="151765">
                <a:moveTo>
                  <a:pt x="0" y="0"/>
                </a:moveTo>
                <a:lnTo>
                  <a:pt x="0" y="151676"/>
                </a:lnTo>
              </a:path>
            </a:pathLst>
          </a:custGeom>
          <a:ln w="15316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46656" y="6811504"/>
            <a:ext cx="15875" cy="96520"/>
          </a:xfrm>
          <a:custGeom>
            <a:avLst/>
            <a:gdLst/>
            <a:ahLst/>
            <a:cxnLst/>
            <a:rect l="l" t="t" r="r" b="b"/>
            <a:pathLst>
              <a:path w="15875" h="96520">
                <a:moveTo>
                  <a:pt x="15786" y="0"/>
                </a:moveTo>
                <a:lnTo>
                  <a:pt x="0" y="0"/>
                </a:lnTo>
                <a:lnTo>
                  <a:pt x="0" y="92138"/>
                </a:lnTo>
                <a:lnTo>
                  <a:pt x="2908" y="96304"/>
                </a:lnTo>
                <a:lnTo>
                  <a:pt x="13030" y="96304"/>
                </a:lnTo>
                <a:lnTo>
                  <a:pt x="15681" y="92138"/>
                </a:lnTo>
                <a:lnTo>
                  <a:pt x="1578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32572" y="6870403"/>
            <a:ext cx="90732" cy="1111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351151" y="6870213"/>
            <a:ext cx="90170" cy="111760"/>
          </a:xfrm>
          <a:custGeom>
            <a:avLst/>
            <a:gdLst/>
            <a:ahLst/>
            <a:cxnLst/>
            <a:rect l="l" t="t" r="r" b="b"/>
            <a:pathLst>
              <a:path w="90170" h="111759">
                <a:moveTo>
                  <a:pt x="8585" y="0"/>
                </a:moveTo>
                <a:lnTo>
                  <a:pt x="0" y="0"/>
                </a:lnTo>
                <a:lnTo>
                  <a:pt x="0" y="111366"/>
                </a:lnTo>
                <a:lnTo>
                  <a:pt x="8585" y="111366"/>
                </a:lnTo>
                <a:lnTo>
                  <a:pt x="9740" y="110947"/>
                </a:lnTo>
                <a:lnTo>
                  <a:pt x="10756" y="110337"/>
                </a:lnTo>
                <a:lnTo>
                  <a:pt x="10972" y="110248"/>
                </a:lnTo>
                <a:lnTo>
                  <a:pt x="11277" y="110020"/>
                </a:lnTo>
                <a:lnTo>
                  <a:pt x="11607" y="109931"/>
                </a:lnTo>
                <a:lnTo>
                  <a:pt x="13779" y="107746"/>
                </a:lnTo>
                <a:lnTo>
                  <a:pt x="13779" y="62737"/>
                </a:lnTo>
                <a:lnTo>
                  <a:pt x="13914" y="51323"/>
                </a:lnTo>
                <a:lnTo>
                  <a:pt x="28145" y="18033"/>
                </a:lnTo>
                <a:lnTo>
                  <a:pt x="13779" y="18033"/>
                </a:lnTo>
                <a:lnTo>
                  <a:pt x="13779" y="3606"/>
                </a:lnTo>
                <a:lnTo>
                  <a:pt x="11607" y="1422"/>
                </a:lnTo>
                <a:lnTo>
                  <a:pt x="11277" y="1333"/>
                </a:lnTo>
                <a:lnTo>
                  <a:pt x="10972" y="1104"/>
                </a:lnTo>
                <a:lnTo>
                  <a:pt x="10756" y="1003"/>
                </a:lnTo>
                <a:lnTo>
                  <a:pt x="9740" y="393"/>
                </a:lnTo>
                <a:lnTo>
                  <a:pt x="8585" y="0"/>
                </a:lnTo>
                <a:close/>
              </a:path>
              <a:path w="90170" h="111759">
                <a:moveTo>
                  <a:pt x="81142" y="11264"/>
                </a:moveTo>
                <a:lnTo>
                  <a:pt x="58826" y="11264"/>
                </a:lnTo>
                <a:lnTo>
                  <a:pt x="67094" y="14998"/>
                </a:lnTo>
                <a:lnTo>
                  <a:pt x="71691" y="21247"/>
                </a:lnTo>
                <a:lnTo>
                  <a:pt x="75780" y="26669"/>
                </a:lnTo>
                <a:lnTo>
                  <a:pt x="76264" y="34080"/>
                </a:lnTo>
                <a:lnTo>
                  <a:pt x="76314" y="107746"/>
                </a:lnTo>
                <a:lnTo>
                  <a:pt x="78485" y="109931"/>
                </a:lnTo>
                <a:lnTo>
                  <a:pt x="78803" y="110020"/>
                </a:lnTo>
                <a:lnTo>
                  <a:pt x="79057" y="110185"/>
                </a:lnTo>
                <a:lnTo>
                  <a:pt x="79336" y="110337"/>
                </a:lnTo>
                <a:lnTo>
                  <a:pt x="80340" y="110947"/>
                </a:lnTo>
                <a:lnTo>
                  <a:pt x="81508" y="111366"/>
                </a:lnTo>
                <a:lnTo>
                  <a:pt x="90093" y="111366"/>
                </a:lnTo>
                <a:lnTo>
                  <a:pt x="89976" y="34848"/>
                </a:lnTo>
                <a:lnTo>
                  <a:pt x="81394" y="11480"/>
                </a:lnTo>
                <a:lnTo>
                  <a:pt x="81142" y="11264"/>
                </a:lnTo>
                <a:close/>
              </a:path>
              <a:path w="90170" h="111759">
                <a:moveTo>
                  <a:pt x="50711" y="190"/>
                </a:moveTo>
                <a:lnTo>
                  <a:pt x="36773" y="1910"/>
                </a:lnTo>
                <a:lnTo>
                  <a:pt x="26601" y="6264"/>
                </a:lnTo>
                <a:lnTo>
                  <a:pt x="19251" y="12041"/>
                </a:lnTo>
                <a:lnTo>
                  <a:pt x="13779" y="18033"/>
                </a:lnTo>
                <a:lnTo>
                  <a:pt x="28145" y="18033"/>
                </a:lnTo>
                <a:lnTo>
                  <a:pt x="36829" y="13042"/>
                </a:lnTo>
                <a:lnTo>
                  <a:pt x="43345" y="11264"/>
                </a:lnTo>
                <a:lnTo>
                  <a:pt x="81142" y="11264"/>
                </a:lnTo>
                <a:lnTo>
                  <a:pt x="76794" y="7541"/>
                </a:lnTo>
                <a:lnTo>
                  <a:pt x="70305" y="3902"/>
                </a:lnTo>
                <a:lnTo>
                  <a:pt x="61690" y="1229"/>
                </a:lnTo>
                <a:lnTo>
                  <a:pt x="50711" y="19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176374" y="6827952"/>
            <a:ext cx="158750" cy="155575"/>
          </a:xfrm>
          <a:custGeom>
            <a:avLst/>
            <a:gdLst/>
            <a:ahLst/>
            <a:cxnLst/>
            <a:rect l="l" t="t" r="r" b="b"/>
            <a:pathLst>
              <a:path w="158750" h="155575">
                <a:moveTo>
                  <a:pt x="56642" y="368"/>
                </a:moveTo>
                <a:lnTo>
                  <a:pt x="34000" y="11286"/>
                </a:lnTo>
                <a:lnTo>
                  <a:pt x="16062" y="28508"/>
                </a:lnTo>
                <a:lnTo>
                  <a:pt x="4253" y="50621"/>
                </a:lnTo>
                <a:lnTo>
                  <a:pt x="0" y="76212"/>
                </a:lnTo>
                <a:lnTo>
                  <a:pt x="6230" y="106998"/>
                </a:lnTo>
                <a:lnTo>
                  <a:pt x="23214" y="132167"/>
                </a:lnTo>
                <a:lnTo>
                  <a:pt x="48386" y="149152"/>
                </a:lnTo>
                <a:lnTo>
                  <a:pt x="79184" y="155384"/>
                </a:lnTo>
                <a:lnTo>
                  <a:pt x="109962" y="149152"/>
                </a:lnTo>
                <a:lnTo>
                  <a:pt x="122217" y="140881"/>
                </a:lnTo>
                <a:lnTo>
                  <a:pt x="79184" y="140881"/>
                </a:lnTo>
                <a:lnTo>
                  <a:pt x="54031" y="135789"/>
                </a:lnTo>
                <a:lnTo>
                  <a:pt x="33478" y="121915"/>
                </a:lnTo>
                <a:lnTo>
                  <a:pt x="19614" y="101356"/>
                </a:lnTo>
                <a:lnTo>
                  <a:pt x="14528" y="76212"/>
                </a:lnTo>
                <a:lnTo>
                  <a:pt x="17653" y="56355"/>
                </a:lnTo>
                <a:lnTo>
                  <a:pt x="26369" y="39001"/>
                </a:lnTo>
                <a:lnTo>
                  <a:pt x="39694" y="25124"/>
                </a:lnTo>
                <a:lnTo>
                  <a:pt x="56642" y="15697"/>
                </a:lnTo>
                <a:lnTo>
                  <a:pt x="56642" y="368"/>
                </a:lnTo>
                <a:close/>
              </a:path>
              <a:path w="158750" h="155575">
                <a:moveTo>
                  <a:pt x="100241" y="0"/>
                </a:moveTo>
                <a:lnTo>
                  <a:pt x="100241" y="15163"/>
                </a:lnTo>
                <a:lnTo>
                  <a:pt x="117736" y="24424"/>
                </a:lnTo>
                <a:lnTo>
                  <a:pt x="131522" y="38373"/>
                </a:lnTo>
                <a:lnTo>
                  <a:pt x="140558" y="55979"/>
                </a:lnTo>
                <a:lnTo>
                  <a:pt x="143802" y="76212"/>
                </a:lnTo>
                <a:lnTo>
                  <a:pt x="138715" y="101356"/>
                </a:lnTo>
                <a:lnTo>
                  <a:pt x="124852" y="121915"/>
                </a:lnTo>
                <a:lnTo>
                  <a:pt x="104309" y="135789"/>
                </a:lnTo>
                <a:lnTo>
                  <a:pt x="79184" y="140881"/>
                </a:lnTo>
                <a:lnTo>
                  <a:pt x="122217" y="140881"/>
                </a:lnTo>
                <a:lnTo>
                  <a:pt x="135128" y="132167"/>
                </a:lnTo>
                <a:lnTo>
                  <a:pt x="152111" y="106998"/>
                </a:lnTo>
                <a:lnTo>
                  <a:pt x="158343" y="76212"/>
                </a:lnTo>
                <a:lnTo>
                  <a:pt x="153969" y="50275"/>
                </a:lnTo>
                <a:lnTo>
                  <a:pt x="141836" y="27947"/>
                </a:lnTo>
                <a:lnTo>
                  <a:pt x="123432" y="10699"/>
                </a:lnTo>
                <a:lnTo>
                  <a:pt x="100241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581605" y="6677621"/>
            <a:ext cx="0" cy="463550"/>
          </a:xfrm>
          <a:custGeom>
            <a:avLst/>
            <a:gdLst/>
            <a:ahLst/>
            <a:cxnLst/>
            <a:rect l="l" t="t" r="r" b="b"/>
            <a:pathLst>
              <a:path h="463550">
                <a:moveTo>
                  <a:pt x="0" y="0"/>
                </a:moveTo>
                <a:lnTo>
                  <a:pt x="0" y="463041"/>
                </a:lnTo>
              </a:path>
            </a:pathLst>
          </a:custGeom>
          <a:ln w="7950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722232" y="6704838"/>
            <a:ext cx="875969" cy="40884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47495" y="6868641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99517" y="0"/>
                </a:moveTo>
                <a:lnTo>
                  <a:pt x="0" y="108280"/>
                </a:lnTo>
                <a:lnTo>
                  <a:pt x="99517" y="216547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32223" y="6868645"/>
            <a:ext cx="99695" cy="217170"/>
          </a:xfrm>
          <a:custGeom>
            <a:avLst/>
            <a:gdLst/>
            <a:ahLst/>
            <a:cxnLst/>
            <a:rect l="l" t="t" r="r" b="b"/>
            <a:pathLst>
              <a:path w="99695" h="217170">
                <a:moveTo>
                  <a:pt x="0" y="216547"/>
                </a:moveTo>
                <a:lnTo>
                  <a:pt x="99529" y="108280"/>
                </a:lnTo>
                <a:lnTo>
                  <a:pt x="0" y="0"/>
                </a:lnTo>
              </a:path>
            </a:pathLst>
          </a:custGeom>
          <a:ln w="3583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52160" y="6778827"/>
            <a:ext cx="347980" cy="381000"/>
          </a:xfrm>
          <a:custGeom>
            <a:avLst/>
            <a:gdLst/>
            <a:ahLst/>
            <a:cxnLst/>
            <a:rect l="l" t="t" r="r" b="b"/>
            <a:pathLst>
              <a:path w="347979" h="381000">
                <a:moveTo>
                  <a:pt x="112483" y="180263"/>
                </a:moveTo>
                <a:lnTo>
                  <a:pt x="71242" y="186669"/>
                </a:lnTo>
                <a:lnTo>
                  <a:pt x="29092" y="222895"/>
                </a:lnTo>
                <a:lnTo>
                  <a:pt x="20980" y="369557"/>
                </a:lnTo>
                <a:lnTo>
                  <a:pt x="22542" y="373341"/>
                </a:lnTo>
                <a:lnTo>
                  <a:pt x="28143" y="378929"/>
                </a:lnTo>
                <a:lnTo>
                  <a:pt x="31915" y="380491"/>
                </a:lnTo>
                <a:lnTo>
                  <a:pt x="341210" y="380339"/>
                </a:lnTo>
                <a:lnTo>
                  <a:pt x="347840" y="373672"/>
                </a:lnTo>
                <a:lnTo>
                  <a:pt x="347840" y="350723"/>
                </a:lnTo>
                <a:lnTo>
                  <a:pt x="50736" y="350723"/>
                </a:lnTo>
                <a:lnTo>
                  <a:pt x="50736" y="256108"/>
                </a:lnTo>
                <a:lnTo>
                  <a:pt x="71891" y="219065"/>
                </a:lnTo>
                <a:lnTo>
                  <a:pt x="112483" y="210032"/>
                </a:lnTo>
                <a:lnTo>
                  <a:pt x="182886" y="210032"/>
                </a:lnTo>
                <a:lnTo>
                  <a:pt x="178561" y="204101"/>
                </a:lnTo>
                <a:lnTo>
                  <a:pt x="165595" y="193706"/>
                </a:lnTo>
                <a:lnTo>
                  <a:pt x="150223" y="186253"/>
                </a:lnTo>
                <a:lnTo>
                  <a:pt x="132500" y="181764"/>
                </a:lnTo>
                <a:lnTo>
                  <a:pt x="112483" y="180263"/>
                </a:lnTo>
                <a:close/>
              </a:path>
              <a:path w="347979" h="381000">
                <a:moveTo>
                  <a:pt x="218629" y="36233"/>
                </a:moveTo>
                <a:lnTo>
                  <a:pt x="174332" y="36233"/>
                </a:lnTo>
                <a:lnTo>
                  <a:pt x="318096" y="166496"/>
                </a:lnTo>
                <a:lnTo>
                  <a:pt x="318096" y="350583"/>
                </a:lnTo>
                <a:lnTo>
                  <a:pt x="50736" y="350723"/>
                </a:lnTo>
                <a:lnTo>
                  <a:pt x="347840" y="350723"/>
                </a:lnTo>
                <a:lnTo>
                  <a:pt x="347840" y="155701"/>
                </a:lnTo>
                <a:lnTo>
                  <a:pt x="346075" y="151701"/>
                </a:lnTo>
                <a:lnTo>
                  <a:pt x="218629" y="36233"/>
                </a:lnTo>
                <a:close/>
              </a:path>
              <a:path w="347979" h="381000">
                <a:moveTo>
                  <a:pt x="182886" y="210032"/>
                </a:moveTo>
                <a:lnTo>
                  <a:pt x="112483" y="210032"/>
                </a:lnTo>
                <a:lnTo>
                  <a:pt x="145282" y="216599"/>
                </a:lnTo>
                <a:lnTo>
                  <a:pt x="162623" y="231401"/>
                </a:lnTo>
                <a:lnTo>
                  <a:pt x="169430" y="247092"/>
                </a:lnTo>
                <a:lnTo>
                  <a:pt x="170596" y="256108"/>
                </a:lnTo>
                <a:lnTo>
                  <a:pt x="170624" y="313194"/>
                </a:lnTo>
                <a:lnTo>
                  <a:pt x="177279" y="319849"/>
                </a:lnTo>
                <a:lnTo>
                  <a:pt x="193713" y="319849"/>
                </a:lnTo>
                <a:lnTo>
                  <a:pt x="200380" y="313194"/>
                </a:lnTo>
                <a:lnTo>
                  <a:pt x="200365" y="256108"/>
                </a:lnTo>
                <a:lnTo>
                  <a:pt x="200045" y="250828"/>
                </a:lnTo>
                <a:lnTo>
                  <a:pt x="197667" y="238093"/>
                </a:lnTo>
                <a:lnTo>
                  <a:pt x="191191" y="221423"/>
                </a:lnTo>
                <a:lnTo>
                  <a:pt x="182886" y="210032"/>
                </a:lnTo>
                <a:close/>
              </a:path>
              <a:path w="347979" h="381000">
                <a:moveTo>
                  <a:pt x="178638" y="0"/>
                </a:moveTo>
                <a:lnTo>
                  <a:pt x="170002" y="0"/>
                </a:lnTo>
                <a:lnTo>
                  <a:pt x="469" y="153606"/>
                </a:lnTo>
                <a:lnTo>
                  <a:pt x="0" y="163029"/>
                </a:lnTo>
                <a:lnTo>
                  <a:pt x="11023" y="175209"/>
                </a:lnTo>
                <a:lnTo>
                  <a:pt x="20446" y="175666"/>
                </a:lnTo>
                <a:lnTo>
                  <a:pt x="174332" y="36233"/>
                </a:lnTo>
                <a:lnTo>
                  <a:pt x="218629" y="36233"/>
                </a:lnTo>
                <a:lnTo>
                  <a:pt x="178638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13972" y="4473398"/>
            <a:ext cx="1669414" cy="473709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21505" y="4617812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50241" y="4713337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87680" y="5184345"/>
            <a:ext cx="1700530" cy="473709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95211" y="5325595"/>
            <a:ext cx="88900" cy="191135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23947" y="5421132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985379" y="4582085"/>
            <a:ext cx="931544" cy="1043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10"/>
              </a:spcBef>
            </a:pPr>
            <a:r>
              <a:rPr sz="1400" spc="-70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marL="12700" marR="340995">
              <a:lnSpc>
                <a:spcPts val="1510"/>
              </a:lnSpc>
              <a:spcBef>
                <a:spcPts val="1375"/>
              </a:spcBef>
            </a:pPr>
            <a:r>
              <a:rPr sz="1400" spc="-3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400" spc="-5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4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8000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4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4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8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84527" y="6790266"/>
            <a:ext cx="313055" cy="313055"/>
          </a:xfrm>
          <a:custGeom>
            <a:avLst/>
            <a:gdLst/>
            <a:ahLst/>
            <a:cxnLst/>
            <a:rect l="l" t="t" r="r" b="b"/>
            <a:pathLst>
              <a:path w="313055" h="313054">
                <a:moveTo>
                  <a:pt x="156463" y="0"/>
                </a:moveTo>
                <a:lnTo>
                  <a:pt x="107009" y="7976"/>
                </a:lnTo>
                <a:lnTo>
                  <a:pt x="64059" y="30189"/>
                </a:lnTo>
                <a:lnTo>
                  <a:pt x="30189" y="64059"/>
                </a:lnTo>
                <a:lnTo>
                  <a:pt x="7976" y="107009"/>
                </a:lnTo>
                <a:lnTo>
                  <a:pt x="0" y="156463"/>
                </a:lnTo>
                <a:lnTo>
                  <a:pt x="7976" y="205918"/>
                </a:lnTo>
                <a:lnTo>
                  <a:pt x="30189" y="248868"/>
                </a:lnTo>
                <a:lnTo>
                  <a:pt x="64059" y="282738"/>
                </a:lnTo>
                <a:lnTo>
                  <a:pt x="107009" y="304951"/>
                </a:lnTo>
                <a:lnTo>
                  <a:pt x="156463" y="312927"/>
                </a:lnTo>
                <a:lnTo>
                  <a:pt x="205918" y="304951"/>
                </a:lnTo>
                <a:lnTo>
                  <a:pt x="248868" y="282738"/>
                </a:lnTo>
                <a:lnTo>
                  <a:pt x="282738" y="248868"/>
                </a:lnTo>
                <a:lnTo>
                  <a:pt x="304951" y="205918"/>
                </a:lnTo>
                <a:lnTo>
                  <a:pt x="312927" y="156463"/>
                </a:lnTo>
                <a:lnTo>
                  <a:pt x="304951" y="107009"/>
                </a:lnTo>
                <a:lnTo>
                  <a:pt x="282738" y="64059"/>
                </a:lnTo>
                <a:lnTo>
                  <a:pt x="248868" y="30189"/>
                </a:lnTo>
                <a:lnTo>
                  <a:pt x="205918" y="7976"/>
                </a:lnTo>
                <a:lnTo>
                  <a:pt x="15646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67600" y="6790263"/>
            <a:ext cx="1187450" cy="31305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100" spc="40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spc="35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spc="-30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r>
              <a:rPr sz="1100" spc="6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00" spc="2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100" spc="-20" dirty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1100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sz="1100" spc="4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00" spc="30" dirty="0">
                <a:solidFill>
                  <a:srgbClr val="FFFFFF"/>
                </a:solidFill>
                <a:latin typeface="Arial"/>
                <a:cs typeface="Arial"/>
              </a:rPr>
              <a:t>up</a:t>
            </a:r>
            <a:r>
              <a:rPr sz="1100" spc="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2742</Words>
  <Application>Microsoft Office PowerPoint</Application>
  <PresentationFormat>Custom</PresentationFormat>
  <Paragraphs>548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Maintain critical operations  with certainty</vt:lpstr>
      <vt:lpstr>The Smart-UPS family</vt:lpstr>
      <vt:lpstr>Connected Smart-UPS Models</vt:lpstr>
      <vt:lpstr>SMC: Basic UPS models</vt:lpstr>
      <vt:lpstr>SMC: Basic UPS models</vt:lpstr>
      <vt:lpstr>SMC: Basic UPS models</vt:lpstr>
      <vt:lpstr>SMT: Essential UPS models</vt:lpstr>
      <vt:lpstr>SMT: Essential UPS models</vt:lpstr>
      <vt:lpstr>SMT: Essential UPS models</vt:lpstr>
      <vt:lpstr>SMT: Essential UPS models</vt:lpstr>
      <vt:lpstr>Connected Smart-UPS  Management Solutions</vt:lpstr>
      <vt:lpstr>The world’s most popular  UPS just got smarter</vt:lpstr>
      <vt:lpstr>APC SmartConnect: your availability expert</vt:lpstr>
      <vt:lpstr>APC SmartConnect: offers and interfaces</vt:lpstr>
      <vt:lpstr>APC SmartConnect: benefits</vt:lpstr>
      <vt:lpstr>APC SmartConnect: saving your resources</vt:lpstr>
      <vt:lpstr>PowerChute Business Edition,  for graceful UPS shutdown</vt:lpstr>
      <vt:lpstr>UPS Network  Management Cards</vt:lpstr>
      <vt:lpstr>PowerChute Network Shutdown</vt:lpstr>
      <vt:lpstr>Connected Smart-UPS  Accessories</vt:lpstr>
      <vt:lpstr>Product services and accessories</vt:lpstr>
      <vt:lpstr>Connected Smart-UPS with APC SmartConnect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Enriquez</dc:creator>
  <cp:lastModifiedBy>Christian Enriquez</cp:lastModifiedBy>
  <cp:revision>32</cp:revision>
  <dcterms:created xsi:type="dcterms:W3CDTF">2018-01-30T14:38:25Z</dcterms:created>
  <dcterms:modified xsi:type="dcterms:W3CDTF">2018-02-09T18:16:11Z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2017-06-08T00:00:00Z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2018-01-30T00:00:00Z</vt:filetime>
  </property>
</Properties>
</file>