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7" r:id="rId9"/>
    <p:sldId id="264" r:id="rId10"/>
    <p:sldId id="265" r:id="rId11"/>
    <p:sldId id="288" r:id="rId12"/>
    <p:sldId id="289" r:id="rId13"/>
    <p:sldId id="275" r:id="rId14"/>
    <p:sldId id="278" r:id="rId15"/>
    <p:sldId id="279" r:id="rId16"/>
    <p:sldId id="280" r:id="rId17"/>
    <p:sldId id="281" r:id="rId18"/>
    <p:sldId id="282" r:id="rId19"/>
    <p:sldId id="276" r:id="rId20"/>
    <p:sldId id="283" r:id="rId21"/>
    <p:sldId id="277" r:id="rId22"/>
    <p:sldId id="284" r:id="rId23"/>
    <p:sldId id="285" r:id="rId24"/>
    <p:sldId id="286" r:id="rId25"/>
  </p:sldIdLst>
  <p:sldSz cx="10693400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156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9FA0A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9FA0A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9FA0A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2"/>
            <a:ext cx="10692003" cy="64571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0" y="5472010"/>
            <a:ext cx="2674620" cy="895350"/>
          </a:xfrm>
          <a:custGeom>
            <a:avLst/>
            <a:gdLst/>
            <a:ahLst/>
            <a:cxnLst/>
            <a:rect l="l" t="t" r="r" b="b"/>
            <a:pathLst>
              <a:path w="2674620" h="895350">
                <a:moveTo>
                  <a:pt x="0" y="895134"/>
                </a:moveTo>
                <a:lnTo>
                  <a:pt x="2674086" y="895134"/>
                </a:lnTo>
                <a:lnTo>
                  <a:pt x="2674086" y="0"/>
                </a:lnTo>
                <a:lnTo>
                  <a:pt x="0" y="0"/>
                </a:lnTo>
                <a:lnTo>
                  <a:pt x="0" y="895134"/>
                </a:lnTo>
                <a:close/>
              </a:path>
            </a:pathLst>
          </a:custGeom>
          <a:solidFill>
            <a:srgbClr val="3DCD58">
              <a:alpha val="8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5343829" y="5472010"/>
            <a:ext cx="2674620" cy="895350"/>
          </a:xfrm>
          <a:custGeom>
            <a:avLst/>
            <a:gdLst/>
            <a:ahLst/>
            <a:cxnLst/>
            <a:rect l="l" t="t" r="r" b="b"/>
            <a:pathLst>
              <a:path w="2674620" h="895350">
                <a:moveTo>
                  <a:pt x="0" y="895134"/>
                </a:moveTo>
                <a:lnTo>
                  <a:pt x="2674086" y="895134"/>
                </a:lnTo>
                <a:lnTo>
                  <a:pt x="2674086" y="0"/>
                </a:lnTo>
                <a:lnTo>
                  <a:pt x="0" y="0"/>
                </a:lnTo>
                <a:lnTo>
                  <a:pt x="0" y="895134"/>
                </a:lnTo>
                <a:close/>
              </a:path>
            </a:pathLst>
          </a:custGeom>
          <a:solidFill>
            <a:srgbClr val="3DCD58">
              <a:alpha val="8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k object 33"/>
          <p:cNvSpPr/>
          <p:nvPr/>
        </p:nvSpPr>
        <p:spPr>
          <a:xfrm>
            <a:off x="2674086" y="5472010"/>
            <a:ext cx="2674620" cy="895350"/>
          </a:xfrm>
          <a:custGeom>
            <a:avLst/>
            <a:gdLst/>
            <a:ahLst/>
            <a:cxnLst/>
            <a:rect l="l" t="t" r="r" b="b"/>
            <a:pathLst>
              <a:path w="2674620" h="895350">
                <a:moveTo>
                  <a:pt x="0" y="895134"/>
                </a:moveTo>
                <a:lnTo>
                  <a:pt x="2674086" y="895134"/>
                </a:lnTo>
                <a:lnTo>
                  <a:pt x="2674086" y="0"/>
                </a:lnTo>
                <a:lnTo>
                  <a:pt x="0" y="0"/>
                </a:lnTo>
                <a:lnTo>
                  <a:pt x="0" y="895134"/>
                </a:lnTo>
                <a:close/>
              </a:path>
            </a:pathLst>
          </a:custGeom>
          <a:solidFill>
            <a:srgbClr val="009530">
              <a:alpha val="8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k object 34"/>
          <p:cNvSpPr/>
          <p:nvPr/>
        </p:nvSpPr>
        <p:spPr>
          <a:xfrm>
            <a:off x="8017916" y="5472010"/>
            <a:ext cx="2674620" cy="895350"/>
          </a:xfrm>
          <a:custGeom>
            <a:avLst/>
            <a:gdLst/>
            <a:ahLst/>
            <a:cxnLst/>
            <a:rect l="l" t="t" r="r" b="b"/>
            <a:pathLst>
              <a:path w="2674620" h="895350">
                <a:moveTo>
                  <a:pt x="0" y="895134"/>
                </a:moveTo>
                <a:lnTo>
                  <a:pt x="2674086" y="895134"/>
                </a:lnTo>
                <a:lnTo>
                  <a:pt x="2674086" y="0"/>
                </a:lnTo>
                <a:lnTo>
                  <a:pt x="0" y="0"/>
                </a:lnTo>
                <a:lnTo>
                  <a:pt x="0" y="895134"/>
                </a:lnTo>
                <a:close/>
              </a:path>
            </a:pathLst>
          </a:custGeom>
          <a:solidFill>
            <a:srgbClr val="009530">
              <a:alpha val="8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6873" y="634098"/>
            <a:ext cx="4078604" cy="6661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9FA0A4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34513" y="1227289"/>
            <a:ext cx="7293609" cy="4854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0.png"/><Relationship Id="rId7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hyperlink" Target="http://www.apc.com/shop/us/en/categories/power/uninterruptible-power-supply-ups-/ups-management/_/N-13kn0i4?Nr=AND(NOT(sku.type:optClass),AND(sku.status:Released+SKU,sku.appearonFamilyPage:Yes,sku.oem:APC),sku.countryCode:US,product.language:English,NOT(sku.channelStatus:APC+Factory+Store+Only),OR(product.siteId:storeSiteUS))" TargetMode="External"/><Relationship Id="rId5" Type="http://schemas.openxmlformats.org/officeDocument/2006/relationships/image" Target="../media/image31.png"/><Relationship Id="rId10" Type="http://schemas.openxmlformats.org/officeDocument/2006/relationships/image" Target="../media/image4.png"/><Relationship Id="rId4" Type="http://schemas.openxmlformats.org/officeDocument/2006/relationships/image" Target="../media/image30.png"/><Relationship Id="rId9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.png"/><Relationship Id="rId7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4.png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0.png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4.png"/><Relationship Id="rId7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l.boxcloud.com/api/2.0/internal_files/258694666775/versions/272630427479/representations/jpg_paged_2048x2048/content/1.jpg?access_token=1!UagdqsaCCF0UwlURAFY0atGmInBLUe2mXJzCedYHZ8tifskGiETXdAa4XI9yh5SkEXN43Jz254EKfGvB4tvu5nqXjTLpamQYPIzFgJMBV9fm64HBCLxEAGH8oDwVqT7ia9O7wLTxXVxrIhK7EEiNlpKaTt95jZTuWyjbfTIUTKACJ5Kc2oVfvwAT5YxGfR8yeep3aFE6SeqaGsNTLOCmw8mvVktobq-oapW3xfChPoQkfL01V9N0VH7_mOFlld3bg1PSIEx39EHV162HQ7I7R2tmy8bi1E0WrgWf3vZ5NIOi_W8iyC9ELBWgu_cDJA1pW7do8kCyrLwJ_p0vB6JLDW37TPSfeVRQJxpnXzOzDQ_ffiT3wKqzIS_-UIEbh6t-GTqdX3CkXSCtBWX5IA..&amp;box_client_name=box-content-preview&amp;box_client_version=1.28.1">
            <a:extLst>
              <a:ext uri="{FF2B5EF4-FFF2-40B4-BE49-F238E27FC236}">
                <a16:creationId xmlns:a16="http://schemas.microsoft.com/office/drawing/2014/main" id="{6C9D0457-4F5D-4150-B0B7-8BA09005C6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" y="-1"/>
            <a:ext cx="10693400" cy="592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bject 3"/>
          <p:cNvSpPr/>
          <p:nvPr/>
        </p:nvSpPr>
        <p:spPr>
          <a:xfrm>
            <a:off x="0" y="5931560"/>
            <a:ext cx="10692130" cy="365760"/>
          </a:xfrm>
          <a:custGeom>
            <a:avLst/>
            <a:gdLst/>
            <a:ahLst/>
            <a:cxnLst/>
            <a:rect l="l" t="t" r="r" b="b"/>
            <a:pathLst>
              <a:path w="10692130" h="365760">
                <a:moveTo>
                  <a:pt x="0" y="365760"/>
                </a:moveTo>
                <a:lnTo>
                  <a:pt x="10692003" y="365760"/>
                </a:lnTo>
                <a:lnTo>
                  <a:pt x="10692003" y="0"/>
                </a:lnTo>
                <a:lnTo>
                  <a:pt x="0" y="0"/>
                </a:lnTo>
                <a:lnTo>
                  <a:pt x="0" y="36576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671555"/>
            <a:ext cx="10692130" cy="1260475"/>
          </a:xfrm>
          <a:custGeom>
            <a:avLst/>
            <a:gdLst/>
            <a:ahLst/>
            <a:cxnLst/>
            <a:rect l="l" t="t" r="r" b="b"/>
            <a:pathLst>
              <a:path w="10692130" h="1260475">
                <a:moveTo>
                  <a:pt x="0" y="0"/>
                </a:moveTo>
                <a:lnTo>
                  <a:pt x="0" y="1260005"/>
                </a:lnTo>
                <a:lnTo>
                  <a:pt x="10692003" y="1260005"/>
                </a:lnTo>
                <a:lnTo>
                  <a:pt x="10692003" y="0"/>
                </a:lnTo>
                <a:lnTo>
                  <a:pt x="0" y="0"/>
                </a:lnTo>
                <a:close/>
              </a:path>
            </a:pathLst>
          </a:custGeom>
          <a:solidFill>
            <a:srgbClr val="3DCD58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-299149" y="4747393"/>
            <a:ext cx="10194849" cy="1489510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marL="539750">
              <a:lnSpc>
                <a:spcPct val="100000"/>
              </a:lnSpc>
              <a:spcBef>
                <a:spcPts val="1175"/>
              </a:spcBef>
            </a:pPr>
            <a:r>
              <a:rPr lang="en-US" sz="3200" spc="-90" dirty="0">
                <a:solidFill>
                  <a:srgbClr val="FFFFFF"/>
                </a:solidFill>
                <a:latin typeface="Arial"/>
                <a:cs typeface="Arial"/>
              </a:rPr>
              <a:t>Connected Smart-UPS with APC </a:t>
            </a:r>
            <a:r>
              <a:rPr lang="en-US" sz="3200" spc="-90" dirty="0" err="1">
                <a:solidFill>
                  <a:srgbClr val="FFFFFF"/>
                </a:solidFill>
                <a:latin typeface="Arial"/>
                <a:cs typeface="Arial"/>
              </a:rPr>
              <a:t>SmartConnect</a:t>
            </a:r>
            <a:r>
              <a:rPr lang="en-US" sz="3200" spc="-90" dirty="0">
                <a:solidFill>
                  <a:srgbClr val="FFFFFF"/>
                </a:solidFill>
                <a:latin typeface="Arial"/>
                <a:cs typeface="Arial"/>
              </a:rPr>
              <a:t>    Product Overview for End Users</a:t>
            </a:r>
          </a:p>
          <a:p>
            <a:pPr marL="539750">
              <a:lnSpc>
                <a:spcPct val="100000"/>
              </a:lnSpc>
              <a:spcBef>
                <a:spcPts val="570"/>
              </a:spcBef>
            </a:pPr>
            <a:r>
              <a:rPr lang="en-US" dirty="0">
                <a:solidFill>
                  <a:srgbClr val="FFFFFF"/>
                </a:solidFill>
                <a:latin typeface="Arial"/>
                <a:cs typeface="Arial"/>
              </a:rPr>
              <a:t>The First Cloud Enabled UPS For Distributed IT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6873" y="634098"/>
            <a:ext cx="404304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25" dirty="0"/>
              <a:t>SMT: </a:t>
            </a:r>
            <a:r>
              <a:rPr lang="en-US" spc="-15" dirty="0"/>
              <a:t>Essential </a:t>
            </a:r>
            <a:r>
              <a:rPr spc="-90" dirty="0"/>
              <a:t>UPS</a:t>
            </a:r>
            <a:r>
              <a:rPr spc="120" dirty="0"/>
              <a:t> </a:t>
            </a:r>
            <a:r>
              <a:rPr spc="-10" dirty="0"/>
              <a:t>models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40004" y="1459102"/>
            <a:ext cx="1786889" cy="2249334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77800" rIns="0" bIns="0" rtlCol="0">
            <a:spAutoFit/>
          </a:bodyPr>
          <a:lstStyle/>
          <a:p>
            <a:pPr marL="97155">
              <a:lnSpc>
                <a:spcPct val="100000"/>
              </a:lnSpc>
              <a:spcBef>
                <a:spcPts val="1400"/>
              </a:spcBef>
            </a:pP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55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300" dirty="0">
              <a:latin typeface="Arial"/>
              <a:cs typeface="Arial"/>
            </a:endParaRPr>
          </a:p>
          <a:p>
            <a:pPr marL="205740" marR="341630" indent="-108585">
              <a:lnSpc>
                <a:spcPts val="1600"/>
              </a:lnSpc>
              <a:spcBef>
                <a:spcPts val="625"/>
              </a:spcBef>
              <a:buChar char="•"/>
              <a:tabLst>
                <a:tab pos="206375" algn="l"/>
              </a:tabLst>
            </a:pPr>
            <a:r>
              <a:rPr sz="1400" spc="-45" dirty="0">
                <a:solidFill>
                  <a:srgbClr val="FFFFFF"/>
                </a:solidFill>
                <a:latin typeface="Arial"/>
                <a:cs typeface="Arial"/>
              </a:rPr>
              <a:t>Various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types 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tower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servers  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(from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400" spc="-30" dirty="0">
                <a:solidFill>
                  <a:srgbClr val="FFFFFF"/>
                </a:solidFill>
                <a:latin typeface="Arial"/>
                <a:cs typeface="Arial"/>
              </a:rPr>
              <a:t>Basic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  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4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mid-range)</a:t>
            </a:r>
            <a:endParaRPr sz="1400" dirty="0">
              <a:latin typeface="Arial"/>
              <a:cs typeface="Arial"/>
            </a:endParaRPr>
          </a:p>
          <a:p>
            <a:pPr marL="205740" indent="-108585">
              <a:lnSpc>
                <a:spcPct val="100000"/>
              </a:lnSpc>
              <a:spcBef>
                <a:spcPts val="450"/>
              </a:spcBef>
              <a:buChar char="•"/>
              <a:tabLst>
                <a:tab pos="206375" algn="l"/>
              </a:tabLst>
            </a:pP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Storage</a:t>
            </a:r>
            <a:endParaRPr sz="1400" dirty="0">
              <a:latin typeface="Arial"/>
              <a:cs typeface="Arial"/>
            </a:endParaRPr>
          </a:p>
          <a:p>
            <a:pPr marL="205740" marR="321310" indent="-108585">
              <a:lnSpc>
                <a:spcPts val="1600"/>
              </a:lnSpc>
              <a:spcBef>
                <a:spcPts val="605"/>
              </a:spcBef>
              <a:buChar char="•"/>
              <a:tabLst>
                <a:tab pos="206375" algn="l"/>
              </a:tabLst>
            </a:pP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Point-of-sale 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equipment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network</a:t>
            </a:r>
            <a:r>
              <a:rPr sz="14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devices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26106" y="1675651"/>
            <a:ext cx="3139440" cy="269748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68910" indent="-156210">
              <a:lnSpc>
                <a:spcPct val="100000"/>
              </a:lnSpc>
              <a:spcBef>
                <a:spcPts val="459"/>
              </a:spcBef>
              <a:buChar char="•"/>
              <a:tabLst>
                <a:tab pos="169545" algn="l"/>
              </a:tabLst>
            </a:pP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Configurable, multi-lingual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LCD</a:t>
            </a:r>
            <a:r>
              <a:rPr sz="1100" spc="-6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display</a:t>
            </a:r>
            <a:endParaRPr sz="1100" dirty="0">
              <a:latin typeface="Arial"/>
              <a:cs typeface="Arial"/>
            </a:endParaRPr>
          </a:p>
          <a:p>
            <a:pPr marL="168910" marR="5080">
              <a:lnSpc>
                <a:spcPct val="106100"/>
              </a:lnSpc>
              <a:spcBef>
                <a:spcPts val="285"/>
              </a:spcBef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status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key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measures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at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  glance.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Clear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accurate, menu-driven</a:t>
            </a:r>
            <a:r>
              <a:rPr sz="1100" spc="-1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display 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for easy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set-up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customization with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or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without 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software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installation</a:t>
            </a:r>
            <a:endParaRPr sz="1100" dirty="0">
              <a:latin typeface="Arial"/>
              <a:cs typeface="Arial"/>
            </a:endParaRPr>
          </a:p>
          <a:p>
            <a:pPr marL="168910" indent="-156210">
              <a:lnSpc>
                <a:spcPct val="100000"/>
              </a:lnSpc>
              <a:spcBef>
                <a:spcPts val="930"/>
              </a:spcBef>
              <a:buChar char="•"/>
              <a:tabLst>
                <a:tab pos="169545" algn="l"/>
              </a:tabLst>
            </a:pP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Extended-range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automatic voltage</a:t>
            </a:r>
            <a:r>
              <a:rPr sz="1100" spc="-8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regulation</a:t>
            </a:r>
            <a:endParaRPr sz="1100" dirty="0">
              <a:latin typeface="Arial"/>
              <a:cs typeface="Arial"/>
            </a:endParaRPr>
          </a:p>
          <a:p>
            <a:pPr marL="168910" marR="171450">
              <a:lnSpc>
                <a:spcPct val="106100"/>
              </a:lnSpc>
              <a:spcBef>
                <a:spcPts val="280"/>
              </a:spcBef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enhanced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brownout protection, 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boosting incoming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voltage </a:t>
            </a: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up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30%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without 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using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power</a:t>
            </a:r>
            <a:endParaRPr sz="1100" dirty="0">
              <a:latin typeface="Arial"/>
              <a:cs typeface="Arial"/>
            </a:endParaRPr>
          </a:p>
          <a:p>
            <a:pPr marL="168910" indent="-156210">
              <a:lnSpc>
                <a:spcPct val="100000"/>
              </a:lnSpc>
              <a:spcBef>
                <a:spcPts val="935"/>
              </a:spcBef>
              <a:buChar char="•"/>
              <a:tabLst>
                <a:tab pos="169545" algn="l"/>
              </a:tabLst>
            </a:pP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Switched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outlet</a:t>
            </a:r>
            <a:r>
              <a:rPr sz="11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group</a:t>
            </a:r>
            <a:endParaRPr sz="1100" dirty="0">
              <a:latin typeface="Arial"/>
              <a:cs typeface="Arial"/>
            </a:endParaRPr>
          </a:p>
          <a:p>
            <a:pPr marL="168910" marR="106680">
              <a:lnSpc>
                <a:spcPct val="106100"/>
              </a:lnSpc>
              <a:spcBef>
                <a:spcPts val="280"/>
              </a:spcBef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Controlled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separately from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discrete  reboot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hung devices,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sequenced </a:t>
            </a:r>
            <a:r>
              <a:rPr sz="1100" spc="-70" dirty="0">
                <a:solidFill>
                  <a:srgbClr val="58595B"/>
                </a:solidFill>
                <a:latin typeface="Arial"/>
                <a:cs typeface="Arial"/>
              </a:rPr>
              <a:t>ON/OFF, 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non-critical load</a:t>
            </a:r>
            <a:r>
              <a:rPr sz="1100" spc="-8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shedding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176048" y="1675790"/>
            <a:ext cx="2785745" cy="216344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68910" indent="-156210">
              <a:lnSpc>
                <a:spcPct val="100000"/>
              </a:lnSpc>
              <a:spcBef>
                <a:spcPts val="459"/>
              </a:spcBef>
              <a:buChar char="•"/>
              <a:tabLst>
                <a:tab pos="169545" algn="l"/>
              </a:tabLst>
            </a:pP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Advanced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r>
              <a:rPr sz="11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management</a:t>
            </a:r>
            <a:endParaRPr sz="1100">
              <a:latin typeface="Arial"/>
              <a:cs typeface="Arial"/>
            </a:endParaRPr>
          </a:p>
          <a:p>
            <a:pPr marL="168910" marR="5080">
              <a:lnSpc>
                <a:spcPct val="106100"/>
              </a:lnSpc>
              <a:spcBef>
                <a:spcPts val="285"/>
              </a:spcBef>
            </a:pP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Innovative,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dynamic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recommended battery 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replacement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date</a:t>
            </a:r>
            <a:r>
              <a:rPr sz="11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indicator</a:t>
            </a:r>
            <a:endParaRPr sz="1100">
              <a:latin typeface="Arial"/>
              <a:cs typeface="Arial"/>
            </a:endParaRPr>
          </a:p>
          <a:p>
            <a:pPr marL="168910" indent="-156210">
              <a:lnSpc>
                <a:spcPct val="100000"/>
              </a:lnSpc>
              <a:spcBef>
                <a:spcPts val="930"/>
              </a:spcBef>
              <a:buChar char="•"/>
              <a:tabLst>
                <a:tab pos="169545" algn="l"/>
              </a:tabLst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SmartSlot</a:t>
            </a:r>
            <a:r>
              <a:rPr sz="975" spc="-15" baseline="29914" dirty="0">
                <a:solidFill>
                  <a:srgbClr val="58595B"/>
                </a:solidFill>
                <a:latin typeface="Arial"/>
                <a:cs typeface="Arial"/>
              </a:rPr>
              <a:t>™</a:t>
            </a:r>
            <a:r>
              <a:rPr sz="975" spc="-135" baseline="29914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interface</a:t>
            </a:r>
            <a:r>
              <a:rPr sz="975" spc="7" baseline="29914" dirty="0">
                <a:solidFill>
                  <a:srgbClr val="58595B"/>
                </a:solidFill>
                <a:latin typeface="Arial"/>
                <a:cs typeface="Arial"/>
              </a:rPr>
              <a:t>:</a:t>
            </a:r>
            <a:endParaRPr sz="975" baseline="29914">
              <a:latin typeface="Arial"/>
              <a:cs typeface="Arial"/>
            </a:endParaRPr>
          </a:p>
          <a:p>
            <a:pPr marL="168910" marR="111760">
              <a:lnSpc>
                <a:spcPct val="106100"/>
              </a:lnSpc>
              <a:spcBef>
                <a:spcPts val="280"/>
              </a:spcBef>
            </a:pP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Accepts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 wide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array of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accessory</a:t>
            </a:r>
            <a:r>
              <a:rPr sz="1100" spc="-1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cards 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advanced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management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and 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environmental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monitoring</a:t>
            </a:r>
            <a:endParaRPr sz="1100">
              <a:latin typeface="Arial"/>
              <a:cs typeface="Arial"/>
            </a:endParaRPr>
          </a:p>
          <a:p>
            <a:pPr marL="168910" indent="-156210">
              <a:lnSpc>
                <a:spcPct val="100000"/>
              </a:lnSpc>
              <a:spcBef>
                <a:spcPts val="930"/>
              </a:spcBef>
              <a:buChar char="•"/>
              <a:tabLst>
                <a:tab pos="169545" algn="l"/>
              </a:tabLst>
            </a:pP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Rack-mount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rails</a:t>
            </a:r>
            <a:r>
              <a:rPr sz="975" baseline="29914" dirty="0">
                <a:solidFill>
                  <a:srgbClr val="58595B"/>
                </a:solidFill>
                <a:latin typeface="Arial"/>
                <a:cs typeface="Arial"/>
              </a:rPr>
              <a:t>*</a:t>
            </a:r>
            <a:endParaRPr sz="975" baseline="29914">
              <a:latin typeface="Arial"/>
              <a:cs typeface="Arial"/>
            </a:endParaRPr>
          </a:p>
          <a:p>
            <a:pPr marL="168910" marR="48895">
              <a:lnSpc>
                <a:spcPct val="106100"/>
              </a:lnSpc>
              <a:spcBef>
                <a:spcPts val="285"/>
              </a:spcBef>
            </a:pP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All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hardware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provided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securely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install</a:t>
            </a:r>
            <a:r>
              <a:rPr sz="1100" spc="-1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in  your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IT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rack</a:t>
            </a:r>
            <a:endParaRPr sz="11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19148" y="4460075"/>
            <a:ext cx="102870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7" baseline="34722" dirty="0">
                <a:solidFill>
                  <a:srgbClr val="626469"/>
                </a:solidFill>
                <a:latin typeface="Arial"/>
                <a:cs typeface="Arial"/>
              </a:rPr>
              <a:t>*</a:t>
            </a:r>
            <a:r>
              <a:rPr sz="700" spc="-5" dirty="0">
                <a:solidFill>
                  <a:srgbClr val="626469"/>
                </a:solidFill>
                <a:latin typeface="Arial"/>
                <a:cs typeface="Arial"/>
              </a:rPr>
              <a:t>Rack-mount </a:t>
            </a:r>
            <a:r>
              <a:rPr sz="700" spc="5" dirty="0">
                <a:solidFill>
                  <a:srgbClr val="626469"/>
                </a:solidFill>
                <a:latin typeface="Arial"/>
                <a:cs typeface="Arial"/>
              </a:rPr>
              <a:t>models</a:t>
            </a:r>
            <a:r>
              <a:rPr sz="700" spc="-5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626469"/>
                </a:solidFill>
                <a:latin typeface="Arial"/>
                <a:cs typeface="Arial"/>
              </a:rPr>
              <a:t>only</a:t>
            </a:r>
            <a:endParaRPr sz="7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17101" y="1402981"/>
            <a:ext cx="381381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68C3EB"/>
                </a:solidFill>
                <a:latin typeface="Arial"/>
                <a:cs typeface="Arial"/>
              </a:rPr>
              <a:t>SMT </a:t>
            </a:r>
            <a:r>
              <a:rPr sz="1200" spc="20" dirty="0">
                <a:solidFill>
                  <a:srgbClr val="68C3EB"/>
                </a:solidFill>
                <a:latin typeface="Arial"/>
                <a:cs typeface="Arial"/>
              </a:rPr>
              <a:t>features </a:t>
            </a:r>
            <a:r>
              <a:rPr sz="1200" spc="15" dirty="0">
                <a:solidFill>
                  <a:srgbClr val="68C3EB"/>
                </a:solidFill>
                <a:latin typeface="Arial"/>
                <a:cs typeface="Arial"/>
              </a:rPr>
              <a:t>(in </a:t>
            </a:r>
            <a:r>
              <a:rPr sz="1200" spc="30" dirty="0">
                <a:solidFill>
                  <a:srgbClr val="68C3EB"/>
                </a:solidFill>
                <a:latin typeface="Arial"/>
                <a:cs typeface="Arial"/>
              </a:rPr>
              <a:t>addition </a:t>
            </a:r>
            <a:r>
              <a:rPr sz="1200" spc="20" dirty="0">
                <a:solidFill>
                  <a:srgbClr val="68C3EB"/>
                </a:solidFill>
                <a:latin typeface="Arial"/>
                <a:cs typeface="Arial"/>
              </a:rPr>
              <a:t>to </a:t>
            </a:r>
            <a:r>
              <a:rPr lang="en-US" sz="1200" spc="15" dirty="0">
                <a:solidFill>
                  <a:srgbClr val="68C3EB"/>
                </a:solidFill>
                <a:latin typeface="Arial"/>
                <a:cs typeface="Arial"/>
              </a:rPr>
              <a:t>Basic</a:t>
            </a:r>
            <a:r>
              <a:rPr sz="1200" spc="15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200" spc="-10" dirty="0">
                <a:solidFill>
                  <a:srgbClr val="68C3EB"/>
                </a:solidFill>
                <a:latin typeface="Arial"/>
                <a:cs typeface="Arial"/>
              </a:rPr>
              <a:t>SMC</a:t>
            </a:r>
            <a:r>
              <a:rPr sz="1200" spc="-20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200" spc="10" dirty="0">
                <a:solidFill>
                  <a:srgbClr val="68C3EB"/>
                </a:solidFill>
                <a:latin typeface="Arial"/>
                <a:cs typeface="Arial"/>
              </a:rPr>
              <a:t>features):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18405" y="5159921"/>
            <a:ext cx="1807210" cy="503555"/>
          </a:xfrm>
          <a:custGeom>
            <a:avLst/>
            <a:gdLst/>
            <a:ahLst/>
            <a:cxnLst/>
            <a:rect l="l" t="t" r="r" b="b"/>
            <a:pathLst>
              <a:path w="1807210" h="503554">
                <a:moveTo>
                  <a:pt x="1807171" y="251701"/>
                </a:moveTo>
                <a:lnTo>
                  <a:pt x="1802674" y="296946"/>
                </a:lnTo>
                <a:lnTo>
                  <a:pt x="1789707" y="339531"/>
                </a:lnTo>
                <a:lnTo>
                  <a:pt x="1769059" y="378744"/>
                </a:lnTo>
                <a:lnTo>
                  <a:pt x="1741519" y="413875"/>
                </a:lnTo>
                <a:lnTo>
                  <a:pt x="1707874" y="444214"/>
                </a:lnTo>
                <a:lnTo>
                  <a:pt x="1668914" y="469048"/>
                </a:lnTo>
                <a:lnTo>
                  <a:pt x="1625427" y="487667"/>
                </a:lnTo>
                <a:lnTo>
                  <a:pt x="1578202" y="499359"/>
                </a:lnTo>
                <a:lnTo>
                  <a:pt x="1528025" y="503415"/>
                </a:lnTo>
                <a:lnTo>
                  <a:pt x="279146" y="503415"/>
                </a:lnTo>
                <a:lnTo>
                  <a:pt x="228969" y="499359"/>
                </a:lnTo>
                <a:lnTo>
                  <a:pt x="181744" y="487667"/>
                </a:lnTo>
                <a:lnTo>
                  <a:pt x="138256" y="469048"/>
                </a:lnTo>
                <a:lnTo>
                  <a:pt x="99296" y="444214"/>
                </a:lnTo>
                <a:lnTo>
                  <a:pt x="65652" y="413875"/>
                </a:lnTo>
                <a:lnTo>
                  <a:pt x="38112" y="378744"/>
                </a:lnTo>
                <a:lnTo>
                  <a:pt x="17464" y="339531"/>
                </a:lnTo>
                <a:lnTo>
                  <a:pt x="4497" y="296946"/>
                </a:lnTo>
                <a:lnTo>
                  <a:pt x="0" y="251701"/>
                </a:lnTo>
                <a:lnTo>
                  <a:pt x="4497" y="206460"/>
                </a:lnTo>
                <a:lnTo>
                  <a:pt x="17464" y="163878"/>
                </a:lnTo>
                <a:lnTo>
                  <a:pt x="38112" y="124666"/>
                </a:lnTo>
                <a:lnTo>
                  <a:pt x="65652" y="89537"/>
                </a:lnTo>
                <a:lnTo>
                  <a:pt x="99296" y="59200"/>
                </a:lnTo>
                <a:lnTo>
                  <a:pt x="138256" y="34366"/>
                </a:lnTo>
                <a:lnTo>
                  <a:pt x="181744" y="15748"/>
                </a:lnTo>
                <a:lnTo>
                  <a:pt x="228969" y="4055"/>
                </a:lnTo>
                <a:lnTo>
                  <a:pt x="279146" y="0"/>
                </a:lnTo>
                <a:lnTo>
                  <a:pt x="1528025" y="0"/>
                </a:lnTo>
                <a:lnTo>
                  <a:pt x="1578202" y="4055"/>
                </a:lnTo>
                <a:lnTo>
                  <a:pt x="1625427" y="15748"/>
                </a:lnTo>
                <a:lnTo>
                  <a:pt x="1668914" y="34366"/>
                </a:lnTo>
                <a:lnTo>
                  <a:pt x="1707874" y="59200"/>
                </a:lnTo>
                <a:lnTo>
                  <a:pt x="1741519" y="89537"/>
                </a:lnTo>
                <a:lnTo>
                  <a:pt x="1769059" y="124666"/>
                </a:lnTo>
                <a:lnTo>
                  <a:pt x="1789707" y="163878"/>
                </a:lnTo>
                <a:lnTo>
                  <a:pt x="1802674" y="206460"/>
                </a:lnTo>
                <a:lnTo>
                  <a:pt x="1807171" y="251701"/>
                </a:lnTo>
                <a:close/>
              </a:path>
            </a:pathLst>
          </a:custGeom>
          <a:ln w="1270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45306" y="5310088"/>
            <a:ext cx="94615" cy="203200"/>
          </a:xfrm>
          <a:custGeom>
            <a:avLst/>
            <a:gdLst/>
            <a:ahLst/>
            <a:cxnLst/>
            <a:rect l="l" t="t" r="r" b="b"/>
            <a:pathLst>
              <a:path w="94615" h="203200">
                <a:moveTo>
                  <a:pt x="0" y="203098"/>
                </a:moveTo>
                <a:lnTo>
                  <a:pt x="94119" y="101549"/>
                </a:ln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63249" y="5411631"/>
            <a:ext cx="271145" cy="0"/>
          </a:xfrm>
          <a:custGeom>
            <a:avLst/>
            <a:gdLst/>
            <a:ahLst/>
            <a:cxnLst/>
            <a:rect l="l" t="t" r="r" b="b"/>
            <a:pathLst>
              <a:path w="271144">
                <a:moveTo>
                  <a:pt x="27108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46345" y="4404174"/>
            <a:ext cx="1774189" cy="503555"/>
          </a:xfrm>
          <a:custGeom>
            <a:avLst/>
            <a:gdLst/>
            <a:ahLst/>
            <a:cxnLst/>
            <a:rect l="l" t="t" r="r" b="b"/>
            <a:pathLst>
              <a:path w="1774189" h="503554">
                <a:moveTo>
                  <a:pt x="1774024" y="251701"/>
                </a:moveTo>
                <a:lnTo>
                  <a:pt x="1769609" y="296946"/>
                </a:lnTo>
                <a:lnTo>
                  <a:pt x="1756880" y="339531"/>
                </a:lnTo>
                <a:lnTo>
                  <a:pt x="1736610" y="378744"/>
                </a:lnTo>
                <a:lnTo>
                  <a:pt x="1709574" y="413875"/>
                </a:lnTo>
                <a:lnTo>
                  <a:pt x="1676546" y="444214"/>
                </a:lnTo>
                <a:lnTo>
                  <a:pt x="1638300" y="469048"/>
                </a:lnTo>
                <a:lnTo>
                  <a:pt x="1595610" y="487667"/>
                </a:lnTo>
                <a:lnTo>
                  <a:pt x="1549251" y="499359"/>
                </a:lnTo>
                <a:lnTo>
                  <a:pt x="1499997" y="503415"/>
                </a:lnTo>
                <a:lnTo>
                  <a:pt x="274027" y="503415"/>
                </a:lnTo>
                <a:lnTo>
                  <a:pt x="224773" y="499359"/>
                </a:lnTo>
                <a:lnTo>
                  <a:pt x="178414" y="487667"/>
                </a:lnTo>
                <a:lnTo>
                  <a:pt x="135724" y="469048"/>
                </a:lnTo>
                <a:lnTo>
                  <a:pt x="97478" y="444214"/>
                </a:lnTo>
                <a:lnTo>
                  <a:pt x="64450" y="413875"/>
                </a:lnTo>
                <a:lnTo>
                  <a:pt x="37414" y="378744"/>
                </a:lnTo>
                <a:lnTo>
                  <a:pt x="17144" y="339531"/>
                </a:lnTo>
                <a:lnTo>
                  <a:pt x="4415" y="296946"/>
                </a:lnTo>
                <a:lnTo>
                  <a:pt x="0" y="251701"/>
                </a:lnTo>
                <a:lnTo>
                  <a:pt x="4415" y="206460"/>
                </a:lnTo>
                <a:lnTo>
                  <a:pt x="17144" y="163878"/>
                </a:lnTo>
                <a:lnTo>
                  <a:pt x="37414" y="124666"/>
                </a:lnTo>
                <a:lnTo>
                  <a:pt x="64450" y="89537"/>
                </a:lnTo>
                <a:lnTo>
                  <a:pt x="97478" y="59200"/>
                </a:lnTo>
                <a:lnTo>
                  <a:pt x="135724" y="34366"/>
                </a:lnTo>
                <a:lnTo>
                  <a:pt x="178414" y="15748"/>
                </a:lnTo>
                <a:lnTo>
                  <a:pt x="224773" y="4055"/>
                </a:lnTo>
                <a:lnTo>
                  <a:pt x="274027" y="0"/>
                </a:lnTo>
                <a:lnTo>
                  <a:pt x="1499997" y="0"/>
                </a:lnTo>
                <a:lnTo>
                  <a:pt x="1549251" y="4055"/>
                </a:lnTo>
                <a:lnTo>
                  <a:pt x="1595610" y="15748"/>
                </a:lnTo>
                <a:lnTo>
                  <a:pt x="1638300" y="34366"/>
                </a:lnTo>
                <a:lnTo>
                  <a:pt x="1676546" y="59200"/>
                </a:lnTo>
                <a:lnTo>
                  <a:pt x="1709574" y="89537"/>
                </a:lnTo>
                <a:lnTo>
                  <a:pt x="1736610" y="124666"/>
                </a:lnTo>
                <a:lnTo>
                  <a:pt x="1756880" y="163878"/>
                </a:lnTo>
                <a:lnTo>
                  <a:pt x="1769609" y="206460"/>
                </a:lnTo>
                <a:lnTo>
                  <a:pt x="1774024" y="251701"/>
                </a:lnTo>
                <a:close/>
              </a:path>
            </a:pathLst>
          </a:custGeom>
          <a:ln w="1270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048250" y="4520513"/>
            <a:ext cx="988694" cy="1108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735">
              <a:lnSpc>
                <a:spcPct val="100000"/>
              </a:lnSpc>
              <a:spcBef>
                <a:spcPts val="100"/>
              </a:spcBef>
            </a:pPr>
            <a:r>
              <a:rPr sz="1500" spc="-85" dirty="0">
                <a:solidFill>
                  <a:srgbClr val="9FA0A4"/>
                </a:solidFill>
                <a:latin typeface="Arial"/>
                <a:cs typeface="Arial"/>
              </a:rPr>
              <a:t>FE</a:t>
            </a:r>
            <a:r>
              <a:rPr sz="1500" spc="-130" dirty="0">
                <a:solidFill>
                  <a:srgbClr val="9FA0A4"/>
                </a:solidFill>
                <a:latin typeface="Arial"/>
                <a:cs typeface="Arial"/>
              </a:rPr>
              <a:t>A</a:t>
            </a:r>
            <a:r>
              <a:rPr sz="1500" spc="-70" dirty="0">
                <a:solidFill>
                  <a:srgbClr val="9FA0A4"/>
                </a:solidFill>
                <a:latin typeface="Arial"/>
                <a:cs typeface="Arial"/>
              </a:rPr>
              <a:t>TURES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12700" marR="362585">
              <a:lnSpc>
                <a:spcPts val="1600"/>
              </a:lnSpc>
              <a:spcBef>
                <a:spcPts val="1475"/>
              </a:spcBef>
            </a:pPr>
            <a:r>
              <a:rPr sz="1500" spc="-4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500" spc="-6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5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73257" y="4557698"/>
            <a:ext cx="94615" cy="203200"/>
          </a:xfrm>
          <a:custGeom>
            <a:avLst/>
            <a:gdLst/>
            <a:ahLst/>
            <a:cxnLst/>
            <a:rect l="l" t="t" r="r" b="b"/>
            <a:pathLst>
              <a:path w="94615" h="203200">
                <a:moveTo>
                  <a:pt x="0" y="203098"/>
                </a:moveTo>
                <a:lnTo>
                  <a:pt x="94119" y="101549"/>
                </a:ln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91200" y="4659246"/>
            <a:ext cx="271145" cy="0"/>
          </a:xfrm>
          <a:custGeom>
            <a:avLst/>
            <a:gdLst/>
            <a:ahLst/>
            <a:cxnLst/>
            <a:rect l="l" t="t" r="r" b="b"/>
            <a:pathLst>
              <a:path w="271144">
                <a:moveTo>
                  <a:pt x="27108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">
            <a:extLst>
              <a:ext uri="{FF2B5EF4-FFF2-40B4-BE49-F238E27FC236}">
                <a16:creationId xmlns:a16="http://schemas.microsoft.com/office/drawing/2014/main" id="{4A59A07E-9DB8-45DF-B134-422A93A171E7}"/>
              </a:ext>
            </a:extLst>
          </p:cNvPr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3">
            <a:extLst>
              <a:ext uri="{FF2B5EF4-FFF2-40B4-BE49-F238E27FC236}">
                <a16:creationId xmlns:a16="http://schemas.microsoft.com/office/drawing/2014/main" id="{292D2905-0BA7-4942-94B7-FC8E2EFEDFD5}"/>
              </a:ext>
            </a:extLst>
          </p:cNvPr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4">
            <a:extLst>
              <a:ext uri="{FF2B5EF4-FFF2-40B4-BE49-F238E27FC236}">
                <a16:creationId xmlns:a16="http://schemas.microsoft.com/office/drawing/2014/main" id="{A840B94D-A013-4043-B55E-6B6421830DFD}"/>
              </a:ext>
            </a:extLst>
          </p:cNvPr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5">
            <a:extLst>
              <a:ext uri="{FF2B5EF4-FFF2-40B4-BE49-F238E27FC236}">
                <a16:creationId xmlns:a16="http://schemas.microsoft.com/office/drawing/2014/main" id="{5E751E7C-635A-4582-8479-E5AEBC1517DA}"/>
              </a:ext>
            </a:extLst>
          </p:cNvPr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9C4894F-00AE-469D-9439-CB7C63F31FD5}"/>
              </a:ext>
            </a:extLst>
          </p:cNvPr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C748B202-08C0-4069-95A3-7D427AF5E51D}"/>
              </a:ext>
            </a:extLst>
          </p:cNvPr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7A947A7C-777A-4E63-A419-711CBD88D158}"/>
              </a:ext>
            </a:extLst>
          </p:cNvPr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19">
            <a:extLst>
              <a:ext uri="{FF2B5EF4-FFF2-40B4-BE49-F238E27FC236}">
                <a16:creationId xmlns:a16="http://schemas.microsoft.com/office/drawing/2014/main" id="{09660A2A-2CD6-497B-89DB-38B6AEB5EFD7}"/>
              </a:ext>
            </a:extLst>
          </p:cNvPr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0">
            <a:extLst>
              <a:ext uri="{FF2B5EF4-FFF2-40B4-BE49-F238E27FC236}">
                <a16:creationId xmlns:a16="http://schemas.microsoft.com/office/drawing/2014/main" id="{E2B785F7-51B0-4DC0-BB80-2ED87F2C4F57}"/>
              </a:ext>
            </a:extLst>
          </p:cNvPr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1">
            <a:extLst>
              <a:ext uri="{FF2B5EF4-FFF2-40B4-BE49-F238E27FC236}">
                <a16:creationId xmlns:a16="http://schemas.microsoft.com/office/drawing/2014/main" id="{1B41D1AD-1089-47A8-881A-F9243CAFE75D}"/>
              </a:ext>
            </a:extLst>
          </p:cNvPr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2">
            <a:extLst>
              <a:ext uri="{FF2B5EF4-FFF2-40B4-BE49-F238E27FC236}">
                <a16:creationId xmlns:a16="http://schemas.microsoft.com/office/drawing/2014/main" id="{F77112C0-BAF3-4783-B8D0-9F622D7A6497}"/>
              </a:ext>
            </a:extLst>
          </p:cNvPr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3">
            <a:extLst>
              <a:ext uri="{FF2B5EF4-FFF2-40B4-BE49-F238E27FC236}">
                <a16:creationId xmlns:a16="http://schemas.microsoft.com/office/drawing/2014/main" id="{0440AE54-D605-43D3-9F0C-2E9EC102E072}"/>
              </a:ext>
            </a:extLst>
          </p:cNvPr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4">
            <a:extLst>
              <a:ext uri="{FF2B5EF4-FFF2-40B4-BE49-F238E27FC236}">
                <a16:creationId xmlns:a16="http://schemas.microsoft.com/office/drawing/2014/main" id="{1E3D42EC-2895-49F0-821B-021158704205}"/>
              </a:ext>
            </a:extLst>
          </p:cNvPr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5">
            <a:extLst>
              <a:ext uri="{FF2B5EF4-FFF2-40B4-BE49-F238E27FC236}">
                <a16:creationId xmlns:a16="http://schemas.microsoft.com/office/drawing/2014/main" id="{F3FD13C2-C5B4-4DA5-9188-554857B6681D}"/>
              </a:ext>
            </a:extLst>
          </p:cNvPr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3">
            <a:extLst>
              <a:ext uri="{FF2B5EF4-FFF2-40B4-BE49-F238E27FC236}">
                <a16:creationId xmlns:a16="http://schemas.microsoft.com/office/drawing/2014/main" id="{A1D2E179-5F00-44C7-96CD-1F83276C9900}"/>
              </a:ext>
            </a:extLst>
          </p:cNvPr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4">
            <a:extLst>
              <a:ext uri="{FF2B5EF4-FFF2-40B4-BE49-F238E27FC236}">
                <a16:creationId xmlns:a16="http://schemas.microsoft.com/office/drawing/2014/main" id="{68282319-E9DD-4337-B4B4-BDF83A8F4798}"/>
              </a:ext>
            </a:extLst>
          </p:cNvPr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5">
            <a:extLst>
              <a:ext uri="{FF2B5EF4-FFF2-40B4-BE49-F238E27FC236}">
                <a16:creationId xmlns:a16="http://schemas.microsoft.com/office/drawing/2014/main" id="{BC1CF817-55F2-438E-90C7-AE1841EFDB8F}"/>
              </a:ext>
            </a:extLst>
          </p:cNvPr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6">
            <a:extLst>
              <a:ext uri="{FF2B5EF4-FFF2-40B4-BE49-F238E27FC236}">
                <a16:creationId xmlns:a16="http://schemas.microsoft.com/office/drawing/2014/main" id="{2B506A0B-DD5B-4680-9A0A-BF2235A47497}"/>
              </a:ext>
            </a:extLst>
          </p:cNvPr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7">
            <a:extLst>
              <a:ext uri="{FF2B5EF4-FFF2-40B4-BE49-F238E27FC236}">
                <a16:creationId xmlns:a16="http://schemas.microsoft.com/office/drawing/2014/main" id="{EC5D47F8-9D46-45F5-A338-7E08EE7866D8}"/>
              </a:ext>
            </a:extLst>
          </p:cNvPr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8">
            <a:extLst>
              <a:ext uri="{FF2B5EF4-FFF2-40B4-BE49-F238E27FC236}">
                <a16:creationId xmlns:a16="http://schemas.microsoft.com/office/drawing/2014/main" id="{7FF5BC74-D7B7-48DB-BF41-E68CD548D197}"/>
              </a:ext>
            </a:extLst>
          </p:cNvPr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9">
            <a:extLst>
              <a:ext uri="{FF2B5EF4-FFF2-40B4-BE49-F238E27FC236}">
                <a16:creationId xmlns:a16="http://schemas.microsoft.com/office/drawing/2014/main" id="{13E4C07C-8B65-4136-B843-193E953E9502}"/>
              </a:ext>
            </a:extLst>
          </p:cNvPr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47396" y="1660886"/>
            <a:ext cx="1635528" cy="2093314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65592" rIns="0" bIns="0" rtlCol="0">
            <a:spAutoFit/>
          </a:bodyPr>
          <a:lstStyle/>
          <a:p>
            <a:pPr marL="88971">
              <a:spcBef>
                <a:spcPts val="1304"/>
              </a:spcBef>
            </a:pPr>
            <a:r>
              <a:rPr sz="1168" spc="10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168" spc="-1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68" spc="-39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168">
              <a:latin typeface="Arial"/>
              <a:cs typeface="Arial"/>
            </a:endParaRPr>
          </a:p>
          <a:p>
            <a:pPr marL="187828" marR="311399" indent="-98857">
              <a:lnSpc>
                <a:spcPts val="1469"/>
              </a:lnSpc>
              <a:spcBef>
                <a:spcPts val="574"/>
              </a:spcBef>
              <a:buChar char="•"/>
              <a:tabLst>
                <a:tab pos="188446" algn="l"/>
              </a:tabLst>
            </a:pPr>
            <a:r>
              <a:rPr sz="1265" spc="-34" dirty="0">
                <a:solidFill>
                  <a:srgbClr val="FFFFFF"/>
                </a:solidFill>
                <a:latin typeface="Arial"/>
                <a:cs typeface="Arial"/>
              </a:rPr>
              <a:t>Various </a:t>
            </a:r>
            <a:r>
              <a:rPr sz="1265" spc="5" dirty="0">
                <a:solidFill>
                  <a:srgbClr val="FFFFFF"/>
                </a:solidFill>
                <a:latin typeface="Arial"/>
                <a:cs typeface="Arial"/>
              </a:rPr>
              <a:t>types  </a:t>
            </a:r>
            <a:r>
              <a:rPr sz="1265" spc="-1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265" spc="-19" dirty="0">
                <a:solidFill>
                  <a:srgbClr val="FFFFFF"/>
                </a:solidFill>
                <a:latin typeface="Arial"/>
                <a:cs typeface="Arial"/>
              </a:rPr>
              <a:t>tower </a:t>
            </a:r>
            <a:r>
              <a:rPr sz="1265" spc="-10" dirty="0">
                <a:solidFill>
                  <a:srgbClr val="FFFFFF"/>
                </a:solidFill>
                <a:latin typeface="Arial"/>
                <a:cs typeface="Arial"/>
              </a:rPr>
              <a:t>servers  </a:t>
            </a:r>
            <a:r>
              <a:rPr sz="1265" spc="-15" dirty="0">
                <a:solidFill>
                  <a:srgbClr val="FFFFFF"/>
                </a:solidFill>
                <a:latin typeface="Arial"/>
                <a:cs typeface="Arial"/>
              </a:rPr>
              <a:t>(from</a:t>
            </a:r>
            <a:r>
              <a:rPr sz="1265" spc="-92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65" spc="-19" dirty="0">
                <a:solidFill>
                  <a:srgbClr val="FFFFFF"/>
                </a:solidFill>
                <a:latin typeface="Arial"/>
                <a:cs typeface="Arial"/>
              </a:rPr>
              <a:t>entry-level  </a:t>
            </a:r>
            <a:r>
              <a:rPr sz="1265" spc="-1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265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65" spc="-10" dirty="0">
                <a:solidFill>
                  <a:srgbClr val="FFFFFF"/>
                </a:solidFill>
                <a:latin typeface="Arial"/>
                <a:cs typeface="Arial"/>
              </a:rPr>
              <a:t>mid-range)</a:t>
            </a:r>
            <a:endParaRPr sz="1265">
              <a:latin typeface="Arial"/>
              <a:cs typeface="Arial"/>
            </a:endParaRPr>
          </a:p>
          <a:p>
            <a:pPr marL="187828" indent="-98857">
              <a:spcBef>
                <a:spcPts val="409"/>
              </a:spcBef>
              <a:buChar char="•"/>
              <a:tabLst>
                <a:tab pos="188446" algn="l"/>
              </a:tabLst>
            </a:pPr>
            <a:r>
              <a:rPr sz="1265" spc="-15" dirty="0">
                <a:solidFill>
                  <a:srgbClr val="FFFFFF"/>
                </a:solidFill>
                <a:latin typeface="Arial"/>
                <a:cs typeface="Arial"/>
              </a:rPr>
              <a:t>Storage</a:t>
            </a:r>
            <a:endParaRPr sz="1265">
              <a:latin typeface="Arial"/>
              <a:cs typeface="Arial"/>
            </a:endParaRPr>
          </a:p>
          <a:p>
            <a:pPr marL="187828" marR="292863" indent="-98857">
              <a:lnSpc>
                <a:spcPts val="1469"/>
              </a:lnSpc>
              <a:spcBef>
                <a:spcPts val="555"/>
              </a:spcBef>
              <a:buChar char="•"/>
              <a:tabLst>
                <a:tab pos="188446" algn="l"/>
              </a:tabLst>
            </a:pPr>
            <a:r>
              <a:rPr sz="1265" spc="-29" dirty="0">
                <a:solidFill>
                  <a:srgbClr val="FFFFFF"/>
                </a:solidFill>
                <a:latin typeface="Arial"/>
                <a:cs typeface="Arial"/>
              </a:rPr>
              <a:t>Point-of-sale  </a:t>
            </a:r>
            <a:r>
              <a:rPr sz="1265" spc="-5" dirty="0">
                <a:solidFill>
                  <a:srgbClr val="FFFFFF"/>
                </a:solidFill>
                <a:latin typeface="Arial"/>
                <a:cs typeface="Arial"/>
              </a:rPr>
              <a:t>equipment </a:t>
            </a:r>
            <a:r>
              <a:rPr sz="1265" spc="10" dirty="0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sz="1265" spc="-10" dirty="0">
                <a:solidFill>
                  <a:srgbClr val="FFFFFF"/>
                </a:solidFill>
                <a:latin typeface="Arial"/>
                <a:cs typeface="Arial"/>
              </a:rPr>
              <a:t>network</a:t>
            </a:r>
            <a:r>
              <a:rPr sz="1265" spc="-8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65" dirty="0">
                <a:solidFill>
                  <a:srgbClr val="FFFFFF"/>
                </a:solidFill>
                <a:latin typeface="Arial"/>
                <a:cs typeface="Arial"/>
              </a:rPr>
              <a:t>devices</a:t>
            </a:r>
            <a:endParaRPr sz="1265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27623" y="645892"/>
            <a:ext cx="3706043" cy="353528"/>
          </a:xfrm>
          <a:prstGeom prst="rect">
            <a:avLst/>
          </a:prstGeom>
        </p:spPr>
        <p:txBody>
          <a:bodyPr vert="horz" wrap="square" lIns="0" tIns="14829" rIns="0" bIns="0" rtlCol="0">
            <a:spAutoFit/>
          </a:bodyPr>
          <a:lstStyle/>
          <a:p>
            <a:pPr marL="12357">
              <a:spcBef>
                <a:spcPts val="117"/>
              </a:spcBef>
            </a:pPr>
            <a:r>
              <a:rPr spc="-102" dirty="0"/>
              <a:t>SMT: </a:t>
            </a:r>
            <a:r>
              <a:rPr lang="en-US" spc="-102" dirty="0"/>
              <a:t>Essential</a:t>
            </a:r>
            <a:r>
              <a:rPr dirty="0"/>
              <a:t> </a:t>
            </a:r>
            <a:r>
              <a:rPr spc="-68" dirty="0"/>
              <a:t>UPS</a:t>
            </a:r>
            <a:r>
              <a:rPr spc="34" dirty="0"/>
              <a:t> </a:t>
            </a:r>
            <a:r>
              <a:rPr spc="5" dirty="0"/>
              <a:t>models</a:t>
            </a:r>
          </a:p>
        </p:txBody>
      </p:sp>
      <p:sp>
        <p:nvSpPr>
          <p:cNvPr id="4" name="object 4"/>
          <p:cNvSpPr/>
          <p:nvPr/>
        </p:nvSpPr>
        <p:spPr>
          <a:xfrm>
            <a:off x="4988070" y="1444393"/>
            <a:ext cx="952153" cy="197722"/>
          </a:xfrm>
          <a:custGeom>
            <a:avLst/>
            <a:gdLst/>
            <a:ahLst/>
            <a:cxnLst/>
            <a:rect l="l" t="t" r="r" b="b"/>
            <a:pathLst>
              <a:path w="978535" h="203200">
                <a:moveTo>
                  <a:pt x="977950" y="0"/>
                </a:moveTo>
                <a:lnTo>
                  <a:pt x="0" y="0"/>
                </a:lnTo>
                <a:lnTo>
                  <a:pt x="0" y="203200"/>
                </a:lnTo>
                <a:lnTo>
                  <a:pt x="977950" y="203200"/>
                </a:lnTo>
                <a:lnTo>
                  <a:pt x="97795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5" name="object 5"/>
          <p:cNvSpPr/>
          <p:nvPr/>
        </p:nvSpPr>
        <p:spPr>
          <a:xfrm>
            <a:off x="5939655" y="1444393"/>
            <a:ext cx="952153" cy="197722"/>
          </a:xfrm>
          <a:custGeom>
            <a:avLst/>
            <a:gdLst/>
            <a:ahLst/>
            <a:cxnLst/>
            <a:rect l="l" t="t" r="r" b="b"/>
            <a:pathLst>
              <a:path w="978534" h="203200">
                <a:moveTo>
                  <a:pt x="977950" y="0"/>
                </a:moveTo>
                <a:lnTo>
                  <a:pt x="0" y="0"/>
                </a:lnTo>
                <a:lnTo>
                  <a:pt x="0" y="203200"/>
                </a:lnTo>
                <a:lnTo>
                  <a:pt x="977950" y="203200"/>
                </a:lnTo>
                <a:lnTo>
                  <a:pt x="97795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6" name="object 6"/>
          <p:cNvSpPr/>
          <p:nvPr/>
        </p:nvSpPr>
        <p:spPr>
          <a:xfrm>
            <a:off x="6891239" y="1444393"/>
            <a:ext cx="952153" cy="197722"/>
          </a:xfrm>
          <a:custGeom>
            <a:avLst/>
            <a:gdLst/>
            <a:ahLst/>
            <a:cxnLst/>
            <a:rect l="l" t="t" r="r" b="b"/>
            <a:pathLst>
              <a:path w="978534" h="203200">
                <a:moveTo>
                  <a:pt x="977950" y="0"/>
                </a:moveTo>
                <a:lnTo>
                  <a:pt x="0" y="0"/>
                </a:lnTo>
                <a:lnTo>
                  <a:pt x="0" y="203200"/>
                </a:lnTo>
                <a:lnTo>
                  <a:pt x="977950" y="203200"/>
                </a:lnTo>
                <a:lnTo>
                  <a:pt x="97795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7" name="object 7"/>
          <p:cNvSpPr/>
          <p:nvPr/>
        </p:nvSpPr>
        <p:spPr>
          <a:xfrm>
            <a:off x="7842836" y="1444393"/>
            <a:ext cx="952153" cy="197722"/>
          </a:xfrm>
          <a:custGeom>
            <a:avLst/>
            <a:gdLst/>
            <a:ahLst/>
            <a:cxnLst/>
            <a:rect l="l" t="t" r="r" b="b"/>
            <a:pathLst>
              <a:path w="978534" h="203200">
                <a:moveTo>
                  <a:pt x="977950" y="0"/>
                </a:moveTo>
                <a:lnTo>
                  <a:pt x="0" y="0"/>
                </a:lnTo>
                <a:lnTo>
                  <a:pt x="0" y="203200"/>
                </a:lnTo>
                <a:lnTo>
                  <a:pt x="977950" y="203200"/>
                </a:lnTo>
                <a:lnTo>
                  <a:pt x="97795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8" name="object 8"/>
          <p:cNvSpPr/>
          <p:nvPr/>
        </p:nvSpPr>
        <p:spPr>
          <a:xfrm>
            <a:off x="8794420" y="1444393"/>
            <a:ext cx="952153" cy="197722"/>
          </a:xfrm>
          <a:custGeom>
            <a:avLst/>
            <a:gdLst/>
            <a:ahLst/>
            <a:cxnLst/>
            <a:rect l="l" t="t" r="r" b="b"/>
            <a:pathLst>
              <a:path w="978534" h="203200">
                <a:moveTo>
                  <a:pt x="977950" y="0"/>
                </a:moveTo>
                <a:lnTo>
                  <a:pt x="0" y="0"/>
                </a:lnTo>
                <a:lnTo>
                  <a:pt x="0" y="203200"/>
                </a:lnTo>
                <a:lnTo>
                  <a:pt x="977950" y="203200"/>
                </a:lnTo>
                <a:lnTo>
                  <a:pt x="97795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 sz="1751"/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/>
          </p:nvPr>
        </p:nvGraphicFramePr>
        <p:xfrm>
          <a:off x="3008259" y="1444393"/>
          <a:ext cx="6737980" cy="45191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77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21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2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21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21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21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97104">
                <a:tc gridSpan="2">
                  <a:txBody>
                    <a:bodyPr/>
                    <a:lstStyle/>
                    <a:p>
                      <a:pPr marR="265430" algn="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700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70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700" spc="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70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70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700" spc="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lang="en-US" sz="700" spc="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50048" marB="0">
                    <a:lnR w="6350">
                      <a:solidFill>
                        <a:srgbClr val="D9D9D9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70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SMT1000</a:t>
                      </a:r>
                      <a:r>
                        <a:rPr lang="en-US" sz="70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0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50048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70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SMT1500</a:t>
                      </a:r>
                      <a:r>
                        <a:rPr lang="en-US" sz="70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0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50048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SMT2200</a:t>
                      </a:r>
                      <a:r>
                        <a:rPr lang="en-US"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IC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40162" marB="0">
                    <a:lnL w="6350">
                      <a:solidFill>
                        <a:srgbClr val="D9D9D9"/>
                      </a:solidFill>
                      <a:prstDash val="solid"/>
                    </a:lnL>
                    <a:lnR w="1270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7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SMT3000</a:t>
                      </a:r>
                      <a:r>
                        <a:rPr lang="en-US" sz="7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IC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40162" marB="0">
                    <a:lnL w="12700">
                      <a:solidFill>
                        <a:srgbClr val="D9D9D9"/>
                      </a:solidFill>
                      <a:prstDash val="solid"/>
                    </a:lnL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42B4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039">
                <a:tc gridSpan="6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Power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capacity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500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750</a:t>
                      </a:r>
                      <a:r>
                        <a:rPr sz="7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700</a:t>
                      </a:r>
                      <a:r>
                        <a:rPr sz="7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1,500</a:t>
                      </a:r>
                      <a:r>
                        <a:rPr sz="700" spc="-1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1,980</a:t>
                      </a:r>
                      <a:r>
                        <a:rPr sz="7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0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0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2,200</a:t>
                      </a:r>
                      <a:r>
                        <a:rPr sz="7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2,700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0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00" spc="-5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3,000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connections</a:t>
                      </a:r>
                      <a:r>
                        <a:rPr sz="700" spc="-1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(NEMA)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(6) IEC320 C13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(8) IEC 320 C13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57530" algn="l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pl-PL"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(8) IEC320 C13, (1) IEC320 C19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Switched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outlet</a:t>
                      </a:r>
                      <a:r>
                        <a:rPr sz="700" spc="-1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groups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1039">
                <a:tc gridSpan="6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688">
                <a:tc>
                  <a:txBody>
                    <a:bodyPr/>
                    <a:lstStyle/>
                    <a:p>
                      <a:pPr marL="50165" marR="527685">
                        <a:lnSpc>
                          <a:spcPts val="850"/>
                        </a:lnSpc>
                        <a:spcBef>
                          <a:spcPts val="25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 voltage </a:t>
                      </a: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for main 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operations</a:t>
                      </a:r>
                      <a:r>
                        <a:rPr sz="70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(max</a:t>
                      </a:r>
                      <a:r>
                        <a:rPr sz="70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adjustable</a:t>
                      </a:r>
                      <a:r>
                        <a:rPr sz="70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0894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160 – 286V (150 – 300V)</a:t>
                      </a:r>
                    </a:p>
                  </a:txBody>
                  <a:tcPr marL="0" marR="0" marT="74763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567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IEC320 C14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20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IEC320 C20, </a:t>
                      </a:r>
                      <a:r>
                        <a:rPr lang="en-US" sz="700" spc="-20" dirty="0" err="1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Schuko</a:t>
                      </a:r>
                      <a:r>
                        <a:rPr lang="en-US" sz="700" spc="-20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 CEE7/EU1-16), British BS1363A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RUNTIME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ESTIMATES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:45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1:24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2:17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2:29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:05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2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:51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:55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:34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:37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1,400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:14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1,600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Full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load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:05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1039">
                <a:tc gridSpan="6"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COMMUNICATION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00" spc="-1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MANAGEMENT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Interface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ports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Serial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(RJ45),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USB,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SmartSlot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APC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SmartConnect</a:t>
                      </a:r>
                      <a:r>
                        <a:rPr sz="700" spc="-114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feature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Yes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(Ethernet)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PHYSICAL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Height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(millimeters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219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219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Width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millimeters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171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171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Depth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millimeters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57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439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0513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439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1039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Weight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kilograms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19.5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22.7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12" name="object 12"/>
          <p:cNvSpPr/>
          <p:nvPr/>
        </p:nvSpPr>
        <p:spPr>
          <a:xfrm>
            <a:off x="927623" y="5048539"/>
            <a:ext cx="1654682" cy="460937"/>
          </a:xfrm>
          <a:custGeom>
            <a:avLst/>
            <a:gdLst/>
            <a:ahLst/>
            <a:cxnLst/>
            <a:rect l="l" t="t" r="r" b="b"/>
            <a:pathLst>
              <a:path w="1700530" h="473710">
                <a:moveTo>
                  <a:pt x="1700085" y="236778"/>
                </a:moveTo>
                <a:lnTo>
                  <a:pt x="1695854" y="279344"/>
                </a:lnTo>
                <a:lnTo>
                  <a:pt x="1683655" y="319406"/>
                </a:lnTo>
                <a:lnTo>
                  <a:pt x="1664231" y="356295"/>
                </a:lnTo>
                <a:lnTo>
                  <a:pt x="1638323" y="389343"/>
                </a:lnTo>
                <a:lnTo>
                  <a:pt x="1606672" y="417882"/>
                </a:lnTo>
                <a:lnTo>
                  <a:pt x="1570022" y="441243"/>
                </a:lnTo>
                <a:lnTo>
                  <a:pt x="1529113" y="458756"/>
                </a:lnTo>
                <a:lnTo>
                  <a:pt x="1484687" y="469755"/>
                </a:lnTo>
                <a:lnTo>
                  <a:pt x="1437487" y="473570"/>
                </a:lnTo>
                <a:lnTo>
                  <a:pt x="262597" y="473570"/>
                </a:lnTo>
                <a:lnTo>
                  <a:pt x="215397" y="469755"/>
                </a:lnTo>
                <a:lnTo>
                  <a:pt x="170972" y="458756"/>
                </a:lnTo>
                <a:lnTo>
                  <a:pt x="130063" y="441243"/>
                </a:lnTo>
                <a:lnTo>
                  <a:pt x="93412" y="417882"/>
                </a:lnTo>
                <a:lnTo>
                  <a:pt x="61762" y="389343"/>
                </a:lnTo>
                <a:lnTo>
                  <a:pt x="35853" y="356295"/>
                </a:lnTo>
                <a:lnTo>
                  <a:pt x="16429" y="319406"/>
                </a:lnTo>
                <a:lnTo>
                  <a:pt x="4231" y="279344"/>
                </a:lnTo>
                <a:lnTo>
                  <a:pt x="0" y="236778"/>
                </a:lnTo>
                <a:lnTo>
                  <a:pt x="4231" y="194216"/>
                </a:lnTo>
                <a:lnTo>
                  <a:pt x="16429" y="154157"/>
                </a:lnTo>
                <a:lnTo>
                  <a:pt x="35853" y="117270"/>
                </a:lnTo>
                <a:lnTo>
                  <a:pt x="61762" y="84224"/>
                </a:lnTo>
                <a:lnTo>
                  <a:pt x="93412" y="55686"/>
                </a:lnTo>
                <a:lnTo>
                  <a:pt x="130063" y="32326"/>
                </a:lnTo>
                <a:lnTo>
                  <a:pt x="170972" y="14813"/>
                </a:lnTo>
                <a:lnTo>
                  <a:pt x="215397" y="3814"/>
                </a:lnTo>
                <a:lnTo>
                  <a:pt x="262597" y="0"/>
                </a:lnTo>
                <a:lnTo>
                  <a:pt x="1437487" y="0"/>
                </a:lnTo>
                <a:lnTo>
                  <a:pt x="1484687" y="3814"/>
                </a:lnTo>
                <a:lnTo>
                  <a:pt x="1529113" y="14813"/>
                </a:lnTo>
                <a:lnTo>
                  <a:pt x="1570022" y="32326"/>
                </a:lnTo>
                <a:lnTo>
                  <a:pt x="1606672" y="55686"/>
                </a:lnTo>
                <a:lnTo>
                  <a:pt x="1638323" y="84224"/>
                </a:lnTo>
                <a:lnTo>
                  <a:pt x="1664231" y="117270"/>
                </a:lnTo>
                <a:lnTo>
                  <a:pt x="1683655" y="154157"/>
                </a:lnTo>
                <a:lnTo>
                  <a:pt x="1695854" y="194216"/>
                </a:lnTo>
                <a:lnTo>
                  <a:pt x="170008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3" name="object 13"/>
          <p:cNvSpPr/>
          <p:nvPr/>
        </p:nvSpPr>
        <p:spPr>
          <a:xfrm>
            <a:off x="1226863" y="5185979"/>
            <a:ext cx="86503" cy="185982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4" name="object 14"/>
          <p:cNvSpPr/>
          <p:nvPr/>
        </p:nvSpPr>
        <p:spPr>
          <a:xfrm>
            <a:off x="1060216" y="5278940"/>
            <a:ext cx="248388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5" name="object 15"/>
          <p:cNvSpPr/>
          <p:nvPr/>
        </p:nvSpPr>
        <p:spPr>
          <a:xfrm>
            <a:off x="953206" y="4356747"/>
            <a:ext cx="1624405" cy="460937"/>
          </a:xfrm>
          <a:custGeom>
            <a:avLst/>
            <a:gdLst/>
            <a:ahLst/>
            <a:cxnLst/>
            <a:rect l="l" t="t" r="r" b="b"/>
            <a:pathLst>
              <a:path w="1669414" h="473710">
                <a:moveTo>
                  <a:pt x="1668894" y="236778"/>
                </a:moveTo>
                <a:lnTo>
                  <a:pt x="1663656" y="284502"/>
                </a:lnTo>
                <a:lnTo>
                  <a:pt x="1648635" y="328952"/>
                </a:lnTo>
                <a:lnTo>
                  <a:pt x="1624867" y="369174"/>
                </a:lnTo>
                <a:lnTo>
                  <a:pt x="1593389" y="404218"/>
                </a:lnTo>
                <a:lnTo>
                  <a:pt x="1555237" y="433132"/>
                </a:lnTo>
                <a:lnTo>
                  <a:pt x="1511449" y="454963"/>
                </a:lnTo>
                <a:lnTo>
                  <a:pt x="1463061" y="468759"/>
                </a:lnTo>
                <a:lnTo>
                  <a:pt x="1411109" y="473570"/>
                </a:lnTo>
                <a:lnTo>
                  <a:pt x="257784" y="473570"/>
                </a:lnTo>
                <a:lnTo>
                  <a:pt x="205833" y="468759"/>
                </a:lnTo>
                <a:lnTo>
                  <a:pt x="157444" y="454963"/>
                </a:lnTo>
                <a:lnTo>
                  <a:pt x="113656" y="433132"/>
                </a:lnTo>
                <a:lnTo>
                  <a:pt x="75504" y="404218"/>
                </a:lnTo>
                <a:lnTo>
                  <a:pt x="44026" y="369174"/>
                </a:lnTo>
                <a:lnTo>
                  <a:pt x="20258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58" y="144612"/>
                </a:lnTo>
                <a:lnTo>
                  <a:pt x="44026" y="104392"/>
                </a:lnTo>
                <a:lnTo>
                  <a:pt x="75504" y="69349"/>
                </a:lnTo>
                <a:lnTo>
                  <a:pt x="113656" y="40437"/>
                </a:lnTo>
                <a:lnTo>
                  <a:pt x="157444" y="18606"/>
                </a:lnTo>
                <a:lnTo>
                  <a:pt x="205833" y="4810"/>
                </a:lnTo>
                <a:lnTo>
                  <a:pt x="257784" y="0"/>
                </a:lnTo>
                <a:lnTo>
                  <a:pt x="1411109" y="0"/>
                </a:lnTo>
                <a:lnTo>
                  <a:pt x="1463061" y="4810"/>
                </a:lnTo>
                <a:lnTo>
                  <a:pt x="1511449" y="18606"/>
                </a:lnTo>
                <a:lnTo>
                  <a:pt x="1555237" y="40437"/>
                </a:lnTo>
                <a:lnTo>
                  <a:pt x="1593389" y="69349"/>
                </a:lnTo>
                <a:lnTo>
                  <a:pt x="1624867" y="104392"/>
                </a:lnTo>
                <a:lnTo>
                  <a:pt x="1648635" y="144612"/>
                </a:lnTo>
                <a:lnTo>
                  <a:pt x="1663656" y="189058"/>
                </a:lnTo>
                <a:lnTo>
                  <a:pt x="1668894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6" name="object 16"/>
          <p:cNvSpPr txBox="1"/>
          <p:nvPr/>
        </p:nvSpPr>
        <p:spPr>
          <a:xfrm>
            <a:off x="1411904" y="4462502"/>
            <a:ext cx="906429" cy="1029325"/>
          </a:xfrm>
          <a:prstGeom prst="rect">
            <a:avLst/>
          </a:prstGeom>
        </p:spPr>
        <p:txBody>
          <a:bodyPr vert="horz" wrap="square" lIns="0" tIns="13593" rIns="0" bIns="0" rtlCol="0">
            <a:spAutoFit/>
          </a:bodyPr>
          <a:lstStyle/>
          <a:p>
            <a:pPr marL="35836">
              <a:spcBef>
                <a:spcPts val="107"/>
              </a:spcBef>
            </a:pPr>
            <a:r>
              <a:rPr sz="1362" spc="-68" dirty="0">
                <a:solidFill>
                  <a:srgbClr val="9FA0A4"/>
                </a:solidFill>
                <a:latin typeface="Arial"/>
                <a:cs typeface="Arial"/>
              </a:rPr>
              <a:t>FEATURES</a:t>
            </a:r>
            <a:endParaRPr sz="1362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654">
              <a:latin typeface="Times New Roman"/>
              <a:cs typeface="Times New Roman"/>
            </a:endParaRPr>
          </a:p>
          <a:p>
            <a:pPr marL="12357" marR="331788">
              <a:lnSpc>
                <a:spcPts val="1469"/>
              </a:lnSpc>
              <a:spcBef>
                <a:spcPts val="1338"/>
              </a:spcBef>
            </a:pPr>
            <a:r>
              <a:rPr sz="1362" spc="-34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362" spc="-54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362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252448" y="4497267"/>
            <a:ext cx="86503" cy="185982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8" name="object 18"/>
          <p:cNvSpPr/>
          <p:nvPr/>
        </p:nvSpPr>
        <p:spPr>
          <a:xfrm>
            <a:off x="1085801" y="4590215"/>
            <a:ext cx="248388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35" name="object 2">
            <a:extLst>
              <a:ext uri="{FF2B5EF4-FFF2-40B4-BE49-F238E27FC236}">
                <a16:creationId xmlns:a16="http://schemas.microsoft.com/office/drawing/2014/main" id="{8B16E7E4-AAA8-4C7F-AD7D-F3442915523E}"/>
              </a:ext>
            </a:extLst>
          </p:cNvPr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13">
            <a:extLst>
              <a:ext uri="{FF2B5EF4-FFF2-40B4-BE49-F238E27FC236}">
                <a16:creationId xmlns:a16="http://schemas.microsoft.com/office/drawing/2014/main" id="{FA651A54-B630-4A70-B828-2A2C166B31EE}"/>
              </a:ext>
            </a:extLst>
          </p:cNvPr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14">
            <a:extLst>
              <a:ext uri="{FF2B5EF4-FFF2-40B4-BE49-F238E27FC236}">
                <a16:creationId xmlns:a16="http://schemas.microsoft.com/office/drawing/2014/main" id="{FBA9089E-8567-4FE4-83A2-577CAB637878}"/>
              </a:ext>
            </a:extLst>
          </p:cNvPr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15">
            <a:extLst>
              <a:ext uri="{FF2B5EF4-FFF2-40B4-BE49-F238E27FC236}">
                <a16:creationId xmlns:a16="http://schemas.microsoft.com/office/drawing/2014/main" id="{AA3F4CD5-20E5-4E2B-84DD-3EA65366097C}"/>
              </a:ext>
            </a:extLst>
          </p:cNvPr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16">
            <a:extLst>
              <a:ext uri="{FF2B5EF4-FFF2-40B4-BE49-F238E27FC236}">
                <a16:creationId xmlns:a16="http://schemas.microsoft.com/office/drawing/2014/main" id="{29F62697-BCA4-47F6-880D-1959B8AD5934}"/>
              </a:ext>
            </a:extLst>
          </p:cNvPr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17">
            <a:extLst>
              <a:ext uri="{FF2B5EF4-FFF2-40B4-BE49-F238E27FC236}">
                <a16:creationId xmlns:a16="http://schemas.microsoft.com/office/drawing/2014/main" id="{638E6C5E-A81E-4B43-BE5C-3531236CD409}"/>
              </a:ext>
            </a:extLst>
          </p:cNvPr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18">
            <a:extLst>
              <a:ext uri="{FF2B5EF4-FFF2-40B4-BE49-F238E27FC236}">
                <a16:creationId xmlns:a16="http://schemas.microsoft.com/office/drawing/2014/main" id="{0D08F832-F09A-4410-B1A6-43623EFD9954}"/>
              </a:ext>
            </a:extLst>
          </p:cNvPr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19">
            <a:extLst>
              <a:ext uri="{FF2B5EF4-FFF2-40B4-BE49-F238E27FC236}">
                <a16:creationId xmlns:a16="http://schemas.microsoft.com/office/drawing/2014/main" id="{E6A96DB0-1FA9-4549-A50B-800882CB74D9}"/>
              </a:ext>
            </a:extLst>
          </p:cNvPr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20">
            <a:extLst>
              <a:ext uri="{FF2B5EF4-FFF2-40B4-BE49-F238E27FC236}">
                <a16:creationId xmlns:a16="http://schemas.microsoft.com/office/drawing/2014/main" id="{E8445A88-6B50-4EA1-98A8-5EE04D54C10B}"/>
              </a:ext>
            </a:extLst>
          </p:cNvPr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21">
            <a:extLst>
              <a:ext uri="{FF2B5EF4-FFF2-40B4-BE49-F238E27FC236}">
                <a16:creationId xmlns:a16="http://schemas.microsoft.com/office/drawing/2014/main" id="{A1AA3B1E-E1CC-4AFC-B483-E838C4EE40A6}"/>
              </a:ext>
            </a:extLst>
          </p:cNvPr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22">
            <a:extLst>
              <a:ext uri="{FF2B5EF4-FFF2-40B4-BE49-F238E27FC236}">
                <a16:creationId xmlns:a16="http://schemas.microsoft.com/office/drawing/2014/main" id="{87E0FACF-E9A7-423F-A012-051347875576}"/>
              </a:ext>
            </a:extLst>
          </p:cNvPr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23">
            <a:extLst>
              <a:ext uri="{FF2B5EF4-FFF2-40B4-BE49-F238E27FC236}">
                <a16:creationId xmlns:a16="http://schemas.microsoft.com/office/drawing/2014/main" id="{BF902E3B-83C8-4D61-B02A-BFE96AD565B9}"/>
              </a:ext>
            </a:extLst>
          </p:cNvPr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24">
            <a:extLst>
              <a:ext uri="{FF2B5EF4-FFF2-40B4-BE49-F238E27FC236}">
                <a16:creationId xmlns:a16="http://schemas.microsoft.com/office/drawing/2014/main" id="{F3494872-8D73-402F-963C-C2D693A9ABB1}"/>
              </a:ext>
            </a:extLst>
          </p:cNvPr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25">
            <a:extLst>
              <a:ext uri="{FF2B5EF4-FFF2-40B4-BE49-F238E27FC236}">
                <a16:creationId xmlns:a16="http://schemas.microsoft.com/office/drawing/2014/main" id="{EA114BF2-10D6-4A53-86A7-A52B0295192D}"/>
              </a:ext>
            </a:extLst>
          </p:cNvPr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33">
            <a:extLst>
              <a:ext uri="{FF2B5EF4-FFF2-40B4-BE49-F238E27FC236}">
                <a16:creationId xmlns:a16="http://schemas.microsoft.com/office/drawing/2014/main" id="{F300B123-CE03-4F5F-85CA-38D803E4EE01}"/>
              </a:ext>
            </a:extLst>
          </p:cNvPr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34">
            <a:extLst>
              <a:ext uri="{FF2B5EF4-FFF2-40B4-BE49-F238E27FC236}">
                <a16:creationId xmlns:a16="http://schemas.microsoft.com/office/drawing/2014/main" id="{732F661B-66C3-482D-9536-DD30AD1DCA8C}"/>
              </a:ext>
            </a:extLst>
          </p:cNvPr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35">
            <a:extLst>
              <a:ext uri="{FF2B5EF4-FFF2-40B4-BE49-F238E27FC236}">
                <a16:creationId xmlns:a16="http://schemas.microsoft.com/office/drawing/2014/main" id="{3FC8004B-FE2D-4ECD-96E2-47EAE755E2DE}"/>
              </a:ext>
            </a:extLst>
          </p:cNvPr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36">
            <a:extLst>
              <a:ext uri="{FF2B5EF4-FFF2-40B4-BE49-F238E27FC236}">
                <a16:creationId xmlns:a16="http://schemas.microsoft.com/office/drawing/2014/main" id="{6C38152A-270D-4008-B8AC-752921721071}"/>
              </a:ext>
            </a:extLst>
          </p:cNvPr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37">
            <a:extLst>
              <a:ext uri="{FF2B5EF4-FFF2-40B4-BE49-F238E27FC236}">
                <a16:creationId xmlns:a16="http://schemas.microsoft.com/office/drawing/2014/main" id="{879FC943-F984-4C5B-96E4-1F28B11F2CF1}"/>
              </a:ext>
            </a:extLst>
          </p:cNvPr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38">
            <a:extLst>
              <a:ext uri="{FF2B5EF4-FFF2-40B4-BE49-F238E27FC236}">
                <a16:creationId xmlns:a16="http://schemas.microsoft.com/office/drawing/2014/main" id="{D9846360-16E0-4D63-A17D-E88D0D13DE6A}"/>
              </a:ext>
            </a:extLst>
          </p:cNvPr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39">
            <a:extLst>
              <a:ext uri="{FF2B5EF4-FFF2-40B4-BE49-F238E27FC236}">
                <a16:creationId xmlns:a16="http://schemas.microsoft.com/office/drawing/2014/main" id="{10799A3E-6D7C-411F-863C-4BBEE674A588}"/>
              </a:ext>
            </a:extLst>
          </p:cNvPr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44352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47396" y="1660886"/>
            <a:ext cx="1635528" cy="2093314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65592" rIns="0" bIns="0" rtlCol="0">
            <a:spAutoFit/>
          </a:bodyPr>
          <a:lstStyle/>
          <a:p>
            <a:pPr marL="88971">
              <a:spcBef>
                <a:spcPts val="1304"/>
              </a:spcBef>
            </a:pPr>
            <a:r>
              <a:rPr sz="1168" spc="10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168" spc="-1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68" spc="-39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168">
              <a:latin typeface="Arial"/>
              <a:cs typeface="Arial"/>
            </a:endParaRPr>
          </a:p>
          <a:p>
            <a:pPr marL="187828" marR="311399" indent="-98857">
              <a:lnSpc>
                <a:spcPts val="1469"/>
              </a:lnSpc>
              <a:spcBef>
                <a:spcPts val="574"/>
              </a:spcBef>
              <a:buChar char="•"/>
              <a:tabLst>
                <a:tab pos="188446" algn="l"/>
              </a:tabLst>
            </a:pPr>
            <a:r>
              <a:rPr sz="1265" spc="-34" dirty="0">
                <a:solidFill>
                  <a:srgbClr val="FFFFFF"/>
                </a:solidFill>
                <a:latin typeface="Arial"/>
                <a:cs typeface="Arial"/>
              </a:rPr>
              <a:t>Various </a:t>
            </a:r>
            <a:r>
              <a:rPr sz="1265" spc="5" dirty="0">
                <a:solidFill>
                  <a:srgbClr val="FFFFFF"/>
                </a:solidFill>
                <a:latin typeface="Arial"/>
                <a:cs typeface="Arial"/>
              </a:rPr>
              <a:t>types  </a:t>
            </a:r>
            <a:r>
              <a:rPr sz="1265" spc="-1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265" spc="-19" dirty="0">
                <a:solidFill>
                  <a:srgbClr val="FFFFFF"/>
                </a:solidFill>
                <a:latin typeface="Arial"/>
                <a:cs typeface="Arial"/>
              </a:rPr>
              <a:t>tower </a:t>
            </a:r>
            <a:r>
              <a:rPr sz="1265" spc="-10" dirty="0">
                <a:solidFill>
                  <a:srgbClr val="FFFFFF"/>
                </a:solidFill>
                <a:latin typeface="Arial"/>
                <a:cs typeface="Arial"/>
              </a:rPr>
              <a:t>servers  </a:t>
            </a:r>
            <a:r>
              <a:rPr sz="1265" spc="-15" dirty="0">
                <a:solidFill>
                  <a:srgbClr val="FFFFFF"/>
                </a:solidFill>
                <a:latin typeface="Arial"/>
                <a:cs typeface="Arial"/>
              </a:rPr>
              <a:t>(from</a:t>
            </a:r>
            <a:r>
              <a:rPr sz="1265" spc="-92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65" spc="-19" dirty="0">
                <a:solidFill>
                  <a:srgbClr val="FFFFFF"/>
                </a:solidFill>
                <a:latin typeface="Arial"/>
                <a:cs typeface="Arial"/>
              </a:rPr>
              <a:t>entry-level  </a:t>
            </a:r>
            <a:r>
              <a:rPr sz="1265" spc="-1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265" spc="-3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65" spc="-10" dirty="0">
                <a:solidFill>
                  <a:srgbClr val="FFFFFF"/>
                </a:solidFill>
                <a:latin typeface="Arial"/>
                <a:cs typeface="Arial"/>
              </a:rPr>
              <a:t>mid-range)</a:t>
            </a:r>
            <a:endParaRPr sz="1265">
              <a:latin typeface="Arial"/>
              <a:cs typeface="Arial"/>
            </a:endParaRPr>
          </a:p>
          <a:p>
            <a:pPr marL="187828" indent="-98857">
              <a:spcBef>
                <a:spcPts val="409"/>
              </a:spcBef>
              <a:buChar char="•"/>
              <a:tabLst>
                <a:tab pos="188446" algn="l"/>
              </a:tabLst>
            </a:pPr>
            <a:r>
              <a:rPr sz="1265" spc="-15" dirty="0">
                <a:solidFill>
                  <a:srgbClr val="FFFFFF"/>
                </a:solidFill>
                <a:latin typeface="Arial"/>
                <a:cs typeface="Arial"/>
              </a:rPr>
              <a:t>Storage</a:t>
            </a:r>
            <a:endParaRPr sz="1265">
              <a:latin typeface="Arial"/>
              <a:cs typeface="Arial"/>
            </a:endParaRPr>
          </a:p>
          <a:p>
            <a:pPr marL="187828" marR="292863" indent="-98857">
              <a:lnSpc>
                <a:spcPts val="1469"/>
              </a:lnSpc>
              <a:spcBef>
                <a:spcPts val="555"/>
              </a:spcBef>
              <a:buChar char="•"/>
              <a:tabLst>
                <a:tab pos="188446" algn="l"/>
              </a:tabLst>
            </a:pPr>
            <a:r>
              <a:rPr sz="1265" spc="-29" dirty="0">
                <a:solidFill>
                  <a:srgbClr val="FFFFFF"/>
                </a:solidFill>
                <a:latin typeface="Arial"/>
                <a:cs typeface="Arial"/>
              </a:rPr>
              <a:t>Point-of-sale  </a:t>
            </a:r>
            <a:r>
              <a:rPr sz="1265" spc="-5" dirty="0">
                <a:solidFill>
                  <a:srgbClr val="FFFFFF"/>
                </a:solidFill>
                <a:latin typeface="Arial"/>
                <a:cs typeface="Arial"/>
              </a:rPr>
              <a:t>equipment </a:t>
            </a:r>
            <a:r>
              <a:rPr sz="1265" spc="10" dirty="0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sz="1265" spc="-10" dirty="0">
                <a:solidFill>
                  <a:srgbClr val="FFFFFF"/>
                </a:solidFill>
                <a:latin typeface="Arial"/>
                <a:cs typeface="Arial"/>
              </a:rPr>
              <a:t>network</a:t>
            </a:r>
            <a:r>
              <a:rPr sz="1265" spc="-8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65" dirty="0">
                <a:solidFill>
                  <a:srgbClr val="FFFFFF"/>
                </a:solidFill>
                <a:latin typeface="Arial"/>
                <a:cs typeface="Arial"/>
              </a:rPr>
              <a:t>devices</a:t>
            </a:r>
            <a:endParaRPr sz="1265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0130" y="663108"/>
            <a:ext cx="3706043" cy="353528"/>
          </a:xfrm>
          <a:prstGeom prst="rect">
            <a:avLst/>
          </a:prstGeom>
        </p:spPr>
        <p:txBody>
          <a:bodyPr vert="horz" wrap="square" lIns="0" tIns="14829" rIns="0" bIns="0" rtlCol="0">
            <a:spAutoFit/>
          </a:bodyPr>
          <a:lstStyle/>
          <a:p>
            <a:pPr marL="12357">
              <a:spcBef>
                <a:spcPts val="117"/>
              </a:spcBef>
            </a:pPr>
            <a:r>
              <a:rPr spc="-102" dirty="0"/>
              <a:t>SMT: </a:t>
            </a:r>
            <a:r>
              <a:rPr lang="en-US" spc="-102" dirty="0"/>
              <a:t>Essential</a:t>
            </a:r>
            <a:r>
              <a:rPr dirty="0"/>
              <a:t> </a:t>
            </a:r>
            <a:r>
              <a:rPr spc="-68" dirty="0"/>
              <a:t>UPS</a:t>
            </a:r>
            <a:r>
              <a:rPr spc="34" dirty="0"/>
              <a:t> </a:t>
            </a:r>
            <a:r>
              <a:rPr spc="5" dirty="0"/>
              <a:t>models</a:t>
            </a:r>
          </a:p>
        </p:txBody>
      </p:sp>
      <p:sp>
        <p:nvSpPr>
          <p:cNvPr id="4" name="object 4"/>
          <p:cNvSpPr/>
          <p:nvPr/>
        </p:nvSpPr>
        <p:spPr>
          <a:xfrm>
            <a:off x="4638201" y="1305629"/>
            <a:ext cx="789033" cy="197722"/>
          </a:xfrm>
          <a:custGeom>
            <a:avLst/>
            <a:gdLst/>
            <a:ahLst/>
            <a:cxnLst/>
            <a:rect l="l" t="t" r="r" b="b"/>
            <a:pathLst>
              <a:path w="810895" h="203200">
                <a:moveTo>
                  <a:pt x="810387" y="0"/>
                </a:moveTo>
                <a:lnTo>
                  <a:pt x="0" y="0"/>
                </a:lnTo>
                <a:lnTo>
                  <a:pt x="0" y="203200"/>
                </a:lnTo>
                <a:lnTo>
                  <a:pt x="810387" y="203200"/>
                </a:lnTo>
                <a:lnTo>
                  <a:pt x="810387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5" name="object 5"/>
          <p:cNvSpPr/>
          <p:nvPr/>
        </p:nvSpPr>
        <p:spPr>
          <a:xfrm>
            <a:off x="5426746" y="1305629"/>
            <a:ext cx="0" cy="197722"/>
          </a:xfrm>
          <a:custGeom>
            <a:avLst/>
            <a:gdLst/>
            <a:ahLst/>
            <a:cxnLst/>
            <a:rect l="l" t="t" r="r" b="b"/>
            <a:pathLst>
              <a:path h="203200">
                <a:moveTo>
                  <a:pt x="0" y="0"/>
                </a:moveTo>
                <a:lnTo>
                  <a:pt x="0" y="203200"/>
                </a:lnTo>
              </a:path>
            </a:pathLst>
          </a:custGeom>
          <a:ln w="3175">
            <a:solidFill>
              <a:srgbClr val="42B4E6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6" name="object 6"/>
          <p:cNvSpPr/>
          <p:nvPr/>
        </p:nvSpPr>
        <p:spPr>
          <a:xfrm>
            <a:off x="5426752" y="1305629"/>
            <a:ext cx="824252" cy="197722"/>
          </a:xfrm>
          <a:custGeom>
            <a:avLst/>
            <a:gdLst/>
            <a:ahLst/>
            <a:cxnLst/>
            <a:rect l="l" t="t" r="r" b="b"/>
            <a:pathLst>
              <a:path w="847089" h="203200">
                <a:moveTo>
                  <a:pt x="846658" y="0"/>
                </a:moveTo>
                <a:lnTo>
                  <a:pt x="0" y="0"/>
                </a:lnTo>
                <a:lnTo>
                  <a:pt x="0" y="203200"/>
                </a:lnTo>
                <a:lnTo>
                  <a:pt x="846658" y="203200"/>
                </a:lnTo>
                <a:lnTo>
                  <a:pt x="846658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7" name="object 7"/>
          <p:cNvSpPr/>
          <p:nvPr/>
        </p:nvSpPr>
        <p:spPr>
          <a:xfrm>
            <a:off x="6250584" y="1305629"/>
            <a:ext cx="856998" cy="197722"/>
          </a:xfrm>
          <a:custGeom>
            <a:avLst/>
            <a:gdLst/>
            <a:ahLst/>
            <a:cxnLst/>
            <a:rect l="l" t="t" r="r" b="b"/>
            <a:pathLst>
              <a:path w="880745" h="203200">
                <a:moveTo>
                  <a:pt x="880529" y="0"/>
                </a:moveTo>
                <a:lnTo>
                  <a:pt x="0" y="0"/>
                </a:lnTo>
                <a:lnTo>
                  <a:pt x="0" y="203200"/>
                </a:lnTo>
                <a:lnTo>
                  <a:pt x="880529" y="203200"/>
                </a:lnTo>
                <a:lnTo>
                  <a:pt x="880529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8" name="object 8"/>
          <p:cNvSpPr/>
          <p:nvPr/>
        </p:nvSpPr>
        <p:spPr>
          <a:xfrm>
            <a:off x="7107373" y="1305629"/>
            <a:ext cx="873682" cy="197722"/>
          </a:xfrm>
          <a:custGeom>
            <a:avLst/>
            <a:gdLst/>
            <a:ahLst/>
            <a:cxnLst/>
            <a:rect l="l" t="t" r="r" b="b"/>
            <a:pathLst>
              <a:path w="897890" h="203200">
                <a:moveTo>
                  <a:pt x="897470" y="0"/>
                </a:moveTo>
                <a:lnTo>
                  <a:pt x="0" y="0"/>
                </a:lnTo>
                <a:lnTo>
                  <a:pt x="0" y="203200"/>
                </a:lnTo>
                <a:lnTo>
                  <a:pt x="897470" y="203200"/>
                </a:lnTo>
                <a:lnTo>
                  <a:pt x="89747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9" name="object 9"/>
          <p:cNvSpPr/>
          <p:nvPr/>
        </p:nvSpPr>
        <p:spPr>
          <a:xfrm>
            <a:off x="7980647" y="1305629"/>
            <a:ext cx="873682" cy="197722"/>
          </a:xfrm>
          <a:custGeom>
            <a:avLst/>
            <a:gdLst/>
            <a:ahLst/>
            <a:cxnLst/>
            <a:rect l="l" t="t" r="r" b="b"/>
            <a:pathLst>
              <a:path w="897890" h="203200">
                <a:moveTo>
                  <a:pt x="897470" y="0"/>
                </a:moveTo>
                <a:lnTo>
                  <a:pt x="0" y="0"/>
                </a:lnTo>
                <a:lnTo>
                  <a:pt x="0" y="203200"/>
                </a:lnTo>
                <a:lnTo>
                  <a:pt x="897470" y="203200"/>
                </a:lnTo>
                <a:lnTo>
                  <a:pt x="897470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 sz="1751"/>
          </a:p>
        </p:txBody>
      </p:sp>
      <p:graphicFrame>
        <p:nvGraphicFramePr>
          <p:cNvPr id="11" name="object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752281"/>
              </p:ext>
            </p:extLst>
          </p:nvPr>
        </p:nvGraphicFramePr>
        <p:xfrm>
          <a:off x="3359648" y="1305629"/>
          <a:ext cx="6528395" cy="48767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86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1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6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36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36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36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4204">
                <a:tc gridSpan="2">
                  <a:txBody>
                    <a:bodyPr/>
                    <a:lstStyle/>
                    <a:p>
                      <a:pPr marR="47625" algn="r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800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80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800" spc="3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80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7</a:t>
                      </a:r>
                      <a:r>
                        <a:rPr sz="80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800" spc="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0</a:t>
                      </a:r>
                      <a:r>
                        <a:rPr sz="80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8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lang="en-US" sz="8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8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sz="800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U</a:t>
                      </a:r>
                      <a:r>
                        <a:rPr sz="8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51283" marB="0"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80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SMT1000RM</a:t>
                      </a:r>
                      <a:r>
                        <a:rPr lang="en-US" sz="80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80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2UC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51283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80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SMT1500RM</a:t>
                      </a:r>
                      <a:r>
                        <a:rPr lang="en-US" sz="80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800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2UC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51283" marB="0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8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SMT2200RM</a:t>
                      </a:r>
                      <a:r>
                        <a:rPr lang="en-US" sz="8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8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2U</a:t>
                      </a:r>
                      <a:r>
                        <a:rPr lang="en-US" sz="8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51283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14"/>
                        </a:spcBef>
                      </a:pPr>
                      <a:r>
                        <a:rPr sz="8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SMT3000RM</a:t>
                      </a:r>
                      <a:r>
                        <a:rPr lang="en-US" sz="8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8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2U</a:t>
                      </a:r>
                      <a:r>
                        <a:rPr lang="en-US" sz="8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51283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42B4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818">
                <a:tc gridSpan="6"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Power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capacity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500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 </a:t>
                      </a: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 </a:t>
                      </a: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750</a:t>
                      </a:r>
                      <a:r>
                        <a:rPr sz="800" spc="-8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700</a:t>
                      </a:r>
                      <a:r>
                        <a:rPr sz="800" spc="-8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800" spc="-8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800" spc="-8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8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8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1,500</a:t>
                      </a:r>
                      <a:r>
                        <a:rPr sz="8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1,980</a:t>
                      </a:r>
                      <a:r>
                        <a:rPr sz="800" spc="-8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 </a:t>
                      </a: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800" spc="-8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2,200</a:t>
                      </a:r>
                      <a:r>
                        <a:rPr sz="800" spc="-8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2,700</a:t>
                      </a:r>
                      <a:r>
                        <a:rPr sz="8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8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3,000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060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 </a:t>
                      </a: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connections</a:t>
                      </a:r>
                      <a:r>
                        <a:rPr sz="800" spc="-1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(NEMA)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254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26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spc="-20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(4) IEC320 C13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4743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pl-PL"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(8) IEC320 C13, (1) IEC320 C19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Switched 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outlet</a:t>
                      </a:r>
                      <a:r>
                        <a:rPr sz="800" spc="-1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groups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818">
                <a:tc gridSpan="6"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7144">
                <a:tc>
                  <a:txBody>
                    <a:bodyPr/>
                    <a:lstStyle/>
                    <a:p>
                      <a:pPr marL="50165" marR="177800">
                        <a:lnSpc>
                          <a:spcPts val="850"/>
                        </a:lnSpc>
                        <a:spcBef>
                          <a:spcPts val="250"/>
                        </a:spcBef>
                      </a:pP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 voltage </a:t>
                      </a:r>
                      <a:r>
                        <a:rPr sz="8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 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for main  </a:t>
                      </a: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operations</a:t>
                      </a:r>
                      <a:r>
                        <a:rPr sz="80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(max</a:t>
                      </a:r>
                      <a:r>
                        <a:rPr sz="80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adjustable</a:t>
                      </a:r>
                      <a:r>
                        <a:rPr sz="80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range)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0894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160 – 286V (Max adjustable 150 – 300V)</a:t>
                      </a:r>
                    </a:p>
                  </a:txBody>
                  <a:tcPr marL="0" marR="0" marT="74763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8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IEC320 C14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pl-PL" sz="800" spc="-20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IEC320 C20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750" dirty="0">
                        <a:latin typeface="Arial"/>
                        <a:cs typeface="Arial"/>
                      </a:endParaRPr>
                    </a:p>
                  </a:txBody>
                  <a:tcPr marL="0" marR="0" marT="3302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RUNTIME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ESTIMATES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200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1:10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1:32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1:24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1:26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500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:35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:38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600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:12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:28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:31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700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:24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:26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1,400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:11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1,600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-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Full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load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:06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:09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:07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:05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:03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7818">
                <a:tc gridSpan="6"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COMMUNICATION </a:t>
                      </a: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800" spc="-1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MANAGEMENT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Interface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ports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5"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Serial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(RJ45),</a:t>
                      </a:r>
                      <a:r>
                        <a:rPr sz="8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USB,</a:t>
                      </a:r>
                      <a:r>
                        <a:rPr sz="8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8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SmartSlot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APC </a:t>
                      </a: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SmartConnect</a:t>
                      </a:r>
                      <a:r>
                        <a:rPr sz="800" spc="-114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feature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53467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Yes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(Ethernet)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Yes (Ethernet)</a:t>
                      </a: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7818">
                <a:tc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PHYSICAL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07142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Height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(millimeter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86</a:t>
                      </a:r>
                    </a:p>
                  </a:txBody>
                  <a:tcPr marL="88975" marR="88975" marT="44487" marB="44487" anchor="ctr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86</a:t>
                      </a:r>
                    </a:p>
                  </a:txBody>
                  <a:tcPr marL="88975" marR="88975" marT="44487" marB="44487" anchor="ctr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07142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Width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</a:t>
                      </a:r>
                      <a:r>
                        <a:rPr sz="8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432</a:t>
                      </a:r>
                    </a:p>
                  </a:txBody>
                  <a:tcPr marL="88975" marR="88975" marT="44487" marB="44487" anchor="ctr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432</a:t>
                      </a:r>
                    </a:p>
                  </a:txBody>
                  <a:tcPr marL="88975" marR="88975" marT="44487" marB="44487" anchor="ctr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07142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Depth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</a:t>
                      </a: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477</a:t>
                      </a:r>
                    </a:p>
                  </a:txBody>
                  <a:tcPr marL="88975" marR="88975" marT="44487" marB="44487" anchor="ctr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477</a:t>
                      </a:r>
                    </a:p>
                  </a:txBody>
                  <a:tcPr marL="88975" marR="88975" marT="44487" marB="44487" anchor="ctr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07142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8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Weight</a:t>
                      </a:r>
                      <a:r>
                        <a:rPr sz="8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(kilograms</a:t>
                      </a:r>
                      <a:r>
                        <a:rPr sz="8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27.1</a:t>
                      </a:r>
                    </a:p>
                  </a:txBody>
                  <a:tcPr marL="88975" marR="88975" marT="44487" marB="44487" anchor="ctr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800" spc="-5" dirty="0">
                          <a:solidFill>
                            <a:srgbClr val="626469"/>
                          </a:solidFill>
                          <a:latin typeface="Arial"/>
                          <a:ea typeface="+mn-ea"/>
                          <a:cs typeface="Arial"/>
                        </a:rPr>
                        <a:t>27.8</a:t>
                      </a:r>
                    </a:p>
                  </a:txBody>
                  <a:tcPr marL="88975" marR="88975" marT="44487" marB="44487" anchor="ctr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15" name="object 15"/>
          <p:cNvSpPr/>
          <p:nvPr/>
        </p:nvSpPr>
        <p:spPr>
          <a:xfrm>
            <a:off x="927623" y="5048539"/>
            <a:ext cx="1654682" cy="460937"/>
          </a:xfrm>
          <a:custGeom>
            <a:avLst/>
            <a:gdLst/>
            <a:ahLst/>
            <a:cxnLst/>
            <a:rect l="l" t="t" r="r" b="b"/>
            <a:pathLst>
              <a:path w="1700530" h="473710">
                <a:moveTo>
                  <a:pt x="1700085" y="236778"/>
                </a:moveTo>
                <a:lnTo>
                  <a:pt x="1695854" y="279344"/>
                </a:lnTo>
                <a:lnTo>
                  <a:pt x="1683655" y="319406"/>
                </a:lnTo>
                <a:lnTo>
                  <a:pt x="1664231" y="356295"/>
                </a:lnTo>
                <a:lnTo>
                  <a:pt x="1638323" y="389343"/>
                </a:lnTo>
                <a:lnTo>
                  <a:pt x="1606672" y="417882"/>
                </a:lnTo>
                <a:lnTo>
                  <a:pt x="1570022" y="441243"/>
                </a:lnTo>
                <a:lnTo>
                  <a:pt x="1529113" y="458756"/>
                </a:lnTo>
                <a:lnTo>
                  <a:pt x="1484687" y="469755"/>
                </a:lnTo>
                <a:lnTo>
                  <a:pt x="1437487" y="473570"/>
                </a:lnTo>
                <a:lnTo>
                  <a:pt x="262597" y="473570"/>
                </a:lnTo>
                <a:lnTo>
                  <a:pt x="215397" y="469755"/>
                </a:lnTo>
                <a:lnTo>
                  <a:pt x="170972" y="458756"/>
                </a:lnTo>
                <a:lnTo>
                  <a:pt x="130063" y="441243"/>
                </a:lnTo>
                <a:lnTo>
                  <a:pt x="93412" y="417882"/>
                </a:lnTo>
                <a:lnTo>
                  <a:pt x="61762" y="389343"/>
                </a:lnTo>
                <a:lnTo>
                  <a:pt x="35853" y="356295"/>
                </a:lnTo>
                <a:lnTo>
                  <a:pt x="16429" y="319406"/>
                </a:lnTo>
                <a:lnTo>
                  <a:pt x="4231" y="279344"/>
                </a:lnTo>
                <a:lnTo>
                  <a:pt x="0" y="236778"/>
                </a:lnTo>
                <a:lnTo>
                  <a:pt x="4231" y="194216"/>
                </a:lnTo>
                <a:lnTo>
                  <a:pt x="16429" y="154157"/>
                </a:lnTo>
                <a:lnTo>
                  <a:pt x="35853" y="117270"/>
                </a:lnTo>
                <a:lnTo>
                  <a:pt x="61762" y="84224"/>
                </a:lnTo>
                <a:lnTo>
                  <a:pt x="93412" y="55686"/>
                </a:lnTo>
                <a:lnTo>
                  <a:pt x="130063" y="32326"/>
                </a:lnTo>
                <a:lnTo>
                  <a:pt x="170972" y="14813"/>
                </a:lnTo>
                <a:lnTo>
                  <a:pt x="215397" y="3814"/>
                </a:lnTo>
                <a:lnTo>
                  <a:pt x="262597" y="0"/>
                </a:lnTo>
                <a:lnTo>
                  <a:pt x="1437487" y="0"/>
                </a:lnTo>
                <a:lnTo>
                  <a:pt x="1484687" y="3814"/>
                </a:lnTo>
                <a:lnTo>
                  <a:pt x="1529113" y="14813"/>
                </a:lnTo>
                <a:lnTo>
                  <a:pt x="1570022" y="32326"/>
                </a:lnTo>
                <a:lnTo>
                  <a:pt x="1606672" y="55686"/>
                </a:lnTo>
                <a:lnTo>
                  <a:pt x="1638323" y="84224"/>
                </a:lnTo>
                <a:lnTo>
                  <a:pt x="1664231" y="117270"/>
                </a:lnTo>
                <a:lnTo>
                  <a:pt x="1683655" y="154157"/>
                </a:lnTo>
                <a:lnTo>
                  <a:pt x="1695854" y="194216"/>
                </a:lnTo>
                <a:lnTo>
                  <a:pt x="170008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6" name="object 16"/>
          <p:cNvSpPr/>
          <p:nvPr/>
        </p:nvSpPr>
        <p:spPr>
          <a:xfrm>
            <a:off x="1226863" y="5185979"/>
            <a:ext cx="86503" cy="185982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7" name="object 17"/>
          <p:cNvSpPr/>
          <p:nvPr/>
        </p:nvSpPr>
        <p:spPr>
          <a:xfrm>
            <a:off x="1060216" y="5278940"/>
            <a:ext cx="248388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8" name="object 18"/>
          <p:cNvSpPr/>
          <p:nvPr/>
        </p:nvSpPr>
        <p:spPr>
          <a:xfrm>
            <a:off x="953206" y="4356747"/>
            <a:ext cx="1624405" cy="460937"/>
          </a:xfrm>
          <a:custGeom>
            <a:avLst/>
            <a:gdLst/>
            <a:ahLst/>
            <a:cxnLst/>
            <a:rect l="l" t="t" r="r" b="b"/>
            <a:pathLst>
              <a:path w="1669414" h="473710">
                <a:moveTo>
                  <a:pt x="1668894" y="236778"/>
                </a:moveTo>
                <a:lnTo>
                  <a:pt x="1663656" y="284502"/>
                </a:lnTo>
                <a:lnTo>
                  <a:pt x="1648635" y="328952"/>
                </a:lnTo>
                <a:lnTo>
                  <a:pt x="1624867" y="369174"/>
                </a:lnTo>
                <a:lnTo>
                  <a:pt x="1593389" y="404218"/>
                </a:lnTo>
                <a:lnTo>
                  <a:pt x="1555237" y="433132"/>
                </a:lnTo>
                <a:lnTo>
                  <a:pt x="1511449" y="454963"/>
                </a:lnTo>
                <a:lnTo>
                  <a:pt x="1463061" y="468759"/>
                </a:lnTo>
                <a:lnTo>
                  <a:pt x="1411109" y="473570"/>
                </a:lnTo>
                <a:lnTo>
                  <a:pt x="257784" y="473570"/>
                </a:lnTo>
                <a:lnTo>
                  <a:pt x="205833" y="468759"/>
                </a:lnTo>
                <a:lnTo>
                  <a:pt x="157444" y="454963"/>
                </a:lnTo>
                <a:lnTo>
                  <a:pt x="113656" y="433132"/>
                </a:lnTo>
                <a:lnTo>
                  <a:pt x="75504" y="404218"/>
                </a:lnTo>
                <a:lnTo>
                  <a:pt x="44026" y="369174"/>
                </a:lnTo>
                <a:lnTo>
                  <a:pt x="20258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58" y="144612"/>
                </a:lnTo>
                <a:lnTo>
                  <a:pt x="44026" y="104392"/>
                </a:lnTo>
                <a:lnTo>
                  <a:pt x="75504" y="69349"/>
                </a:lnTo>
                <a:lnTo>
                  <a:pt x="113656" y="40437"/>
                </a:lnTo>
                <a:lnTo>
                  <a:pt x="157444" y="18606"/>
                </a:lnTo>
                <a:lnTo>
                  <a:pt x="205833" y="4810"/>
                </a:lnTo>
                <a:lnTo>
                  <a:pt x="257784" y="0"/>
                </a:lnTo>
                <a:lnTo>
                  <a:pt x="1411109" y="0"/>
                </a:lnTo>
                <a:lnTo>
                  <a:pt x="1463061" y="4810"/>
                </a:lnTo>
                <a:lnTo>
                  <a:pt x="1511449" y="18606"/>
                </a:lnTo>
                <a:lnTo>
                  <a:pt x="1555237" y="40437"/>
                </a:lnTo>
                <a:lnTo>
                  <a:pt x="1593389" y="69349"/>
                </a:lnTo>
                <a:lnTo>
                  <a:pt x="1624867" y="104392"/>
                </a:lnTo>
                <a:lnTo>
                  <a:pt x="1648635" y="144612"/>
                </a:lnTo>
                <a:lnTo>
                  <a:pt x="1663656" y="189058"/>
                </a:lnTo>
                <a:lnTo>
                  <a:pt x="1668894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9" name="object 19"/>
          <p:cNvSpPr txBox="1"/>
          <p:nvPr/>
        </p:nvSpPr>
        <p:spPr>
          <a:xfrm>
            <a:off x="1411904" y="4462502"/>
            <a:ext cx="906429" cy="1029325"/>
          </a:xfrm>
          <a:prstGeom prst="rect">
            <a:avLst/>
          </a:prstGeom>
        </p:spPr>
        <p:txBody>
          <a:bodyPr vert="horz" wrap="square" lIns="0" tIns="13593" rIns="0" bIns="0" rtlCol="0">
            <a:spAutoFit/>
          </a:bodyPr>
          <a:lstStyle/>
          <a:p>
            <a:pPr marL="35836">
              <a:spcBef>
                <a:spcPts val="107"/>
              </a:spcBef>
            </a:pPr>
            <a:r>
              <a:rPr sz="1362" spc="-68" dirty="0">
                <a:solidFill>
                  <a:srgbClr val="9FA0A4"/>
                </a:solidFill>
                <a:latin typeface="Arial"/>
                <a:cs typeface="Arial"/>
              </a:rPr>
              <a:t>FEATURES</a:t>
            </a:r>
            <a:endParaRPr sz="1362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654">
              <a:latin typeface="Times New Roman"/>
              <a:cs typeface="Times New Roman"/>
            </a:endParaRPr>
          </a:p>
          <a:p>
            <a:pPr marL="12357" marR="331788">
              <a:lnSpc>
                <a:spcPts val="1469"/>
              </a:lnSpc>
              <a:spcBef>
                <a:spcPts val="1338"/>
              </a:spcBef>
            </a:pPr>
            <a:r>
              <a:rPr sz="1362" spc="-34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362" spc="-54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362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252448" y="4497267"/>
            <a:ext cx="86503" cy="185982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21" name="object 21"/>
          <p:cNvSpPr/>
          <p:nvPr/>
        </p:nvSpPr>
        <p:spPr>
          <a:xfrm>
            <a:off x="1085801" y="4590215"/>
            <a:ext cx="248388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37" name="object 2">
            <a:extLst>
              <a:ext uri="{FF2B5EF4-FFF2-40B4-BE49-F238E27FC236}">
                <a16:creationId xmlns:a16="http://schemas.microsoft.com/office/drawing/2014/main" id="{01D7AB2B-22DA-4CFB-ABA8-15DFE63DFE8A}"/>
              </a:ext>
            </a:extLst>
          </p:cNvPr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13">
            <a:extLst>
              <a:ext uri="{FF2B5EF4-FFF2-40B4-BE49-F238E27FC236}">
                <a16:creationId xmlns:a16="http://schemas.microsoft.com/office/drawing/2014/main" id="{01238295-27E2-4D1B-84D0-729023A4171E}"/>
              </a:ext>
            </a:extLst>
          </p:cNvPr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14">
            <a:extLst>
              <a:ext uri="{FF2B5EF4-FFF2-40B4-BE49-F238E27FC236}">
                <a16:creationId xmlns:a16="http://schemas.microsoft.com/office/drawing/2014/main" id="{0654AA19-8A88-4DB7-9A03-CD1CF6A29A9F}"/>
              </a:ext>
            </a:extLst>
          </p:cNvPr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15">
            <a:extLst>
              <a:ext uri="{FF2B5EF4-FFF2-40B4-BE49-F238E27FC236}">
                <a16:creationId xmlns:a16="http://schemas.microsoft.com/office/drawing/2014/main" id="{B9494512-0893-4B1F-AEFB-E226893C4490}"/>
              </a:ext>
            </a:extLst>
          </p:cNvPr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16">
            <a:extLst>
              <a:ext uri="{FF2B5EF4-FFF2-40B4-BE49-F238E27FC236}">
                <a16:creationId xmlns:a16="http://schemas.microsoft.com/office/drawing/2014/main" id="{294F8DB8-2B38-43C6-9AB3-FC0F98A30167}"/>
              </a:ext>
            </a:extLst>
          </p:cNvPr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17">
            <a:extLst>
              <a:ext uri="{FF2B5EF4-FFF2-40B4-BE49-F238E27FC236}">
                <a16:creationId xmlns:a16="http://schemas.microsoft.com/office/drawing/2014/main" id="{64C56054-BAEF-4D63-93BC-DD0D064E7B00}"/>
              </a:ext>
            </a:extLst>
          </p:cNvPr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18">
            <a:extLst>
              <a:ext uri="{FF2B5EF4-FFF2-40B4-BE49-F238E27FC236}">
                <a16:creationId xmlns:a16="http://schemas.microsoft.com/office/drawing/2014/main" id="{03385AFA-AF9E-4599-989F-4BA1C8E094F1}"/>
              </a:ext>
            </a:extLst>
          </p:cNvPr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19">
            <a:extLst>
              <a:ext uri="{FF2B5EF4-FFF2-40B4-BE49-F238E27FC236}">
                <a16:creationId xmlns:a16="http://schemas.microsoft.com/office/drawing/2014/main" id="{4F9D7905-3BCD-40A0-A678-8BA4197AA4E9}"/>
              </a:ext>
            </a:extLst>
          </p:cNvPr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20">
            <a:extLst>
              <a:ext uri="{FF2B5EF4-FFF2-40B4-BE49-F238E27FC236}">
                <a16:creationId xmlns:a16="http://schemas.microsoft.com/office/drawing/2014/main" id="{568AE490-E60B-4E45-AF88-A9A3FD6032B0}"/>
              </a:ext>
            </a:extLst>
          </p:cNvPr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21">
            <a:extLst>
              <a:ext uri="{FF2B5EF4-FFF2-40B4-BE49-F238E27FC236}">
                <a16:creationId xmlns:a16="http://schemas.microsoft.com/office/drawing/2014/main" id="{73F7FC61-9F2E-4C5F-8605-02C1C0501D91}"/>
              </a:ext>
            </a:extLst>
          </p:cNvPr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22">
            <a:extLst>
              <a:ext uri="{FF2B5EF4-FFF2-40B4-BE49-F238E27FC236}">
                <a16:creationId xmlns:a16="http://schemas.microsoft.com/office/drawing/2014/main" id="{E590465D-D445-4652-945A-6F38A24F1A5B}"/>
              </a:ext>
            </a:extLst>
          </p:cNvPr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23">
            <a:extLst>
              <a:ext uri="{FF2B5EF4-FFF2-40B4-BE49-F238E27FC236}">
                <a16:creationId xmlns:a16="http://schemas.microsoft.com/office/drawing/2014/main" id="{5A8A9748-C874-4A36-B571-F94A0D2CD969}"/>
              </a:ext>
            </a:extLst>
          </p:cNvPr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24">
            <a:extLst>
              <a:ext uri="{FF2B5EF4-FFF2-40B4-BE49-F238E27FC236}">
                <a16:creationId xmlns:a16="http://schemas.microsoft.com/office/drawing/2014/main" id="{1A9A8115-9C2D-40C2-A377-0ECC0EBD5F62}"/>
              </a:ext>
            </a:extLst>
          </p:cNvPr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25">
            <a:extLst>
              <a:ext uri="{FF2B5EF4-FFF2-40B4-BE49-F238E27FC236}">
                <a16:creationId xmlns:a16="http://schemas.microsoft.com/office/drawing/2014/main" id="{FCF03126-9B4C-44F0-8CB0-124CE8335CFE}"/>
              </a:ext>
            </a:extLst>
          </p:cNvPr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33">
            <a:extLst>
              <a:ext uri="{FF2B5EF4-FFF2-40B4-BE49-F238E27FC236}">
                <a16:creationId xmlns:a16="http://schemas.microsoft.com/office/drawing/2014/main" id="{BC490D8B-761A-430A-92BC-803888966CDB}"/>
              </a:ext>
            </a:extLst>
          </p:cNvPr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34">
            <a:extLst>
              <a:ext uri="{FF2B5EF4-FFF2-40B4-BE49-F238E27FC236}">
                <a16:creationId xmlns:a16="http://schemas.microsoft.com/office/drawing/2014/main" id="{F799E158-C374-4FBA-A4DC-48D8761CAFBD}"/>
              </a:ext>
            </a:extLst>
          </p:cNvPr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35">
            <a:extLst>
              <a:ext uri="{FF2B5EF4-FFF2-40B4-BE49-F238E27FC236}">
                <a16:creationId xmlns:a16="http://schemas.microsoft.com/office/drawing/2014/main" id="{82E69A26-0889-40B4-A84D-EB06DC3C28C6}"/>
              </a:ext>
            </a:extLst>
          </p:cNvPr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36">
            <a:extLst>
              <a:ext uri="{FF2B5EF4-FFF2-40B4-BE49-F238E27FC236}">
                <a16:creationId xmlns:a16="http://schemas.microsoft.com/office/drawing/2014/main" id="{CCBEA710-498D-4E83-B059-D81C5860DAB7}"/>
              </a:ext>
            </a:extLst>
          </p:cNvPr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37">
            <a:extLst>
              <a:ext uri="{FF2B5EF4-FFF2-40B4-BE49-F238E27FC236}">
                <a16:creationId xmlns:a16="http://schemas.microsoft.com/office/drawing/2014/main" id="{C5E24758-4D12-416C-BF35-7B67095BA0A6}"/>
              </a:ext>
            </a:extLst>
          </p:cNvPr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38">
            <a:extLst>
              <a:ext uri="{FF2B5EF4-FFF2-40B4-BE49-F238E27FC236}">
                <a16:creationId xmlns:a16="http://schemas.microsoft.com/office/drawing/2014/main" id="{51E072B0-A7A9-4616-9E9A-AE968436434B}"/>
              </a:ext>
            </a:extLst>
          </p:cNvPr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39">
            <a:extLst>
              <a:ext uri="{FF2B5EF4-FFF2-40B4-BE49-F238E27FC236}">
                <a16:creationId xmlns:a16="http://schemas.microsoft.com/office/drawing/2014/main" id="{B9897EA6-E23B-43F9-85B3-1196FD4F5068}"/>
              </a:ext>
            </a:extLst>
          </p:cNvPr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4926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dl.boxcloud.com/api/2.0/internal_files/253359446492/versions/267136636412/representations/jpg_paged_2048x2048/content/1.jpg?access_token=1!BRBG1i9C77GtBx5LAY0PfhNdZwRajU48ZrZMxgIE1F6aELoc9_HeolYd-r1QWHRH1s7NL9rRyPaFu9BgD_D3YW8EP4xXJRfdMp9_nIRY1SA-yjJXXgALTRO7dz4CBNC-KhIQqiAlUOUHejbFNNdkggjg5iAaLizoMyEQjTitMb7XtuPk2gVYYEIgf1PDXf6K7bzLD1ajYfFni451j6AO104JPnOTUHGZn00T6z2YLtaeJ3Yd5byTbiEJTIxwRyzCK1wflbPLAtfz309J1h9dH_JYzFDMtEgd6RXeQTX_tdeQ5LKqZZbzU4Rf--hzW5nwR6BfQViRrbF91a-fajR4w-boJ3Rt3AHOjJhYYoblHLYyIlte51zg0NhYpYikJ4XgtTWFTj5q8VDth_bd_aROnQ_7wqOj1AOpexgpx7jNOX_XJ34yfi6WCxIFIiDrQOB8g5CG5mszPX-1Y7T1bbDh&amp;shared_link=https%3A%2F%2Fschneider-electric.app.box.com%2Fs%2Fwy06hok0qcs2a1exqgaiajasccad3ixa&amp;box_client_name=box-content-preview&amp;box_client_version=1.28.1">
            <a:extLst>
              <a:ext uri="{FF2B5EF4-FFF2-40B4-BE49-F238E27FC236}">
                <a16:creationId xmlns:a16="http://schemas.microsoft.com/office/drawing/2014/main" id="{7CB33762-BFF3-49C8-861B-24B8E1C1E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6"/>
            <a:ext cx="10693400" cy="653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5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1AA0434-1EDA-4748-B56D-BFB2A35D6EFB}"/>
              </a:ext>
            </a:extLst>
          </p:cNvPr>
          <p:cNvSpPr/>
          <p:nvPr/>
        </p:nvSpPr>
        <p:spPr>
          <a:xfrm>
            <a:off x="16042" y="5061027"/>
            <a:ext cx="10677358" cy="1318183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24252" y="4970691"/>
            <a:ext cx="8800888" cy="131574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lang="en-US" sz="3600" spc="-160" dirty="0">
                <a:solidFill>
                  <a:srgbClr val="FFFFFF"/>
                </a:solidFill>
              </a:rPr>
              <a:t>Connected </a:t>
            </a:r>
            <a:r>
              <a:rPr sz="3600" spc="-160" dirty="0">
                <a:solidFill>
                  <a:srgbClr val="FFFFFF"/>
                </a:solidFill>
              </a:rPr>
              <a:t>Smart-UPS</a:t>
            </a:r>
            <a:br>
              <a:rPr lang="en-US" sz="3600" spc="-160" dirty="0">
                <a:solidFill>
                  <a:srgbClr val="FFFFFF"/>
                </a:solidFill>
              </a:rPr>
            </a:br>
            <a:r>
              <a:rPr lang="en-US" sz="3600" spc="-145" dirty="0">
                <a:solidFill>
                  <a:srgbClr val="FFFFFF"/>
                </a:solidFill>
              </a:rPr>
              <a:t>M</a:t>
            </a:r>
            <a:r>
              <a:rPr sz="3600" spc="-155" dirty="0">
                <a:solidFill>
                  <a:srgbClr val="FFFFFF"/>
                </a:solidFill>
              </a:rPr>
              <a:t>a</a:t>
            </a:r>
            <a:r>
              <a:rPr sz="3600" spc="-150" dirty="0">
                <a:solidFill>
                  <a:srgbClr val="FFFFFF"/>
                </a:solidFill>
              </a:rPr>
              <a:t>n</a:t>
            </a:r>
            <a:r>
              <a:rPr sz="3600" spc="-170" dirty="0">
                <a:solidFill>
                  <a:srgbClr val="FFFFFF"/>
                </a:solidFill>
              </a:rPr>
              <a:t>a</a:t>
            </a:r>
            <a:r>
              <a:rPr sz="3600" spc="-10" dirty="0">
                <a:solidFill>
                  <a:srgbClr val="FFFFFF"/>
                </a:solidFill>
              </a:rPr>
              <a:t>g</a:t>
            </a:r>
            <a:r>
              <a:rPr sz="3600" spc="-15" dirty="0">
                <a:solidFill>
                  <a:srgbClr val="FFFFFF"/>
                </a:solidFill>
              </a:rPr>
              <a:t>e</a:t>
            </a:r>
            <a:r>
              <a:rPr sz="3600" spc="-145" dirty="0">
                <a:solidFill>
                  <a:srgbClr val="FFFFFF"/>
                </a:solidFill>
              </a:rPr>
              <a:t>me</a:t>
            </a:r>
            <a:r>
              <a:rPr sz="3600" spc="-190" dirty="0">
                <a:solidFill>
                  <a:srgbClr val="FFFFFF"/>
                </a:solidFill>
              </a:rPr>
              <a:t>n</a:t>
            </a:r>
            <a:r>
              <a:rPr sz="3600" spc="10" dirty="0">
                <a:solidFill>
                  <a:srgbClr val="FFFFFF"/>
                </a:solidFill>
              </a:rPr>
              <a:t>t </a:t>
            </a:r>
            <a:r>
              <a:rPr lang="en-US" sz="3600" spc="-120" dirty="0">
                <a:solidFill>
                  <a:srgbClr val="FFFFFF"/>
                </a:solidFill>
              </a:rPr>
              <a:t>S</a:t>
            </a:r>
            <a:r>
              <a:rPr sz="3600" spc="-120" dirty="0">
                <a:solidFill>
                  <a:srgbClr val="FFFFFF"/>
                </a:solidFill>
              </a:rPr>
              <a:t>olutions</a:t>
            </a:r>
            <a:endParaRPr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17996" y="1440002"/>
            <a:ext cx="4674006" cy="49271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6872" y="587514"/>
            <a:ext cx="5029200" cy="110807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340"/>
              </a:spcBef>
            </a:pPr>
            <a:r>
              <a:rPr sz="3600" spc="-100" dirty="0">
                <a:solidFill>
                  <a:srgbClr val="3DCD58"/>
                </a:solidFill>
              </a:rPr>
              <a:t>The </a:t>
            </a:r>
            <a:r>
              <a:rPr sz="3600" spc="-50" dirty="0">
                <a:solidFill>
                  <a:srgbClr val="3DCD58"/>
                </a:solidFill>
              </a:rPr>
              <a:t>world’s </a:t>
            </a:r>
            <a:r>
              <a:rPr sz="3600" spc="-55" dirty="0">
                <a:solidFill>
                  <a:srgbClr val="3DCD58"/>
                </a:solidFill>
              </a:rPr>
              <a:t>most </a:t>
            </a:r>
            <a:r>
              <a:rPr sz="3600" spc="-5" dirty="0">
                <a:solidFill>
                  <a:srgbClr val="3DCD58"/>
                </a:solidFill>
              </a:rPr>
              <a:t>popular  </a:t>
            </a:r>
            <a:r>
              <a:rPr sz="3600" spc="-160" dirty="0">
                <a:solidFill>
                  <a:srgbClr val="3DCD58"/>
                </a:solidFill>
              </a:rPr>
              <a:t>UPS </a:t>
            </a:r>
            <a:r>
              <a:rPr sz="3600" spc="-65" dirty="0">
                <a:solidFill>
                  <a:srgbClr val="3DCD58"/>
                </a:solidFill>
              </a:rPr>
              <a:t>just </a:t>
            </a:r>
            <a:r>
              <a:rPr sz="3600" spc="15" dirty="0">
                <a:solidFill>
                  <a:srgbClr val="3DCD58"/>
                </a:solidFill>
              </a:rPr>
              <a:t>got</a:t>
            </a:r>
            <a:r>
              <a:rPr sz="3600" spc="180" dirty="0">
                <a:solidFill>
                  <a:srgbClr val="3DCD58"/>
                </a:solidFill>
              </a:rPr>
              <a:t> </a:t>
            </a:r>
            <a:r>
              <a:rPr sz="3600" spc="-45" dirty="0">
                <a:solidFill>
                  <a:srgbClr val="3DCD58"/>
                </a:solidFill>
              </a:rPr>
              <a:t>smarter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528203" y="2097494"/>
            <a:ext cx="4894580" cy="3117215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1901189">
              <a:lnSpc>
                <a:spcPts val="1700"/>
              </a:lnSpc>
              <a:spcBef>
                <a:spcPts val="240"/>
              </a:spcBef>
            </a:pPr>
            <a:r>
              <a:rPr sz="1500" spc="-30" dirty="0">
                <a:solidFill>
                  <a:srgbClr val="3DCD58"/>
                </a:solidFill>
                <a:latin typeface="Arial"/>
                <a:cs typeface="Arial"/>
              </a:rPr>
              <a:t>APC </a:t>
            </a:r>
            <a:r>
              <a:rPr sz="1500" spc="-10" dirty="0">
                <a:solidFill>
                  <a:srgbClr val="3DCD58"/>
                </a:solidFill>
                <a:latin typeface="Arial"/>
                <a:cs typeface="Arial"/>
              </a:rPr>
              <a:t>SmartConnect </a:t>
            </a:r>
            <a:r>
              <a:rPr sz="1500" spc="-15" dirty="0">
                <a:solidFill>
                  <a:srgbClr val="3DCD58"/>
                </a:solidFill>
                <a:latin typeface="Arial"/>
                <a:cs typeface="Arial"/>
              </a:rPr>
              <a:t>is </a:t>
            </a:r>
            <a:r>
              <a:rPr sz="1500" spc="-25" dirty="0">
                <a:solidFill>
                  <a:srgbClr val="3DCD58"/>
                </a:solidFill>
                <a:latin typeface="Arial"/>
                <a:cs typeface="Arial"/>
              </a:rPr>
              <a:t>here: </a:t>
            </a:r>
            <a:r>
              <a:rPr sz="1500" spc="-10" dirty="0">
                <a:solidFill>
                  <a:srgbClr val="3DCD58"/>
                </a:solidFill>
                <a:latin typeface="Arial"/>
                <a:cs typeface="Arial"/>
              </a:rPr>
              <a:t>the </a:t>
            </a:r>
            <a:r>
              <a:rPr sz="1500" spc="-5" dirty="0">
                <a:solidFill>
                  <a:srgbClr val="3DCD58"/>
                </a:solidFill>
                <a:latin typeface="Arial"/>
                <a:cs typeface="Arial"/>
              </a:rPr>
              <a:t>first  </a:t>
            </a:r>
            <a:r>
              <a:rPr sz="1500" spc="10" dirty="0">
                <a:solidFill>
                  <a:srgbClr val="3DCD58"/>
                </a:solidFill>
                <a:latin typeface="Arial"/>
                <a:cs typeface="Arial"/>
              </a:rPr>
              <a:t>cloud-</a:t>
            </a:r>
            <a:r>
              <a:rPr lang="en-US" sz="1500" spc="10" dirty="0">
                <a:solidFill>
                  <a:srgbClr val="3DCD58"/>
                </a:solidFill>
                <a:latin typeface="Arial"/>
                <a:cs typeface="Arial"/>
              </a:rPr>
              <a:t>enabled</a:t>
            </a:r>
            <a:r>
              <a:rPr sz="1500" spc="10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500" spc="-55" dirty="0">
                <a:solidFill>
                  <a:srgbClr val="3DCD58"/>
                </a:solidFill>
                <a:latin typeface="Arial"/>
                <a:cs typeface="Arial"/>
              </a:rPr>
              <a:t>UPS, </a:t>
            </a:r>
            <a:r>
              <a:rPr sz="1500" spc="-10" dirty="0">
                <a:solidFill>
                  <a:srgbClr val="3DCD58"/>
                </a:solidFill>
                <a:latin typeface="Arial"/>
                <a:cs typeface="Arial"/>
              </a:rPr>
              <a:t>from</a:t>
            </a:r>
            <a:r>
              <a:rPr sz="1500" spc="15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500" spc="-30" dirty="0">
                <a:solidFill>
                  <a:srgbClr val="3DCD58"/>
                </a:solidFill>
                <a:latin typeface="Arial"/>
                <a:cs typeface="Arial"/>
              </a:rPr>
              <a:t>APC.</a:t>
            </a:r>
            <a:endParaRPr sz="1500" dirty="0">
              <a:latin typeface="Arial"/>
              <a:cs typeface="Arial"/>
            </a:endParaRPr>
          </a:p>
          <a:p>
            <a:pPr marL="12700" marR="5080">
              <a:lnSpc>
                <a:spcPct val="111100"/>
              </a:lnSpc>
              <a:spcBef>
                <a:spcPts val="810"/>
              </a:spcBef>
            </a:pPr>
            <a:r>
              <a:rPr lang="en-US" sz="1500" spc="-5" dirty="0">
                <a:solidFill>
                  <a:srgbClr val="58595B"/>
                </a:solidFill>
                <a:latin typeface="Arial"/>
                <a:cs typeface="Arial"/>
              </a:rPr>
              <a:t>Select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units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boast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an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ingenious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networking 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feature that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makes </a:t>
            </a:r>
            <a:r>
              <a:rPr lang="en-US" sz="1500" spc="-15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even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more </a:t>
            </a:r>
            <a:r>
              <a:rPr sz="1500" spc="20" dirty="0">
                <a:solidFill>
                  <a:srgbClr val="58595B"/>
                </a:solidFill>
                <a:latin typeface="Arial"/>
                <a:cs typeface="Arial"/>
              </a:rPr>
              <a:t>adaptable </a:t>
            </a:r>
            <a:r>
              <a:rPr sz="15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even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easier to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deploy: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APC</a:t>
            </a:r>
            <a:r>
              <a:rPr sz="15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SmartConnect</a:t>
            </a:r>
            <a:endParaRPr sz="1500" dirty="0">
              <a:latin typeface="Arial"/>
              <a:cs typeface="Arial"/>
            </a:endParaRPr>
          </a:p>
          <a:p>
            <a:pPr marL="12700" marR="6985">
              <a:lnSpc>
                <a:spcPct val="111100"/>
              </a:lnSpc>
            </a:pP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—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a feature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which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allows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you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to view the status of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your  </a:t>
            </a:r>
            <a:r>
              <a:rPr sz="1500" spc="-55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through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secure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web portal.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Through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this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innovative 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remote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management interface,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you’ll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receive automatic 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notifications,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firmware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updates, </a:t>
            </a:r>
            <a:r>
              <a:rPr sz="15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20" dirty="0">
                <a:solidFill>
                  <a:srgbClr val="58595B"/>
                </a:solidFill>
                <a:latin typeface="Arial"/>
                <a:cs typeface="Arial"/>
              </a:rPr>
              <a:t>advanced</a:t>
            </a:r>
            <a:r>
              <a:rPr sz="1500" spc="-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25" dirty="0">
                <a:solidFill>
                  <a:srgbClr val="58595B"/>
                </a:solidFill>
                <a:latin typeface="Arial"/>
                <a:cs typeface="Arial"/>
              </a:rPr>
              <a:t>support.</a:t>
            </a:r>
            <a:endParaRPr sz="1500" dirty="0">
              <a:latin typeface="Arial"/>
              <a:cs typeface="Arial"/>
            </a:endParaRPr>
          </a:p>
          <a:p>
            <a:pPr marL="12700" marR="198755">
              <a:lnSpc>
                <a:spcPct val="111100"/>
              </a:lnSpc>
            </a:pP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SmartConnect’s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easy-to-use network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connectivity  provides </a:t>
            </a:r>
            <a:r>
              <a:rPr sz="1500" spc="50" dirty="0">
                <a:solidFill>
                  <a:srgbClr val="58595B"/>
                </a:solidFill>
                <a:latin typeface="Arial"/>
                <a:cs typeface="Arial"/>
              </a:rPr>
              <a:t>added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value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— </a:t>
            </a:r>
            <a:r>
              <a:rPr sz="15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more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important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—</a:t>
            </a:r>
            <a:r>
              <a:rPr sz="1500" spc="-1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50" dirty="0">
                <a:solidFill>
                  <a:srgbClr val="58595B"/>
                </a:solidFill>
                <a:latin typeface="Arial"/>
                <a:cs typeface="Arial"/>
              </a:rPr>
              <a:t>added  </a:t>
            </a:r>
            <a:r>
              <a:rPr sz="1500" spc="25" dirty="0">
                <a:solidFill>
                  <a:srgbClr val="58595B"/>
                </a:solidFill>
                <a:latin typeface="Arial"/>
                <a:cs typeface="Arial"/>
              </a:rPr>
              <a:t>peace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of</a:t>
            </a:r>
            <a:r>
              <a:rPr sz="1500" spc="1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mind.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6872" y="587514"/>
            <a:ext cx="87420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85" dirty="0">
                <a:solidFill>
                  <a:srgbClr val="3DCD58"/>
                </a:solidFill>
              </a:rPr>
              <a:t>APC </a:t>
            </a:r>
            <a:r>
              <a:rPr sz="3600" spc="-45" dirty="0">
                <a:solidFill>
                  <a:srgbClr val="3DCD58"/>
                </a:solidFill>
              </a:rPr>
              <a:t>SmartConnect: </a:t>
            </a:r>
            <a:r>
              <a:rPr sz="3600" spc="-60" dirty="0">
                <a:solidFill>
                  <a:srgbClr val="3DCD58"/>
                </a:solidFill>
              </a:rPr>
              <a:t>your </a:t>
            </a:r>
            <a:r>
              <a:rPr sz="3600" spc="10" dirty="0">
                <a:solidFill>
                  <a:srgbClr val="3DCD58"/>
                </a:solidFill>
              </a:rPr>
              <a:t>availability</a:t>
            </a:r>
            <a:r>
              <a:rPr sz="3600" spc="170" dirty="0">
                <a:solidFill>
                  <a:srgbClr val="3DCD58"/>
                </a:solidFill>
              </a:rPr>
              <a:t> </a:t>
            </a:r>
            <a:r>
              <a:rPr sz="3600" spc="65" dirty="0">
                <a:solidFill>
                  <a:srgbClr val="3DCD58"/>
                </a:solidFill>
              </a:rPr>
              <a:t>expert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12051" y="1454569"/>
            <a:ext cx="2016125" cy="232600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191770" rIns="0" bIns="0" rtlCol="0">
            <a:spAutoFit/>
          </a:bodyPr>
          <a:lstStyle/>
          <a:p>
            <a:pPr marL="187960" marR="644525">
              <a:lnSpc>
                <a:spcPct val="101200"/>
              </a:lnSpc>
              <a:spcBef>
                <a:spcPts val="1510"/>
              </a:spcBef>
            </a:pPr>
            <a:r>
              <a:rPr sz="1400" spc="-50" dirty="0">
                <a:solidFill>
                  <a:srgbClr val="58595B"/>
                </a:solidFill>
                <a:latin typeface="Arial"/>
                <a:cs typeface="Arial"/>
              </a:rPr>
              <a:t>WE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KNOW  </a:t>
            </a:r>
            <a:r>
              <a:rPr sz="1400" spc="-40" dirty="0">
                <a:solidFill>
                  <a:srgbClr val="58595B"/>
                </a:solidFill>
                <a:latin typeface="Arial"/>
                <a:cs typeface="Arial"/>
              </a:rPr>
              <a:t>YOU’RE</a:t>
            </a:r>
            <a:r>
              <a:rPr sz="1400" spc="-6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85" dirty="0">
                <a:solidFill>
                  <a:srgbClr val="58595B"/>
                </a:solidFill>
                <a:latin typeface="Arial"/>
                <a:cs typeface="Arial"/>
              </a:rPr>
              <a:t>BUSY.</a:t>
            </a:r>
            <a:endParaRPr sz="1400">
              <a:latin typeface="Arial"/>
              <a:cs typeface="Arial"/>
            </a:endParaRPr>
          </a:p>
          <a:p>
            <a:pPr marL="187960" marR="277495">
              <a:lnSpc>
                <a:spcPct val="101200"/>
              </a:lnSpc>
              <a:spcBef>
                <a:spcPts val="855"/>
              </a:spcBef>
            </a:pP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APC</a:t>
            </a:r>
            <a:r>
              <a:rPr sz="1400" spc="-8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SmartConnect 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is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400" spc="10" dirty="0">
                <a:solidFill>
                  <a:srgbClr val="58595B"/>
                </a:solidFill>
                <a:latin typeface="Arial"/>
                <a:cs typeface="Arial"/>
              </a:rPr>
              <a:t>simple </a:t>
            </a:r>
            <a:r>
              <a:rPr sz="1400" spc="20" dirty="0">
                <a:solidFill>
                  <a:srgbClr val="58595B"/>
                </a:solidFill>
                <a:latin typeface="Arial"/>
                <a:cs typeface="Arial"/>
              </a:rPr>
              <a:t>and 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efficient </a:t>
            </a:r>
            <a:r>
              <a:rPr sz="1400" spc="-50" dirty="0">
                <a:solidFill>
                  <a:srgbClr val="58595B"/>
                </a:solidFill>
                <a:latin typeface="Arial"/>
                <a:cs typeface="Arial"/>
              </a:rPr>
              <a:t>UPS 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monitoring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solution  that lets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you </a:t>
            </a:r>
            <a:r>
              <a:rPr sz="1400" spc="5" dirty="0">
                <a:solidFill>
                  <a:srgbClr val="58595B"/>
                </a:solidFill>
                <a:latin typeface="Arial"/>
                <a:cs typeface="Arial"/>
              </a:rPr>
              <a:t>focus 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on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your </a:t>
            </a:r>
            <a:r>
              <a:rPr sz="1400" spc="-5" dirty="0">
                <a:solidFill>
                  <a:srgbClr val="58595B"/>
                </a:solidFill>
                <a:latin typeface="Arial"/>
                <a:cs typeface="Arial"/>
              </a:rPr>
              <a:t>business.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43993" y="1395005"/>
            <a:ext cx="176974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55" dirty="0">
                <a:solidFill>
                  <a:srgbClr val="42B4E6"/>
                </a:solidFill>
                <a:latin typeface="Arial"/>
                <a:cs typeface="Arial"/>
              </a:rPr>
              <a:t>EASY </a:t>
            </a:r>
            <a:r>
              <a:rPr sz="1400" spc="-50" dirty="0">
                <a:solidFill>
                  <a:srgbClr val="42B4E6"/>
                </a:solidFill>
                <a:latin typeface="Arial"/>
                <a:cs typeface="Arial"/>
              </a:rPr>
              <a:t>3-STEP</a:t>
            </a:r>
            <a:r>
              <a:rPr sz="1400" spc="-5" dirty="0">
                <a:solidFill>
                  <a:srgbClr val="42B4E6"/>
                </a:solidFill>
                <a:latin typeface="Arial"/>
                <a:cs typeface="Arial"/>
              </a:rPr>
              <a:t> </a:t>
            </a:r>
            <a:r>
              <a:rPr sz="1400" spc="-60" dirty="0">
                <a:solidFill>
                  <a:srgbClr val="42B4E6"/>
                </a:solidFill>
                <a:latin typeface="Arial"/>
                <a:cs typeface="Arial"/>
              </a:rPr>
              <a:t>SET-UP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337621" y="2346007"/>
            <a:ext cx="154762" cy="1547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337621" y="2535770"/>
            <a:ext cx="154762" cy="1547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209605" y="2005711"/>
            <a:ext cx="662305" cy="850900"/>
          </a:xfrm>
          <a:custGeom>
            <a:avLst/>
            <a:gdLst/>
            <a:ahLst/>
            <a:cxnLst/>
            <a:rect l="l" t="t" r="r" b="b"/>
            <a:pathLst>
              <a:path w="662304" h="850900">
                <a:moveTo>
                  <a:pt x="498473" y="703732"/>
                </a:moveTo>
                <a:lnTo>
                  <a:pt x="434809" y="703732"/>
                </a:lnTo>
                <a:lnTo>
                  <a:pt x="439991" y="703834"/>
                </a:lnTo>
                <a:lnTo>
                  <a:pt x="442633" y="706018"/>
                </a:lnTo>
                <a:lnTo>
                  <a:pt x="442537" y="742881"/>
                </a:lnTo>
                <a:lnTo>
                  <a:pt x="442609" y="746429"/>
                </a:lnTo>
                <a:lnTo>
                  <a:pt x="442675" y="748164"/>
                </a:lnTo>
                <a:lnTo>
                  <a:pt x="451746" y="788490"/>
                </a:lnTo>
                <a:lnTo>
                  <a:pt x="475009" y="822045"/>
                </a:lnTo>
                <a:lnTo>
                  <a:pt x="519394" y="846163"/>
                </a:lnTo>
                <a:lnTo>
                  <a:pt x="555231" y="850531"/>
                </a:lnTo>
                <a:lnTo>
                  <a:pt x="577661" y="848806"/>
                </a:lnTo>
                <a:lnTo>
                  <a:pt x="615458" y="835069"/>
                </a:lnTo>
                <a:lnTo>
                  <a:pt x="644103" y="806438"/>
                </a:lnTo>
                <a:lnTo>
                  <a:pt x="650442" y="793407"/>
                </a:lnTo>
                <a:lnTo>
                  <a:pt x="553694" y="793407"/>
                </a:lnTo>
                <a:lnTo>
                  <a:pt x="540139" y="792021"/>
                </a:lnTo>
                <a:lnTo>
                  <a:pt x="522374" y="785929"/>
                </a:lnTo>
                <a:lnTo>
                  <a:pt x="506779" y="771832"/>
                </a:lnTo>
                <a:lnTo>
                  <a:pt x="499732" y="746429"/>
                </a:lnTo>
                <a:lnTo>
                  <a:pt x="499656" y="742881"/>
                </a:lnTo>
                <a:lnTo>
                  <a:pt x="499744" y="710234"/>
                </a:lnTo>
                <a:lnTo>
                  <a:pt x="498473" y="703732"/>
                </a:lnTo>
                <a:close/>
              </a:path>
              <a:path w="662304" h="850900">
                <a:moveTo>
                  <a:pt x="553046" y="0"/>
                </a:moveTo>
                <a:lnTo>
                  <a:pt x="28549" y="0"/>
                </a:lnTo>
                <a:lnTo>
                  <a:pt x="17434" y="2242"/>
                </a:lnTo>
                <a:lnTo>
                  <a:pt x="8359" y="8359"/>
                </a:lnTo>
                <a:lnTo>
                  <a:pt x="2242" y="17434"/>
                </a:lnTo>
                <a:lnTo>
                  <a:pt x="0" y="28549"/>
                </a:lnTo>
                <a:lnTo>
                  <a:pt x="0" y="783412"/>
                </a:lnTo>
                <a:lnTo>
                  <a:pt x="2242" y="794527"/>
                </a:lnTo>
                <a:lnTo>
                  <a:pt x="8359" y="803602"/>
                </a:lnTo>
                <a:lnTo>
                  <a:pt x="17434" y="809719"/>
                </a:lnTo>
                <a:lnTo>
                  <a:pt x="28549" y="811961"/>
                </a:lnTo>
                <a:lnTo>
                  <a:pt x="406501" y="811961"/>
                </a:lnTo>
                <a:lnTo>
                  <a:pt x="427260" y="774658"/>
                </a:lnTo>
                <a:lnTo>
                  <a:pt x="427047" y="754849"/>
                </a:lnTo>
                <a:lnTo>
                  <a:pt x="57111" y="754849"/>
                </a:lnTo>
                <a:lnTo>
                  <a:pt x="57111" y="57111"/>
                </a:lnTo>
                <a:lnTo>
                  <a:pt x="581609" y="57111"/>
                </a:lnTo>
                <a:lnTo>
                  <a:pt x="581609" y="28549"/>
                </a:lnTo>
                <a:lnTo>
                  <a:pt x="579364" y="17434"/>
                </a:lnTo>
                <a:lnTo>
                  <a:pt x="573243" y="8359"/>
                </a:lnTo>
                <a:lnTo>
                  <a:pt x="564164" y="2242"/>
                </a:lnTo>
                <a:lnTo>
                  <a:pt x="553046" y="0"/>
                </a:lnTo>
                <a:close/>
              </a:path>
              <a:path w="662304" h="850900">
                <a:moveTo>
                  <a:pt x="633857" y="708088"/>
                </a:moveTo>
                <a:lnTo>
                  <a:pt x="633590" y="708088"/>
                </a:lnTo>
                <a:lnTo>
                  <a:pt x="622550" y="710304"/>
                </a:lnTo>
                <a:lnTo>
                  <a:pt x="613505" y="716354"/>
                </a:lnTo>
                <a:lnTo>
                  <a:pt x="607365" y="725346"/>
                </a:lnTo>
                <a:lnTo>
                  <a:pt x="605040" y="736384"/>
                </a:lnTo>
                <a:lnTo>
                  <a:pt x="604382" y="748164"/>
                </a:lnTo>
                <a:lnTo>
                  <a:pt x="602192" y="760599"/>
                </a:lnTo>
                <a:lnTo>
                  <a:pt x="575638" y="790806"/>
                </a:lnTo>
                <a:lnTo>
                  <a:pt x="553694" y="793407"/>
                </a:lnTo>
                <a:lnTo>
                  <a:pt x="650442" y="793407"/>
                </a:lnTo>
                <a:lnTo>
                  <a:pt x="653891" y="786317"/>
                </a:lnTo>
                <a:lnTo>
                  <a:pt x="659944" y="763038"/>
                </a:lnTo>
                <a:lnTo>
                  <a:pt x="662141" y="737031"/>
                </a:lnTo>
                <a:lnTo>
                  <a:pt x="662052" y="736384"/>
                </a:lnTo>
                <a:lnTo>
                  <a:pt x="660013" y="725774"/>
                </a:lnTo>
                <a:lnTo>
                  <a:pt x="653976" y="716643"/>
                </a:lnTo>
                <a:lnTo>
                  <a:pt x="644954" y="710438"/>
                </a:lnTo>
                <a:lnTo>
                  <a:pt x="633857" y="708088"/>
                </a:lnTo>
                <a:close/>
              </a:path>
              <a:path w="662304" h="850900">
                <a:moveTo>
                  <a:pt x="581609" y="57111"/>
                </a:moveTo>
                <a:lnTo>
                  <a:pt x="524484" y="57111"/>
                </a:lnTo>
                <a:lnTo>
                  <a:pt x="524484" y="739140"/>
                </a:lnTo>
                <a:lnTo>
                  <a:pt x="526729" y="750257"/>
                </a:lnTo>
                <a:lnTo>
                  <a:pt x="532850" y="759336"/>
                </a:lnTo>
                <a:lnTo>
                  <a:pt x="541929" y="765457"/>
                </a:lnTo>
                <a:lnTo>
                  <a:pt x="553046" y="767702"/>
                </a:lnTo>
                <a:lnTo>
                  <a:pt x="564164" y="765457"/>
                </a:lnTo>
                <a:lnTo>
                  <a:pt x="573243" y="759336"/>
                </a:lnTo>
                <a:lnTo>
                  <a:pt x="579364" y="750257"/>
                </a:lnTo>
                <a:lnTo>
                  <a:pt x="581609" y="739140"/>
                </a:lnTo>
                <a:lnTo>
                  <a:pt x="581609" y="57111"/>
                </a:lnTo>
                <a:close/>
              </a:path>
              <a:path w="662304" h="850900">
                <a:moveTo>
                  <a:pt x="434365" y="646620"/>
                </a:moveTo>
                <a:lnTo>
                  <a:pt x="387619" y="666103"/>
                </a:lnTo>
                <a:lnTo>
                  <a:pt x="370306" y="708990"/>
                </a:lnTo>
                <a:lnTo>
                  <a:pt x="369925" y="754849"/>
                </a:lnTo>
                <a:lnTo>
                  <a:pt x="427047" y="754849"/>
                </a:lnTo>
                <a:lnTo>
                  <a:pt x="427124" y="725346"/>
                </a:lnTo>
                <a:lnTo>
                  <a:pt x="427411" y="710438"/>
                </a:lnTo>
                <a:lnTo>
                  <a:pt x="427672" y="703732"/>
                </a:lnTo>
                <a:lnTo>
                  <a:pt x="498473" y="703732"/>
                </a:lnTo>
                <a:lnTo>
                  <a:pt x="494890" y="685400"/>
                </a:lnTo>
                <a:lnTo>
                  <a:pt x="481480" y="665370"/>
                </a:lnTo>
                <a:lnTo>
                  <a:pt x="461249" y="651872"/>
                </a:lnTo>
                <a:lnTo>
                  <a:pt x="435927" y="646633"/>
                </a:lnTo>
                <a:lnTo>
                  <a:pt x="434365" y="64662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468024" y="1876717"/>
            <a:ext cx="433070" cy="433070"/>
          </a:xfrm>
          <a:custGeom>
            <a:avLst/>
            <a:gdLst/>
            <a:ahLst/>
            <a:cxnLst/>
            <a:rect l="l" t="t" r="r" b="b"/>
            <a:pathLst>
              <a:path w="433070" h="433069">
                <a:moveTo>
                  <a:pt x="216433" y="0"/>
                </a:moveTo>
                <a:lnTo>
                  <a:pt x="166807" y="5716"/>
                </a:lnTo>
                <a:lnTo>
                  <a:pt x="121251" y="21998"/>
                </a:lnTo>
                <a:lnTo>
                  <a:pt x="81065" y="47547"/>
                </a:lnTo>
                <a:lnTo>
                  <a:pt x="47548" y="81063"/>
                </a:lnTo>
                <a:lnTo>
                  <a:pt x="21998" y="121247"/>
                </a:lnTo>
                <a:lnTo>
                  <a:pt x="5716" y="166799"/>
                </a:lnTo>
                <a:lnTo>
                  <a:pt x="0" y="216420"/>
                </a:lnTo>
                <a:lnTo>
                  <a:pt x="5716" y="266046"/>
                </a:lnTo>
                <a:lnTo>
                  <a:pt x="21998" y="311602"/>
                </a:lnTo>
                <a:lnTo>
                  <a:pt x="47548" y="351788"/>
                </a:lnTo>
                <a:lnTo>
                  <a:pt x="81065" y="385305"/>
                </a:lnTo>
                <a:lnTo>
                  <a:pt x="121251" y="410855"/>
                </a:lnTo>
                <a:lnTo>
                  <a:pt x="166807" y="427137"/>
                </a:lnTo>
                <a:lnTo>
                  <a:pt x="216433" y="432854"/>
                </a:lnTo>
                <a:lnTo>
                  <a:pt x="266059" y="427137"/>
                </a:lnTo>
                <a:lnTo>
                  <a:pt x="311615" y="410855"/>
                </a:lnTo>
                <a:lnTo>
                  <a:pt x="351801" y="385305"/>
                </a:lnTo>
                <a:lnTo>
                  <a:pt x="385318" y="351788"/>
                </a:lnTo>
                <a:lnTo>
                  <a:pt x="410868" y="311602"/>
                </a:lnTo>
                <a:lnTo>
                  <a:pt x="427150" y="266046"/>
                </a:lnTo>
                <a:lnTo>
                  <a:pt x="432866" y="216420"/>
                </a:lnTo>
                <a:lnTo>
                  <a:pt x="427150" y="166799"/>
                </a:lnTo>
                <a:lnTo>
                  <a:pt x="410868" y="121247"/>
                </a:lnTo>
                <a:lnTo>
                  <a:pt x="385318" y="81063"/>
                </a:lnTo>
                <a:lnTo>
                  <a:pt x="351801" y="47547"/>
                </a:lnTo>
                <a:lnTo>
                  <a:pt x="311615" y="21998"/>
                </a:lnTo>
                <a:lnTo>
                  <a:pt x="266059" y="5716"/>
                </a:lnTo>
                <a:lnTo>
                  <a:pt x="216433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36363" y="1963089"/>
            <a:ext cx="296545" cy="260350"/>
          </a:xfrm>
          <a:custGeom>
            <a:avLst/>
            <a:gdLst/>
            <a:ahLst/>
            <a:cxnLst/>
            <a:rect l="l" t="t" r="r" b="b"/>
            <a:pathLst>
              <a:path w="296545" h="260350">
                <a:moveTo>
                  <a:pt x="139801" y="170040"/>
                </a:moveTo>
                <a:lnTo>
                  <a:pt x="121335" y="170040"/>
                </a:lnTo>
                <a:lnTo>
                  <a:pt x="121335" y="234378"/>
                </a:lnTo>
                <a:lnTo>
                  <a:pt x="123594" y="244444"/>
                </a:lnTo>
                <a:lnTo>
                  <a:pt x="129298" y="252622"/>
                </a:lnTo>
                <a:lnTo>
                  <a:pt x="137612" y="258113"/>
                </a:lnTo>
                <a:lnTo>
                  <a:pt x="147700" y="260121"/>
                </a:lnTo>
                <a:lnTo>
                  <a:pt x="148323" y="260108"/>
                </a:lnTo>
                <a:lnTo>
                  <a:pt x="158528" y="257793"/>
                </a:lnTo>
                <a:lnTo>
                  <a:pt x="166776" y="251961"/>
                </a:lnTo>
                <a:lnTo>
                  <a:pt x="172233" y="243510"/>
                </a:lnTo>
                <a:lnTo>
                  <a:pt x="172544" y="241782"/>
                </a:lnTo>
                <a:lnTo>
                  <a:pt x="143471" y="241782"/>
                </a:lnTo>
                <a:lnTo>
                  <a:pt x="139903" y="238290"/>
                </a:lnTo>
                <a:lnTo>
                  <a:pt x="139801" y="170040"/>
                </a:lnTo>
                <a:close/>
              </a:path>
              <a:path w="296545" h="260350">
                <a:moveTo>
                  <a:pt x="164757" y="137680"/>
                </a:moveTo>
                <a:lnTo>
                  <a:pt x="157848" y="140538"/>
                </a:lnTo>
                <a:lnTo>
                  <a:pt x="155600" y="143916"/>
                </a:lnTo>
                <a:lnTo>
                  <a:pt x="155701" y="237909"/>
                </a:lnTo>
                <a:lnTo>
                  <a:pt x="152247" y="241541"/>
                </a:lnTo>
                <a:lnTo>
                  <a:pt x="143471" y="241782"/>
                </a:lnTo>
                <a:lnTo>
                  <a:pt x="172544" y="241782"/>
                </a:lnTo>
                <a:lnTo>
                  <a:pt x="174027" y="233552"/>
                </a:lnTo>
                <a:lnTo>
                  <a:pt x="174066" y="169468"/>
                </a:lnTo>
                <a:lnTo>
                  <a:pt x="263741" y="169468"/>
                </a:lnTo>
                <a:lnTo>
                  <a:pt x="280181" y="158375"/>
                </a:lnTo>
                <a:lnTo>
                  <a:pt x="281830" y="155930"/>
                </a:lnTo>
                <a:lnTo>
                  <a:pt x="187388" y="155930"/>
                </a:lnTo>
                <a:lnTo>
                  <a:pt x="185458" y="155155"/>
                </a:lnTo>
                <a:lnTo>
                  <a:pt x="184149" y="153911"/>
                </a:lnTo>
                <a:lnTo>
                  <a:pt x="168732" y="138480"/>
                </a:lnTo>
                <a:lnTo>
                  <a:pt x="164757" y="137680"/>
                </a:lnTo>
                <a:close/>
              </a:path>
              <a:path w="296545" h="260350">
                <a:moveTo>
                  <a:pt x="142354" y="0"/>
                </a:moveTo>
                <a:lnTo>
                  <a:pt x="117022" y="3705"/>
                </a:lnTo>
                <a:lnTo>
                  <a:pt x="94187" y="14204"/>
                </a:lnTo>
                <a:lnTo>
                  <a:pt x="75179" y="30571"/>
                </a:lnTo>
                <a:lnTo>
                  <a:pt x="61328" y="51879"/>
                </a:lnTo>
                <a:lnTo>
                  <a:pt x="37440" y="56701"/>
                </a:lnTo>
                <a:lnTo>
                  <a:pt x="17964" y="69843"/>
                </a:lnTo>
                <a:lnTo>
                  <a:pt x="4822" y="89319"/>
                </a:lnTo>
                <a:lnTo>
                  <a:pt x="0" y="113144"/>
                </a:lnTo>
                <a:lnTo>
                  <a:pt x="4822" y="136961"/>
                </a:lnTo>
                <a:lnTo>
                  <a:pt x="17964" y="156433"/>
                </a:lnTo>
                <a:lnTo>
                  <a:pt x="37440" y="169574"/>
                </a:lnTo>
                <a:lnTo>
                  <a:pt x="61264" y="174396"/>
                </a:lnTo>
                <a:lnTo>
                  <a:pt x="66357" y="174396"/>
                </a:lnTo>
                <a:lnTo>
                  <a:pt x="70497" y="170268"/>
                </a:lnTo>
                <a:lnTo>
                  <a:pt x="70497" y="160070"/>
                </a:lnTo>
                <a:lnTo>
                  <a:pt x="66357" y="155930"/>
                </a:lnTo>
                <a:lnTo>
                  <a:pt x="61264" y="155930"/>
                </a:lnTo>
                <a:lnTo>
                  <a:pt x="44622" y="152563"/>
                </a:lnTo>
                <a:lnTo>
                  <a:pt x="31016" y="143386"/>
                </a:lnTo>
                <a:lnTo>
                  <a:pt x="21834" y="129784"/>
                </a:lnTo>
                <a:lnTo>
                  <a:pt x="18465" y="113144"/>
                </a:lnTo>
                <a:lnTo>
                  <a:pt x="21834" y="96502"/>
                </a:lnTo>
                <a:lnTo>
                  <a:pt x="31016" y="82896"/>
                </a:lnTo>
                <a:lnTo>
                  <a:pt x="44622" y="73714"/>
                </a:lnTo>
                <a:lnTo>
                  <a:pt x="61264" y="70345"/>
                </a:lnTo>
                <a:lnTo>
                  <a:pt x="71790" y="70345"/>
                </a:lnTo>
                <a:lnTo>
                  <a:pt x="74523" y="68681"/>
                </a:lnTo>
                <a:lnTo>
                  <a:pt x="101950" y="31205"/>
                </a:lnTo>
                <a:lnTo>
                  <a:pt x="142354" y="18465"/>
                </a:lnTo>
                <a:lnTo>
                  <a:pt x="196428" y="18465"/>
                </a:lnTo>
                <a:lnTo>
                  <a:pt x="171682" y="4972"/>
                </a:lnTo>
                <a:lnTo>
                  <a:pt x="142354" y="0"/>
                </a:lnTo>
                <a:close/>
              </a:path>
              <a:path w="296545" h="260350">
                <a:moveTo>
                  <a:pt x="263741" y="169468"/>
                </a:moveTo>
                <a:lnTo>
                  <a:pt x="174066" y="169468"/>
                </a:lnTo>
                <a:lnTo>
                  <a:pt x="178523" y="172669"/>
                </a:lnTo>
                <a:lnTo>
                  <a:pt x="183857" y="174396"/>
                </a:lnTo>
                <a:lnTo>
                  <a:pt x="241566" y="174396"/>
                </a:lnTo>
                <a:lnTo>
                  <a:pt x="262812" y="170095"/>
                </a:lnTo>
                <a:lnTo>
                  <a:pt x="263741" y="169468"/>
                </a:lnTo>
                <a:close/>
              </a:path>
              <a:path w="296545" h="260350">
                <a:moveTo>
                  <a:pt x="150977" y="72326"/>
                </a:moveTo>
                <a:lnTo>
                  <a:pt x="145173" y="72339"/>
                </a:lnTo>
                <a:lnTo>
                  <a:pt x="87680" y="129832"/>
                </a:lnTo>
                <a:lnTo>
                  <a:pt x="82100" y="138681"/>
                </a:lnTo>
                <a:lnTo>
                  <a:pt x="80408" y="148651"/>
                </a:lnTo>
                <a:lnTo>
                  <a:pt x="82571" y="158533"/>
                </a:lnTo>
                <a:lnTo>
                  <a:pt x="88557" y="167119"/>
                </a:lnTo>
                <a:lnTo>
                  <a:pt x="96114" y="172160"/>
                </a:lnTo>
                <a:lnTo>
                  <a:pt x="104622" y="174309"/>
                </a:lnTo>
                <a:lnTo>
                  <a:pt x="113292" y="173593"/>
                </a:lnTo>
                <a:lnTo>
                  <a:pt x="121335" y="170040"/>
                </a:lnTo>
                <a:lnTo>
                  <a:pt x="139801" y="170040"/>
                </a:lnTo>
                <a:lnTo>
                  <a:pt x="139801" y="156756"/>
                </a:lnTo>
                <a:lnTo>
                  <a:pt x="104470" y="156756"/>
                </a:lnTo>
                <a:lnTo>
                  <a:pt x="98158" y="150736"/>
                </a:lnTo>
                <a:lnTo>
                  <a:pt x="98031" y="145732"/>
                </a:lnTo>
                <a:lnTo>
                  <a:pt x="100888" y="142735"/>
                </a:lnTo>
                <a:lnTo>
                  <a:pt x="148145" y="95478"/>
                </a:lnTo>
                <a:lnTo>
                  <a:pt x="174469" y="95478"/>
                </a:lnTo>
                <a:lnTo>
                  <a:pt x="150977" y="72326"/>
                </a:lnTo>
                <a:close/>
              </a:path>
              <a:path w="296545" h="260350">
                <a:moveTo>
                  <a:pt x="130644" y="138493"/>
                </a:moveTo>
                <a:lnTo>
                  <a:pt x="126669" y="139280"/>
                </a:lnTo>
                <a:lnTo>
                  <a:pt x="112496" y="153479"/>
                </a:lnTo>
                <a:lnTo>
                  <a:pt x="109473" y="156629"/>
                </a:lnTo>
                <a:lnTo>
                  <a:pt x="104470" y="156756"/>
                </a:lnTo>
                <a:lnTo>
                  <a:pt x="139801" y="156756"/>
                </a:lnTo>
                <a:lnTo>
                  <a:pt x="139801" y="144716"/>
                </a:lnTo>
                <a:lnTo>
                  <a:pt x="137540" y="141350"/>
                </a:lnTo>
                <a:lnTo>
                  <a:pt x="130644" y="138493"/>
                </a:lnTo>
                <a:close/>
              </a:path>
              <a:path w="296545" h="260350">
                <a:moveTo>
                  <a:pt x="281837" y="83591"/>
                </a:moveTo>
                <a:lnTo>
                  <a:pt x="241566" y="83591"/>
                </a:lnTo>
                <a:lnTo>
                  <a:pt x="255629" y="86437"/>
                </a:lnTo>
                <a:lnTo>
                  <a:pt x="267128" y="94194"/>
                </a:lnTo>
                <a:lnTo>
                  <a:pt x="274888" y="105692"/>
                </a:lnTo>
                <a:lnTo>
                  <a:pt x="277736" y="119760"/>
                </a:lnTo>
                <a:lnTo>
                  <a:pt x="274888" y="133824"/>
                </a:lnTo>
                <a:lnTo>
                  <a:pt x="267128" y="145322"/>
                </a:lnTo>
                <a:lnTo>
                  <a:pt x="255629" y="153083"/>
                </a:lnTo>
                <a:lnTo>
                  <a:pt x="241566" y="155930"/>
                </a:lnTo>
                <a:lnTo>
                  <a:pt x="281830" y="155930"/>
                </a:lnTo>
                <a:lnTo>
                  <a:pt x="291901" y="141006"/>
                </a:lnTo>
                <a:lnTo>
                  <a:pt x="296202" y="119760"/>
                </a:lnTo>
                <a:lnTo>
                  <a:pt x="291901" y="98508"/>
                </a:lnTo>
                <a:lnTo>
                  <a:pt x="281837" y="83591"/>
                </a:lnTo>
                <a:close/>
              </a:path>
              <a:path w="296545" h="260350">
                <a:moveTo>
                  <a:pt x="174469" y="95478"/>
                </a:moveTo>
                <a:lnTo>
                  <a:pt x="148145" y="95478"/>
                </a:lnTo>
                <a:lnTo>
                  <a:pt x="198526" y="145122"/>
                </a:lnTo>
                <a:lnTo>
                  <a:pt x="204381" y="145084"/>
                </a:lnTo>
                <a:lnTo>
                  <a:pt x="211543" y="137820"/>
                </a:lnTo>
                <a:lnTo>
                  <a:pt x="211493" y="131965"/>
                </a:lnTo>
                <a:lnTo>
                  <a:pt x="174469" y="95478"/>
                </a:lnTo>
                <a:close/>
              </a:path>
              <a:path w="296545" h="260350">
                <a:moveTo>
                  <a:pt x="196428" y="18465"/>
                </a:moveTo>
                <a:lnTo>
                  <a:pt x="142354" y="18465"/>
                </a:lnTo>
                <a:lnTo>
                  <a:pt x="167649" y="23156"/>
                </a:lnTo>
                <a:lnTo>
                  <a:pt x="189039" y="36112"/>
                </a:lnTo>
                <a:lnTo>
                  <a:pt x="204619" y="55659"/>
                </a:lnTo>
                <a:lnTo>
                  <a:pt x="212483" y="80124"/>
                </a:lnTo>
                <a:lnTo>
                  <a:pt x="212864" y="83083"/>
                </a:lnTo>
                <a:lnTo>
                  <a:pt x="214642" y="85674"/>
                </a:lnTo>
                <a:lnTo>
                  <a:pt x="219887" y="88493"/>
                </a:lnTo>
                <a:lnTo>
                  <a:pt x="223024" y="88557"/>
                </a:lnTo>
                <a:lnTo>
                  <a:pt x="230670" y="84823"/>
                </a:lnTo>
                <a:lnTo>
                  <a:pt x="236004" y="83591"/>
                </a:lnTo>
                <a:lnTo>
                  <a:pt x="281837" y="83591"/>
                </a:lnTo>
                <a:lnTo>
                  <a:pt x="280181" y="81135"/>
                </a:lnTo>
                <a:lnTo>
                  <a:pt x="262812" y="69413"/>
                </a:lnTo>
                <a:lnTo>
                  <a:pt x="249157" y="66649"/>
                </a:lnTo>
                <a:lnTo>
                  <a:pt x="228650" y="66649"/>
                </a:lnTo>
                <a:lnTo>
                  <a:pt x="216667" y="39910"/>
                </a:lnTo>
                <a:lnTo>
                  <a:pt x="197065" y="18813"/>
                </a:lnTo>
                <a:lnTo>
                  <a:pt x="196428" y="18465"/>
                </a:lnTo>
                <a:close/>
              </a:path>
              <a:path w="296545" h="260350">
                <a:moveTo>
                  <a:pt x="71790" y="70345"/>
                </a:moveTo>
                <a:lnTo>
                  <a:pt x="62864" y="70345"/>
                </a:lnTo>
                <a:lnTo>
                  <a:pt x="64554" y="70446"/>
                </a:lnTo>
                <a:lnTo>
                  <a:pt x="70497" y="71132"/>
                </a:lnTo>
                <a:lnTo>
                  <a:pt x="71790" y="70345"/>
                </a:lnTo>
                <a:close/>
              </a:path>
              <a:path w="296545" h="260350">
                <a:moveTo>
                  <a:pt x="241566" y="65112"/>
                </a:moveTo>
                <a:lnTo>
                  <a:pt x="237159" y="65112"/>
                </a:lnTo>
                <a:lnTo>
                  <a:pt x="232841" y="65633"/>
                </a:lnTo>
                <a:lnTo>
                  <a:pt x="228650" y="66649"/>
                </a:lnTo>
                <a:lnTo>
                  <a:pt x="249157" y="66649"/>
                </a:lnTo>
                <a:lnTo>
                  <a:pt x="241566" y="651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59528" y="24107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42B4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38595" y="241079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42B4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938721" y="2407920"/>
            <a:ext cx="1191895" cy="0"/>
          </a:xfrm>
          <a:custGeom>
            <a:avLst/>
            <a:gdLst/>
            <a:ahLst/>
            <a:cxnLst/>
            <a:rect l="l" t="t" r="r" b="b"/>
            <a:pathLst>
              <a:path w="1191895">
                <a:moveTo>
                  <a:pt x="0" y="0"/>
                </a:moveTo>
                <a:lnTo>
                  <a:pt x="1191793" y="0"/>
                </a:lnTo>
              </a:path>
            </a:pathLst>
          </a:custGeom>
          <a:ln w="38100">
            <a:solidFill>
              <a:srgbClr val="42B4E6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25208" y="24079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42B4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187258" y="240792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42B4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475895" y="2708910"/>
            <a:ext cx="69786" cy="6977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251219" y="1996173"/>
            <a:ext cx="517525" cy="875665"/>
          </a:xfrm>
          <a:custGeom>
            <a:avLst/>
            <a:gdLst/>
            <a:ahLst/>
            <a:cxnLst/>
            <a:rect l="l" t="t" r="r" b="b"/>
            <a:pathLst>
              <a:path w="517525" h="875664">
                <a:moveTo>
                  <a:pt x="404139" y="0"/>
                </a:moveTo>
                <a:lnTo>
                  <a:pt x="112826" y="0"/>
                </a:lnTo>
                <a:lnTo>
                  <a:pt x="68955" y="8879"/>
                </a:lnTo>
                <a:lnTo>
                  <a:pt x="33086" y="33081"/>
                </a:lnTo>
                <a:lnTo>
                  <a:pt x="8881" y="68949"/>
                </a:lnTo>
                <a:lnTo>
                  <a:pt x="0" y="112826"/>
                </a:lnTo>
                <a:lnTo>
                  <a:pt x="0" y="762520"/>
                </a:lnTo>
                <a:lnTo>
                  <a:pt x="8881" y="806397"/>
                </a:lnTo>
                <a:lnTo>
                  <a:pt x="33086" y="842265"/>
                </a:lnTo>
                <a:lnTo>
                  <a:pt x="68955" y="866467"/>
                </a:lnTo>
                <a:lnTo>
                  <a:pt x="112826" y="875347"/>
                </a:lnTo>
                <a:lnTo>
                  <a:pt x="404139" y="875347"/>
                </a:lnTo>
                <a:lnTo>
                  <a:pt x="448016" y="866467"/>
                </a:lnTo>
                <a:lnTo>
                  <a:pt x="483884" y="842265"/>
                </a:lnTo>
                <a:lnTo>
                  <a:pt x="498504" y="820597"/>
                </a:lnTo>
                <a:lnTo>
                  <a:pt x="112826" y="820597"/>
                </a:lnTo>
                <a:lnTo>
                  <a:pt x="90247" y="816025"/>
                </a:lnTo>
                <a:lnTo>
                  <a:pt x="71788" y="803565"/>
                </a:lnTo>
                <a:lnTo>
                  <a:pt x="59332" y="785102"/>
                </a:lnTo>
                <a:lnTo>
                  <a:pt x="54762" y="762520"/>
                </a:lnTo>
                <a:lnTo>
                  <a:pt x="54762" y="684441"/>
                </a:lnTo>
                <a:lnTo>
                  <a:pt x="397471" y="684441"/>
                </a:lnTo>
                <a:lnTo>
                  <a:pt x="408131" y="682288"/>
                </a:lnTo>
                <a:lnTo>
                  <a:pt x="416834" y="676417"/>
                </a:lnTo>
                <a:lnTo>
                  <a:pt x="422701" y="667714"/>
                </a:lnTo>
                <a:lnTo>
                  <a:pt x="424853" y="657059"/>
                </a:lnTo>
                <a:lnTo>
                  <a:pt x="422701" y="646405"/>
                </a:lnTo>
                <a:lnTo>
                  <a:pt x="416834" y="637701"/>
                </a:lnTo>
                <a:lnTo>
                  <a:pt x="408131" y="631831"/>
                </a:lnTo>
                <a:lnTo>
                  <a:pt x="397471" y="629678"/>
                </a:lnTo>
                <a:lnTo>
                  <a:pt x="54762" y="629678"/>
                </a:lnTo>
                <a:lnTo>
                  <a:pt x="54762" y="237299"/>
                </a:lnTo>
                <a:lnTo>
                  <a:pt x="397471" y="237299"/>
                </a:lnTo>
                <a:lnTo>
                  <a:pt x="408131" y="235146"/>
                </a:lnTo>
                <a:lnTo>
                  <a:pt x="416834" y="229276"/>
                </a:lnTo>
                <a:lnTo>
                  <a:pt x="422701" y="220572"/>
                </a:lnTo>
                <a:lnTo>
                  <a:pt x="424853" y="209918"/>
                </a:lnTo>
                <a:lnTo>
                  <a:pt x="422701" y="199264"/>
                </a:lnTo>
                <a:lnTo>
                  <a:pt x="416834" y="190560"/>
                </a:lnTo>
                <a:lnTo>
                  <a:pt x="408131" y="184690"/>
                </a:lnTo>
                <a:lnTo>
                  <a:pt x="397471" y="182537"/>
                </a:lnTo>
                <a:lnTo>
                  <a:pt x="54762" y="182537"/>
                </a:lnTo>
                <a:lnTo>
                  <a:pt x="54762" y="112826"/>
                </a:lnTo>
                <a:lnTo>
                  <a:pt x="59332" y="90245"/>
                </a:lnTo>
                <a:lnTo>
                  <a:pt x="71788" y="71781"/>
                </a:lnTo>
                <a:lnTo>
                  <a:pt x="90247" y="59321"/>
                </a:lnTo>
                <a:lnTo>
                  <a:pt x="112826" y="54749"/>
                </a:lnTo>
                <a:lnTo>
                  <a:pt x="498504" y="54749"/>
                </a:lnTo>
                <a:lnTo>
                  <a:pt x="483884" y="33081"/>
                </a:lnTo>
                <a:lnTo>
                  <a:pt x="448016" y="8879"/>
                </a:lnTo>
                <a:lnTo>
                  <a:pt x="404139" y="0"/>
                </a:lnTo>
                <a:close/>
              </a:path>
              <a:path w="517525" h="875664">
                <a:moveTo>
                  <a:pt x="498504" y="54749"/>
                </a:moveTo>
                <a:lnTo>
                  <a:pt x="404139" y="54749"/>
                </a:lnTo>
                <a:lnTo>
                  <a:pt x="426719" y="59321"/>
                </a:lnTo>
                <a:lnTo>
                  <a:pt x="445177" y="71781"/>
                </a:lnTo>
                <a:lnTo>
                  <a:pt x="457633" y="90245"/>
                </a:lnTo>
                <a:lnTo>
                  <a:pt x="462203" y="112826"/>
                </a:lnTo>
                <a:lnTo>
                  <a:pt x="462203" y="762520"/>
                </a:lnTo>
                <a:lnTo>
                  <a:pt x="457633" y="785102"/>
                </a:lnTo>
                <a:lnTo>
                  <a:pt x="445177" y="803565"/>
                </a:lnTo>
                <a:lnTo>
                  <a:pt x="426719" y="816025"/>
                </a:lnTo>
                <a:lnTo>
                  <a:pt x="404139" y="820597"/>
                </a:lnTo>
                <a:lnTo>
                  <a:pt x="498504" y="820597"/>
                </a:lnTo>
                <a:lnTo>
                  <a:pt x="508086" y="806397"/>
                </a:lnTo>
                <a:lnTo>
                  <a:pt x="516966" y="762520"/>
                </a:lnTo>
                <a:lnTo>
                  <a:pt x="516966" y="112826"/>
                </a:lnTo>
                <a:lnTo>
                  <a:pt x="508086" y="68949"/>
                </a:lnTo>
                <a:lnTo>
                  <a:pt x="498504" y="54749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405295" y="2093302"/>
            <a:ext cx="207645" cy="55244"/>
          </a:xfrm>
          <a:custGeom>
            <a:avLst/>
            <a:gdLst/>
            <a:ahLst/>
            <a:cxnLst/>
            <a:rect l="l" t="t" r="r" b="b"/>
            <a:pathLst>
              <a:path w="207645" h="55244">
                <a:moveTo>
                  <a:pt x="179768" y="0"/>
                </a:moveTo>
                <a:lnTo>
                  <a:pt x="27381" y="0"/>
                </a:lnTo>
                <a:lnTo>
                  <a:pt x="16721" y="2151"/>
                </a:lnTo>
                <a:lnTo>
                  <a:pt x="8018" y="8018"/>
                </a:lnTo>
                <a:lnTo>
                  <a:pt x="2151" y="16721"/>
                </a:lnTo>
                <a:lnTo>
                  <a:pt x="0" y="27381"/>
                </a:lnTo>
                <a:lnTo>
                  <a:pt x="2151" y="38033"/>
                </a:lnTo>
                <a:lnTo>
                  <a:pt x="8018" y="46732"/>
                </a:lnTo>
                <a:lnTo>
                  <a:pt x="16721" y="52598"/>
                </a:lnTo>
                <a:lnTo>
                  <a:pt x="27381" y="54749"/>
                </a:lnTo>
                <a:lnTo>
                  <a:pt x="179768" y="54749"/>
                </a:lnTo>
                <a:lnTo>
                  <a:pt x="190427" y="52598"/>
                </a:lnTo>
                <a:lnTo>
                  <a:pt x="199131" y="46732"/>
                </a:lnTo>
                <a:lnTo>
                  <a:pt x="204998" y="38033"/>
                </a:lnTo>
                <a:lnTo>
                  <a:pt x="207149" y="27381"/>
                </a:lnTo>
                <a:lnTo>
                  <a:pt x="204998" y="16721"/>
                </a:lnTo>
                <a:lnTo>
                  <a:pt x="199131" y="8018"/>
                </a:lnTo>
                <a:lnTo>
                  <a:pt x="190427" y="2151"/>
                </a:lnTo>
                <a:lnTo>
                  <a:pt x="179768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591782" y="2507221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520192" y="2444038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519392" y="2380856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448678" y="2380856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448678" y="2349271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448742" y="2444038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484467" y="2444038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413017" y="2444038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376733" y="2412453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517475" y="2507221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444932" y="2475636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481190" y="2507221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408661" y="2503881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519392" y="2317686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555651" y="2380856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555651" y="2411844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591934" y="2411844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413017" y="2412453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413017" y="2348661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376733" y="2317076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555651" y="2349271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591782" y="2317686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448678" y="2317686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484340" y="2412453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484340" y="2349271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555651" y="2475636"/>
            <a:ext cx="36830" cy="31750"/>
          </a:xfrm>
          <a:custGeom>
            <a:avLst/>
            <a:gdLst/>
            <a:ahLst/>
            <a:cxnLst/>
            <a:rect l="l" t="t" r="r" b="b"/>
            <a:pathLst>
              <a:path w="36829" h="31750">
                <a:moveTo>
                  <a:pt x="0" y="0"/>
                </a:moveTo>
                <a:lnTo>
                  <a:pt x="36271" y="0"/>
                </a:lnTo>
                <a:lnTo>
                  <a:pt x="36271" y="31584"/>
                </a:lnTo>
                <a:lnTo>
                  <a:pt x="0" y="31584"/>
                </a:lnTo>
                <a:lnTo>
                  <a:pt x="0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357797" y="2289797"/>
            <a:ext cx="87630" cy="83185"/>
          </a:xfrm>
          <a:custGeom>
            <a:avLst/>
            <a:gdLst/>
            <a:ahLst/>
            <a:cxnLst/>
            <a:rect l="l" t="t" r="r" b="b"/>
            <a:pathLst>
              <a:path w="87629" h="83185">
                <a:moveTo>
                  <a:pt x="87122" y="0"/>
                </a:moveTo>
                <a:lnTo>
                  <a:pt x="0" y="0"/>
                </a:lnTo>
                <a:lnTo>
                  <a:pt x="0" y="82804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359994" y="2477300"/>
            <a:ext cx="87630" cy="83185"/>
          </a:xfrm>
          <a:custGeom>
            <a:avLst/>
            <a:gdLst/>
            <a:ahLst/>
            <a:cxnLst/>
            <a:rect l="l" t="t" r="r" b="b"/>
            <a:pathLst>
              <a:path w="87629" h="83185">
                <a:moveTo>
                  <a:pt x="87122" y="82803"/>
                </a:moveTo>
                <a:lnTo>
                  <a:pt x="0" y="82803"/>
                </a:lnTo>
                <a:lnTo>
                  <a:pt x="0" y="0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560032" y="2289797"/>
            <a:ext cx="87630" cy="83185"/>
          </a:xfrm>
          <a:custGeom>
            <a:avLst/>
            <a:gdLst/>
            <a:ahLst/>
            <a:cxnLst/>
            <a:rect l="l" t="t" r="r" b="b"/>
            <a:pathLst>
              <a:path w="87629" h="83185">
                <a:moveTo>
                  <a:pt x="0" y="0"/>
                </a:moveTo>
                <a:lnTo>
                  <a:pt x="87122" y="0"/>
                </a:lnTo>
                <a:lnTo>
                  <a:pt x="87122" y="82804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562229" y="2477300"/>
            <a:ext cx="87630" cy="83185"/>
          </a:xfrm>
          <a:custGeom>
            <a:avLst/>
            <a:gdLst/>
            <a:ahLst/>
            <a:cxnLst/>
            <a:rect l="l" t="t" r="r" b="b"/>
            <a:pathLst>
              <a:path w="87629" h="83185">
                <a:moveTo>
                  <a:pt x="0" y="82803"/>
                </a:moveTo>
                <a:lnTo>
                  <a:pt x="87122" y="82803"/>
                </a:lnTo>
                <a:lnTo>
                  <a:pt x="87122" y="0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4069003" y="3032594"/>
            <a:ext cx="1019810" cy="3759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 indent="-635" algn="ctr">
              <a:lnSpc>
                <a:spcPts val="900"/>
              </a:lnSpc>
              <a:spcBef>
                <a:spcPts val="180"/>
              </a:spcBef>
            </a:pP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Install </a:t>
            </a:r>
            <a:r>
              <a:rPr sz="800" spc="-20" dirty="0">
                <a:solidFill>
                  <a:srgbClr val="626469"/>
                </a:solidFill>
                <a:latin typeface="Arial"/>
                <a:cs typeface="Arial"/>
              </a:rPr>
              <a:t>UPS </a:t>
            </a: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and  attach</a:t>
            </a:r>
            <a:r>
              <a:rPr sz="800" spc="-114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SmartConnect  </a:t>
            </a:r>
            <a:r>
              <a:rPr sz="800" spc="30" dirty="0">
                <a:solidFill>
                  <a:srgbClr val="626469"/>
                </a:solidFill>
                <a:latin typeface="Arial"/>
                <a:cs typeface="Arial"/>
              </a:rPr>
              <a:t>port</a:t>
            </a:r>
            <a:r>
              <a:rPr sz="800" spc="-15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to </a:t>
            </a: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your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network.</a:t>
            </a:r>
            <a:endParaRPr sz="8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156578" y="3032594"/>
            <a:ext cx="72898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10" dirty="0">
                <a:solidFill>
                  <a:srgbClr val="626469"/>
                </a:solidFill>
                <a:latin typeface="Arial"/>
                <a:cs typeface="Arial"/>
              </a:rPr>
              <a:t>Scan </a:t>
            </a:r>
            <a:r>
              <a:rPr sz="800" spc="-15" dirty="0">
                <a:solidFill>
                  <a:srgbClr val="626469"/>
                </a:solidFill>
                <a:latin typeface="Arial"/>
                <a:cs typeface="Arial"/>
              </a:rPr>
              <a:t>QR</a:t>
            </a:r>
            <a:r>
              <a:rPr sz="800" spc="-13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25" dirty="0">
                <a:solidFill>
                  <a:srgbClr val="626469"/>
                </a:solidFill>
                <a:latin typeface="Arial"/>
                <a:cs typeface="Arial"/>
              </a:rPr>
              <a:t>code.</a:t>
            </a:r>
            <a:endParaRPr sz="8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237448" y="3032594"/>
            <a:ext cx="909319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Create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an</a:t>
            </a:r>
            <a:r>
              <a:rPr sz="800" spc="-114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account.</a:t>
            </a:r>
            <a:endParaRPr sz="800">
              <a:latin typeface="Arial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3881170" y="2291575"/>
            <a:ext cx="238429" cy="2384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3957510" y="2315235"/>
            <a:ext cx="8636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3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80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5956515" y="2283447"/>
            <a:ext cx="238429" cy="2384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4963109" y="2307107"/>
            <a:ext cx="115570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82040" algn="l"/>
              </a:tabLst>
            </a:pPr>
            <a:r>
              <a:rPr sz="800" b="1" u="heavy" spc="15" dirty="0">
                <a:solidFill>
                  <a:srgbClr val="FFFFFF"/>
                </a:solidFill>
                <a:uFill>
                  <a:solidFill>
                    <a:srgbClr val="42B4E6"/>
                  </a:solidFill>
                </a:uFill>
                <a:latin typeface="Arial"/>
                <a:cs typeface="Arial"/>
              </a:rPr>
              <a:t> 	</a:t>
            </a:r>
            <a:r>
              <a:rPr sz="800" b="1" u="heavy" spc="30" dirty="0">
                <a:solidFill>
                  <a:srgbClr val="FFFFFF"/>
                </a:solidFill>
                <a:uFill>
                  <a:solidFill>
                    <a:srgbClr val="42B4E6"/>
                  </a:solidFill>
                </a:uFill>
                <a:latin typeface="Arial"/>
                <a:cs typeface="Arial"/>
              </a:rPr>
              <a:t>2</a:t>
            </a:r>
            <a:endParaRPr sz="800">
              <a:latin typeface="Arial"/>
              <a:cs typeface="Arial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8027428" y="2283447"/>
            <a:ext cx="238429" cy="2384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8103768" y="2307107"/>
            <a:ext cx="8636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3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800">
              <a:latin typeface="Arial"/>
              <a:cs typeface="Aria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615474" y="3257359"/>
            <a:ext cx="5967095" cy="434975"/>
          </a:xfrm>
          <a:custGeom>
            <a:avLst/>
            <a:gdLst/>
            <a:ahLst/>
            <a:cxnLst/>
            <a:rect l="l" t="t" r="r" b="b"/>
            <a:pathLst>
              <a:path w="5967095" h="434975">
                <a:moveTo>
                  <a:pt x="0" y="0"/>
                </a:moveTo>
                <a:lnTo>
                  <a:pt x="0" y="434428"/>
                </a:lnTo>
                <a:lnTo>
                  <a:pt x="5966904" y="434428"/>
                </a:lnTo>
                <a:lnTo>
                  <a:pt x="5966904" y="0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599707" y="3698138"/>
            <a:ext cx="0" cy="495300"/>
          </a:xfrm>
          <a:custGeom>
            <a:avLst/>
            <a:gdLst/>
            <a:ahLst/>
            <a:cxnLst/>
            <a:rect l="l" t="t" r="r" b="b"/>
            <a:pathLst>
              <a:path h="495300">
                <a:moveTo>
                  <a:pt x="0" y="0"/>
                </a:moveTo>
                <a:lnTo>
                  <a:pt x="0" y="494830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072002" y="4192968"/>
            <a:ext cx="7080250" cy="1910714"/>
          </a:xfrm>
          <a:custGeom>
            <a:avLst/>
            <a:gdLst/>
            <a:ahLst/>
            <a:cxnLst/>
            <a:rect l="l" t="t" r="r" b="b"/>
            <a:pathLst>
              <a:path w="7080250" h="1910714">
                <a:moveTo>
                  <a:pt x="0" y="1910638"/>
                </a:moveTo>
                <a:lnTo>
                  <a:pt x="7079996" y="1910638"/>
                </a:lnTo>
                <a:lnTo>
                  <a:pt x="7079996" y="0"/>
                </a:lnTo>
                <a:lnTo>
                  <a:pt x="0" y="0"/>
                </a:lnTo>
                <a:lnTo>
                  <a:pt x="0" y="1910638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3584511" y="5484152"/>
            <a:ext cx="1301115" cy="2616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215900" marR="5080" indent="-216535">
              <a:lnSpc>
                <a:spcPts val="900"/>
              </a:lnSpc>
              <a:spcBef>
                <a:spcPts val="180"/>
              </a:spcBef>
            </a:pPr>
            <a:r>
              <a:rPr sz="800" spc="-5" dirty="0">
                <a:solidFill>
                  <a:srgbClr val="626469"/>
                </a:solidFill>
                <a:latin typeface="Arial"/>
                <a:cs typeface="Arial"/>
              </a:rPr>
              <a:t>Power </a:t>
            </a:r>
            <a:r>
              <a:rPr sz="800" spc="10" dirty="0">
                <a:solidFill>
                  <a:srgbClr val="626469"/>
                </a:solidFill>
                <a:latin typeface="Arial"/>
                <a:cs typeface="Arial"/>
              </a:rPr>
              <a:t>status </a:t>
            </a: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and</a:t>
            </a:r>
            <a:r>
              <a:rPr sz="800" spc="-160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-20" dirty="0">
                <a:solidFill>
                  <a:srgbClr val="626469"/>
                </a:solidFill>
                <a:latin typeface="Arial"/>
                <a:cs typeface="Arial"/>
              </a:rPr>
              <a:t>UPS </a:t>
            </a: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data,  </a:t>
            </a:r>
            <a:r>
              <a:rPr sz="800" spc="10" dirty="0">
                <a:solidFill>
                  <a:srgbClr val="626469"/>
                </a:solidFill>
                <a:latin typeface="Arial"/>
                <a:cs typeface="Arial"/>
              </a:rPr>
              <a:t>anytime/anywhere</a:t>
            </a:r>
            <a:endParaRPr sz="80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283568" y="5484152"/>
            <a:ext cx="107442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800" spc="10" dirty="0">
                <a:solidFill>
                  <a:srgbClr val="626469"/>
                </a:solidFill>
                <a:latin typeface="Arial"/>
                <a:cs typeface="Arial"/>
              </a:rPr>
              <a:t>Automatic</a:t>
            </a:r>
            <a:r>
              <a:rPr sz="800" spc="-6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notifications</a:t>
            </a:r>
            <a:endParaRPr sz="80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146811" y="5484152"/>
            <a:ext cx="812165" cy="2616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13664" marR="5080" indent="-114300">
              <a:lnSpc>
                <a:spcPts val="900"/>
              </a:lnSpc>
              <a:spcBef>
                <a:spcPts val="180"/>
              </a:spcBef>
            </a:pPr>
            <a:r>
              <a:rPr sz="800" spc="25" dirty="0">
                <a:solidFill>
                  <a:srgbClr val="626469"/>
                </a:solidFill>
                <a:latin typeface="Arial"/>
                <a:cs typeface="Arial"/>
              </a:rPr>
              <a:t>Access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to</a:t>
            </a:r>
            <a:r>
              <a:rPr sz="800" spc="-15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25" dirty="0">
                <a:solidFill>
                  <a:srgbClr val="626469"/>
                </a:solidFill>
                <a:latin typeface="Arial"/>
                <a:cs typeface="Arial"/>
              </a:rPr>
              <a:t>advice  </a:t>
            </a:r>
            <a:r>
              <a:rPr sz="800" spc="20" dirty="0">
                <a:solidFill>
                  <a:srgbClr val="626469"/>
                </a:solidFill>
                <a:latin typeface="Arial"/>
                <a:cs typeface="Arial"/>
              </a:rPr>
              <a:t>and</a:t>
            </a:r>
            <a:r>
              <a:rPr sz="800" spc="-4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25" dirty="0">
                <a:solidFill>
                  <a:srgbClr val="626469"/>
                </a:solidFill>
                <a:latin typeface="Arial"/>
                <a:cs typeface="Arial"/>
              </a:rPr>
              <a:t>support</a:t>
            </a:r>
            <a:endParaRPr sz="8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8873908" y="5484152"/>
            <a:ext cx="67246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800" spc="5" dirty="0">
                <a:solidFill>
                  <a:srgbClr val="626469"/>
                </a:solidFill>
                <a:latin typeface="Arial"/>
                <a:cs typeface="Arial"/>
              </a:rPr>
              <a:t>Peace </a:t>
            </a:r>
            <a:r>
              <a:rPr sz="800" dirty="0">
                <a:solidFill>
                  <a:srgbClr val="626469"/>
                </a:solidFill>
                <a:latin typeface="Arial"/>
                <a:cs typeface="Arial"/>
              </a:rPr>
              <a:t>of</a:t>
            </a:r>
            <a:r>
              <a:rPr sz="800" spc="-114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626469"/>
                </a:solidFill>
                <a:latin typeface="Arial"/>
                <a:cs typeface="Arial"/>
              </a:rPr>
              <a:t>mind</a:t>
            </a:r>
            <a:endParaRPr sz="800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7100569" y="4451807"/>
            <a:ext cx="889635" cy="889635"/>
          </a:xfrm>
          <a:custGeom>
            <a:avLst/>
            <a:gdLst/>
            <a:ahLst/>
            <a:cxnLst/>
            <a:rect l="l" t="t" r="r" b="b"/>
            <a:pathLst>
              <a:path w="889634" h="889635">
                <a:moveTo>
                  <a:pt x="444779" y="0"/>
                </a:moveTo>
                <a:lnTo>
                  <a:pt x="396316" y="2609"/>
                </a:lnTo>
                <a:lnTo>
                  <a:pt x="349364" y="10258"/>
                </a:lnTo>
                <a:lnTo>
                  <a:pt x="304195" y="22675"/>
                </a:lnTo>
                <a:lnTo>
                  <a:pt x="261080" y="39588"/>
                </a:lnTo>
                <a:lnTo>
                  <a:pt x="220291" y="60725"/>
                </a:lnTo>
                <a:lnTo>
                  <a:pt x="182099" y="85817"/>
                </a:lnTo>
                <a:lnTo>
                  <a:pt x="146775" y="114590"/>
                </a:lnTo>
                <a:lnTo>
                  <a:pt x="114590" y="146775"/>
                </a:lnTo>
                <a:lnTo>
                  <a:pt x="85817" y="182099"/>
                </a:lnTo>
                <a:lnTo>
                  <a:pt x="60725" y="220291"/>
                </a:lnTo>
                <a:lnTo>
                  <a:pt x="39588" y="261080"/>
                </a:lnTo>
                <a:lnTo>
                  <a:pt x="22675" y="304195"/>
                </a:lnTo>
                <a:lnTo>
                  <a:pt x="10258" y="349364"/>
                </a:lnTo>
                <a:lnTo>
                  <a:pt x="2609" y="396316"/>
                </a:lnTo>
                <a:lnTo>
                  <a:pt x="0" y="444779"/>
                </a:lnTo>
                <a:lnTo>
                  <a:pt x="2609" y="493242"/>
                </a:lnTo>
                <a:lnTo>
                  <a:pt x="10258" y="540194"/>
                </a:lnTo>
                <a:lnTo>
                  <a:pt x="22675" y="585363"/>
                </a:lnTo>
                <a:lnTo>
                  <a:pt x="39588" y="628478"/>
                </a:lnTo>
                <a:lnTo>
                  <a:pt x="60725" y="669267"/>
                </a:lnTo>
                <a:lnTo>
                  <a:pt x="85817" y="707459"/>
                </a:lnTo>
                <a:lnTo>
                  <a:pt x="114590" y="742783"/>
                </a:lnTo>
                <a:lnTo>
                  <a:pt x="146775" y="774968"/>
                </a:lnTo>
                <a:lnTo>
                  <a:pt x="182099" y="803741"/>
                </a:lnTo>
                <a:lnTo>
                  <a:pt x="220291" y="828833"/>
                </a:lnTo>
                <a:lnTo>
                  <a:pt x="261080" y="849970"/>
                </a:lnTo>
                <a:lnTo>
                  <a:pt x="304195" y="866883"/>
                </a:lnTo>
                <a:lnTo>
                  <a:pt x="349364" y="879299"/>
                </a:lnTo>
                <a:lnTo>
                  <a:pt x="396316" y="886948"/>
                </a:lnTo>
                <a:lnTo>
                  <a:pt x="444779" y="889558"/>
                </a:lnTo>
                <a:lnTo>
                  <a:pt x="493242" y="886948"/>
                </a:lnTo>
                <a:lnTo>
                  <a:pt x="540194" y="879299"/>
                </a:lnTo>
                <a:lnTo>
                  <a:pt x="585363" y="866883"/>
                </a:lnTo>
                <a:lnTo>
                  <a:pt x="628478" y="849970"/>
                </a:lnTo>
                <a:lnTo>
                  <a:pt x="669267" y="828833"/>
                </a:lnTo>
                <a:lnTo>
                  <a:pt x="707459" y="803741"/>
                </a:lnTo>
                <a:lnTo>
                  <a:pt x="742783" y="774968"/>
                </a:lnTo>
                <a:lnTo>
                  <a:pt x="774968" y="742783"/>
                </a:lnTo>
                <a:lnTo>
                  <a:pt x="803741" y="707459"/>
                </a:lnTo>
                <a:lnTo>
                  <a:pt x="828833" y="669267"/>
                </a:lnTo>
                <a:lnTo>
                  <a:pt x="849970" y="628478"/>
                </a:lnTo>
                <a:lnTo>
                  <a:pt x="866883" y="585363"/>
                </a:lnTo>
                <a:lnTo>
                  <a:pt x="879299" y="540194"/>
                </a:lnTo>
                <a:lnTo>
                  <a:pt x="886948" y="493242"/>
                </a:lnTo>
                <a:lnTo>
                  <a:pt x="889558" y="444779"/>
                </a:lnTo>
                <a:lnTo>
                  <a:pt x="886948" y="396316"/>
                </a:lnTo>
                <a:lnTo>
                  <a:pt x="879299" y="349364"/>
                </a:lnTo>
                <a:lnTo>
                  <a:pt x="866883" y="304195"/>
                </a:lnTo>
                <a:lnTo>
                  <a:pt x="849970" y="261080"/>
                </a:lnTo>
                <a:lnTo>
                  <a:pt x="828833" y="220291"/>
                </a:lnTo>
                <a:lnTo>
                  <a:pt x="803741" y="182099"/>
                </a:lnTo>
                <a:lnTo>
                  <a:pt x="774968" y="146775"/>
                </a:lnTo>
                <a:lnTo>
                  <a:pt x="742783" y="114590"/>
                </a:lnTo>
                <a:lnTo>
                  <a:pt x="707459" y="85817"/>
                </a:lnTo>
                <a:lnTo>
                  <a:pt x="669267" y="60725"/>
                </a:lnTo>
                <a:lnTo>
                  <a:pt x="628478" y="39588"/>
                </a:lnTo>
                <a:lnTo>
                  <a:pt x="585363" y="22675"/>
                </a:lnTo>
                <a:lnTo>
                  <a:pt x="540194" y="10258"/>
                </a:lnTo>
                <a:lnTo>
                  <a:pt x="493242" y="2609"/>
                </a:lnTo>
                <a:lnTo>
                  <a:pt x="44477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732174" y="4451807"/>
            <a:ext cx="889635" cy="889635"/>
          </a:xfrm>
          <a:custGeom>
            <a:avLst/>
            <a:gdLst/>
            <a:ahLst/>
            <a:cxnLst/>
            <a:rect l="l" t="t" r="r" b="b"/>
            <a:pathLst>
              <a:path w="889635" h="889635">
                <a:moveTo>
                  <a:pt x="444779" y="0"/>
                </a:moveTo>
                <a:lnTo>
                  <a:pt x="396316" y="2609"/>
                </a:lnTo>
                <a:lnTo>
                  <a:pt x="349364" y="10258"/>
                </a:lnTo>
                <a:lnTo>
                  <a:pt x="304195" y="22675"/>
                </a:lnTo>
                <a:lnTo>
                  <a:pt x="261080" y="39588"/>
                </a:lnTo>
                <a:lnTo>
                  <a:pt x="220291" y="60725"/>
                </a:lnTo>
                <a:lnTo>
                  <a:pt x="182099" y="85817"/>
                </a:lnTo>
                <a:lnTo>
                  <a:pt x="146775" y="114590"/>
                </a:lnTo>
                <a:lnTo>
                  <a:pt x="114590" y="146775"/>
                </a:lnTo>
                <a:lnTo>
                  <a:pt x="85817" y="182099"/>
                </a:lnTo>
                <a:lnTo>
                  <a:pt x="60725" y="220291"/>
                </a:lnTo>
                <a:lnTo>
                  <a:pt x="39588" y="261080"/>
                </a:lnTo>
                <a:lnTo>
                  <a:pt x="22675" y="304195"/>
                </a:lnTo>
                <a:lnTo>
                  <a:pt x="10258" y="349364"/>
                </a:lnTo>
                <a:lnTo>
                  <a:pt x="2609" y="396316"/>
                </a:lnTo>
                <a:lnTo>
                  <a:pt x="0" y="444779"/>
                </a:lnTo>
                <a:lnTo>
                  <a:pt x="2609" y="493242"/>
                </a:lnTo>
                <a:lnTo>
                  <a:pt x="10258" y="540194"/>
                </a:lnTo>
                <a:lnTo>
                  <a:pt x="22675" y="585363"/>
                </a:lnTo>
                <a:lnTo>
                  <a:pt x="39588" y="628478"/>
                </a:lnTo>
                <a:lnTo>
                  <a:pt x="60725" y="669267"/>
                </a:lnTo>
                <a:lnTo>
                  <a:pt x="85817" y="707459"/>
                </a:lnTo>
                <a:lnTo>
                  <a:pt x="114590" y="742783"/>
                </a:lnTo>
                <a:lnTo>
                  <a:pt x="146775" y="774968"/>
                </a:lnTo>
                <a:lnTo>
                  <a:pt x="182099" y="803741"/>
                </a:lnTo>
                <a:lnTo>
                  <a:pt x="220291" y="828833"/>
                </a:lnTo>
                <a:lnTo>
                  <a:pt x="261080" y="849970"/>
                </a:lnTo>
                <a:lnTo>
                  <a:pt x="304195" y="866883"/>
                </a:lnTo>
                <a:lnTo>
                  <a:pt x="349364" y="879299"/>
                </a:lnTo>
                <a:lnTo>
                  <a:pt x="396316" y="886948"/>
                </a:lnTo>
                <a:lnTo>
                  <a:pt x="444779" y="889558"/>
                </a:lnTo>
                <a:lnTo>
                  <a:pt x="493242" y="886948"/>
                </a:lnTo>
                <a:lnTo>
                  <a:pt x="540194" y="879299"/>
                </a:lnTo>
                <a:lnTo>
                  <a:pt x="585363" y="866883"/>
                </a:lnTo>
                <a:lnTo>
                  <a:pt x="628478" y="849970"/>
                </a:lnTo>
                <a:lnTo>
                  <a:pt x="669267" y="828833"/>
                </a:lnTo>
                <a:lnTo>
                  <a:pt x="707459" y="803741"/>
                </a:lnTo>
                <a:lnTo>
                  <a:pt x="742783" y="774968"/>
                </a:lnTo>
                <a:lnTo>
                  <a:pt x="774968" y="742783"/>
                </a:lnTo>
                <a:lnTo>
                  <a:pt x="803741" y="707459"/>
                </a:lnTo>
                <a:lnTo>
                  <a:pt x="828833" y="669267"/>
                </a:lnTo>
                <a:lnTo>
                  <a:pt x="849970" y="628478"/>
                </a:lnTo>
                <a:lnTo>
                  <a:pt x="866883" y="585363"/>
                </a:lnTo>
                <a:lnTo>
                  <a:pt x="879299" y="540194"/>
                </a:lnTo>
                <a:lnTo>
                  <a:pt x="886948" y="493242"/>
                </a:lnTo>
                <a:lnTo>
                  <a:pt x="889558" y="444779"/>
                </a:lnTo>
                <a:lnTo>
                  <a:pt x="886948" y="396316"/>
                </a:lnTo>
                <a:lnTo>
                  <a:pt x="879299" y="349364"/>
                </a:lnTo>
                <a:lnTo>
                  <a:pt x="866883" y="304195"/>
                </a:lnTo>
                <a:lnTo>
                  <a:pt x="849970" y="261080"/>
                </a:lnTo>
                <a:lnTo>
                  <a:pt x="828833" y="220291"/>
                </a:lnTo>
                <a:lnTo>
                  <a:pt x="803741" y="182099"/>
                </a:lnTo>
                <a:lnTo>
                  <a:pt x="774968" y="146775"/>
                </a:lnTo>
                <a:lnTo>
                  <a:pt x="742783" y="114590"/>
                </a:lnTo>
                <a:lnTo>
                  <a:pt x="707459" y="85817"/>
                </a:lnTo>
                <a:lnTo>
                  <a:pt x="669267" y="60725"/>
                </a:lnTo>
                <a:lnTo>
                  <a:pt x="628478" y="39588"/>
                </a:lnTo>
                <a:lnTo>
                  <a:pt x="585363" y="22675"/>
                </a:lnTo>
                <a:lnTo>
                  <a:pt x="540194" y="10258"/>
                </a:lnTo>
                <a:lnTo>
                  <a:pt x="493242" y="2609"/>
                </a:lnTo>
                <a:lnTo>
                  <a:pt x="44477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3907820" y="4639821"/>
            <a:ext cx="530860" cy="532130"/>
          </a:xfrm>
          <a:custGeom>
            <a:avLst/>
            <a:gdLst/>
            <a:ahLst/>
            <a:cxnLst/>
            <a:rect l="l" t="t" r="r" b="b"/>
            <a:pathLst>
              <a:path w="530860" h="532129">
                <a:moveTo>
                  <a:pt x="216913" y="148589"/>
                </a:moveTo>
                <a:lnTo>
                  <a:pt x="131919" y="148589"/>
                </a:lnTo>
                <a:lnTo>
                  <a:pt x="139123" y="149859"/>
                </a:lnTo>
                <a:lnTo>
                  <a:pt x="154828" y="152399"/>
                </a:lnTo>
                <a:lnTo>
                  <a:pt x="169679" y="157479"/>
                </a:lnTo>
                <a:lnTo>
                  <a:pt x="183625" y="163829"/>
                </a:lnTo>
                <a:lnTo>
                  <a:pt x="196616" y="171449"/>
                </a:lnTo>
                <a:lnTo>
                  <a:pt x="204185" y="176529"/>
                </a:lnTo>
                <a:lnTo>
                  <a:pt x="206484" y="182879"/>
                </a:lnTo>
                <a:lnTo>
                  <a:pt x="206484" y="194309"/>
                </a:lnTo>
                <a:lnTo>
                  <a:pt x="177027" y="219709"/>
                </a:lnTo>
                <a:lnTo>
                  <a:pt x="164993" y="223519"/>
                </a:lnTo>
                <a:lnTo>
                  <a:pt x="153385" y="227329"/>
                </a:lnTo>
                <a:lnTo>
                  <a:pt x="117279" y="251459"/>
                </a:lnTo>
                <a:lnTo>
                  <a:pt x="112465" y="261619"/>
                </a:lnTo>
                <a:lnTo>
                  <a:pt x="112465" y="269239"/>
                </a:lnTo>
                <a:lnTo>
                  <a:pt x="136467" y="299719"/>
                </a:lnTo>
                <a:lnTo>
                  <a:pt x="190837" y="325119"/>
                </a:lnTo>
                <a:lnTo>
                  <a:pt x="194888" y="326389"/>
                </a:lnTo>
                <a:lnTo>
                  <a:pt x="207855" y="332739"/>
                </a:lnTo>
                <a:lnTo>
                  <a:pt x="242623" y="349249"/>
                </a:lnTo>
                <a:lnTo>
                  <a:pt x="263849" y="377189"/>
                </a:lnTo>
                <a:lnTo>
                  <a:pt x="259239" y="383539"/>
                </a:lnTo>
                <a:lnTo>
                  <a:pt x="236433" y="403859"/>
                </a:lnTo>
                <a:lnTo>
                  <a:pt x="223090" y="416559"/>
                </a:lnTo>
                <a:lnTo>
                  <a:pt x="180777" y="459739"/>
                </a:lnTo>
                <a:lnTo>
                  <a:pt x="161945" y="497839"/>
                </a:lnTo>
                <a:lnTo>
                  <a:pt x="161945" y="499109"/>
                </a:lnTo>
                <a:lnTo>
                  <a:pt x="182254" y="520699"/>
                </a:lnTo>
                <a:lnTo>
                  <a:pt x="212392" y="529589"/>
                </a:lnTo>
                <a:lnTo>
                  <a:pt x="231998" y="532129"/>
                </a:lnTo>
                <a:lnTo>
                  <a:pt x="284607" y="532129"/>
                </a:lnTo>
                <a:lnTo>
                  <a:pt x="335563" y="523239"/>
                </a:lnTo>
                <a:lnTo>
                  <a:pt x="383667" y="505459"/>
                </a:lnTo>
                <a:lnTo>
                  <a:pt x="389674" y="501649"/>
                </a:lnTo>
                <a:lnTo>
                  <a:pt x="235173" y="501649"/>
                </a:lnTo>
                <a:lnTo>
                  <a:pt x="223839" y="500379"/>
                </a:lnTo>
                <a:lnTo>
                  <a:pt x="212880" y="497839"/>
                </a:lnTo>
                <a:lnTo>
                  <a:pt x="203028" y="495299"/>
                </a:lnTo>
                <a:lnTo>
                  <a:pt x="195015" y="492759"/>
                </a:lnTo>
                <a:lnTo>
                  <a:pt x="202770" y="481329"/>
                </a:lnTo>
                <a:lnTo>
                  <a:pt x="217139" y="464819"/>
                </a:lnTo>
                <a:lnTo>
                  <a:pt x="239414" y="443229"/>
                </a:lnTo>
                <a:lnTo>
                  <a:pt x="270885" y="414019"/>
                </a:lnTo>
                <a:lnTo>
                  <a:pt x="281189" y="403859"/>
                </a:lnTo>
                <a:lnTo>
                  <a:pt x="288565" y="393699"/>
                </a:lnTo>
                <a:lnTo>
                  <a:pt x="293001" y="382269"/>
                </a:lnTo>
                <a:lnTo>
                  <a:pt x="294482" y="372109"/>
                </a:lnTo>
                <a:lnTo>
                  <a:pt x="294482" y="369569"/>
                </a:lnTo>
                <a:lnTo>
                  <a:pt x="267209" y="328929"/>
                </a:lnTo>
                <a:lnTo>
                  <a:pt x="220568" y="304799"/>
                </a:lnTo>
                <a:lnTo>
                  <a:pt x="207792" y="298449"/>
                </a:lnTo>
                <a:lnTo>
                  <a:pt x="174256" y="285749"/>
                </a:lnTo>
                <a:lnTo>
                  <a:pt x="157227" y="276859"/>
                </a:lnTo>
                <a:lnTo>
                  <a:pt x="147837" y="270509"/>
                </a:lnTo>
                <a:lnTo>
                  <a:pt x="143809" y="266699"/>
                </a:lnTo>
                <a:lnTo>
                  <a:pt x="145638" y="265429"/>
                </a:lnTo>
                <a:lnTo>
                  <a:pt x="149715" y="261619"/>
                </a:lnTo>
                <a:lnTo>
                  <a:pt x="158871" y="259079"/>
                </a:lnTo>
                <a:lnTo>
                  <a:pt x="163507" y="256539"/>
                </a:lnTo>
                <a:lnTo>
                  <a:pt x="174073" y="253999"/>
                </a:lnTo>
                <a:lnTo>
                  <a:pt x="218395" y="231139"/>
                </a:lnTo>
                <a:lnTo>
                  <a:pt x="236641" y="195579"/>
                </a:lnTo>
                <a:lnTo>
                  <a:pt x="237103" y="189229"/>
                </a:lnTo>
                <a:lnTo>
                  <a:pt x="235625" y="176529"/>
                </a:lnTo>
                <a:lnTo>
                  <a:pt x="231242" y="165099"/>
                </a:lnTo>
                <a:lnTo>
                  <a:pt x="224030" y="154939"/>
                </a:lnTo>
                <a:lnTo>
                  <a:pt x="216913" y="148589"/>
                </a:lnTo>
                <a:close/>
              </a:path>
              <a:path w="530860" h="532129">
                <a:moveTo>
                  <a:pt x="528006" y="241299"/>
                </a:moveTo>
                <a:lnTo>
                  <a:pt x="494697" y="241299"/>
                </a:lnTo>
                <a:lnTo>
                  <a:pt x="496869" y="242569"/>
                </a:lnTo>
                <a:lnTo>
                  <a:pt x="497936" y="246379"/>
                </a:lnTo>
                <a:lnTo>
                  <a:pt x="498469" y="248919"/>
                </a:lnTo>
                <a:lnTo>
                  <a:pt x="499485" y="257809"/>
                </a:lnTo>
                <a:lnTo>
                  <a:pt x="499528" y="259079"/>
                </a:lnTo>
                <a:lnTo>
                  <a:pt x="499643" y="271779"/>
                </a:lnTo>
                <a:lnTo>
                  <a:pt x="499526" y="276859"/>
                </a:lnTo>
                <a:lnTo>
                  <a:pt x="487631" y="342899"/>
                </a:lnTo>
                <a:lnTo>
                  <a:pt x="469064" y="384809"/>
                </a:lnTo>
                <a:lnTo>
                  <a:pt x="442679" y="421639"/>
                </a:lnTo>
                <a:lnTo>
                  <a:pt x="409023" y="453389"/>
                </a:lnTo>
                <a:lnTo>
                  <a:pt x="369929" y="477519"/>
                </a:lnTo>
                <a:lnTo>
                  <a:pt x="327213" y="494029"/>
                </a:lnTo>
                <a:lnTo>
                  <a:pt x="281939" y="501649"/>
                </a:lnTo>
                <a:lnTo>
                  <a:pt x="389674" y="501649"/>
                </a:lnTo>
                <a:lnTo>
                  <a:pt x="427718" y="477519"/>
                </a:lnTo>
                <a:lnTo>
                  <a:pt x="465805" y="441959"/>
                </a:lnTo>
                <a:lnTo>
                  <a:pt x="495666" y="400049"/>
                </a:lnTo>
                <a:lnTo>
                  <a:pt x="516682" y="353059"/>
                </a:lnTo>
                <a:lnTo>
                  <a:pt x="528238" y="302259"/>
                </a:lnTo>
                <a:lnTo>
                  <a:pt x="530281" y="270509"/>
                </a:lnTo>
                <a:lnTo>
                  <a:pt x="530154" y="260349"/>
                </a:lnTo>
                <a:lnTo>
                  <a:pt x="530067" y="256539"/>
                </a:lnTo>
                <a:lnTo>
                  <a:pt x="529991" y="255269"/>
                </a:lnTo>
                <a:lnTo>
                  <a:pt x="528797" y="245109"/>
                </a:lnTo>
                <a:lnTo>
                  <a:pt x="528746" y="243839"/>
                </a:lnTo>
                <a:lnTo>
                  <a:pt x="528006" y="241299"/>
                </a:lnTo>
                <a:close/>
              </a:path>
              <a:path w="530860" h="532129">
                <a:moveTo>
                  <a:pt x="250138" y="3809"/>
                </a:moveTo>
                <a:lnTo>
                  <a:pt x="204064" y="10159"/>
                </a:lnTo>
                <a:lnTo>
                  <a:pt x="160582" y="24129"/>
                </a:lnTo>
                <a:lnTo>
                  <a:pt x="120537" y="45719"/>
                </a:lnTo>
                <a:lnTo>
                  <a:pt x="84773" y="73659"/>
                </a:lnTo>
                <a:lnTo>
                  <a:pt x="54134" y="106679"/>
                </a:lnTo>
                <a:lnTo>
                  <a:pt x="29463" y="146049"/>
                </a:lnTo>
                <a:lnTo>
                  <a:pt x="11605" y="189229"/>
                </a:lnTo>
                <a:lnTo>
                  <a:pt x="1404" y="236219"/>
                </a:lnTo>
                <a:lnTo>
                  <a:pt x="0" y="287019"/>
                </a:lnTo>
                <a:lnTo>
                  <a:pt x="8499" y="337819"/>
                </a:lnTo>
                <a:lnTo>
                  <a:pt x="26272" y="384809"/>
                </a:lnTo>
                <a:lnTo>
                  <a:pt x="52691" y="427989"/>
                </a:lnTo>
                <a:lnTo>
                  <a:pt x="87127" y="466089"/>
                </a:lnTo>
                <a:lnTo>
                  <a:pt x="128950" y="496569"/>
                </a:lnTo>
                <a:lnTo>
                  <a:pt x="134589" y="500379"/>
                </a:lnTo>
                <a:lnTo>
                  <a:pt x="141764" y="500379"/>
                </a:lnTo>
                <a:lnTo>
                  <a:pt x="146781" y="495299"/>
                </a:lnTo>
                <a:lnTo>
                  <a:pt x="153484" y="488949"/>
                </a:lnTo>
                <a:lnTo>
                  <a:pt x="165096" y="476249"/>
                </a:lnTo>
                <a:lnTo>
                  <a:pt x="171543" y="464819"/>
                </a:lnTo>
                <a:lnTo>
                  <a:pt x="134779" y="464819"/>
                </a:lnTo>
                <a:lnTo>
                  <a:pt x="98646" y="434339"/>
                </a:lnTo>
                <a:lnTo>
                  <a:pt x="69499" y="398779"/>
                </a:lnTo>
                <a:lnTo>
                  <a:pt x="47936" y="358139"/>
                </a:lnTo>
                <a:lnTo>
                  <a:pt x="34559" y="314959"/>
                </a:lnTo>
                <a:lnTo>
                  <a:pt x="29966" y="269239"/>
                </a:lnTo>
                <a:lnTo>
                  <a:pt x="30079" y="261619"/>
                </a:lnTo>
                <a:lnTo>
                  <a:pt x="42439" y="193039"/>
                </a:lnTo>
                <a:lnTo>
                  <a:pt x="61537" y="151129"/>
                </a:lnTo>
                <a:lnTo>
                  <a:pt x="88026" y="114299"/>
                </a:lnTo>
                <a:lnTo>
                  <a:pt x="120843" y="83819"/>
                </a:lnTo>
                <a:lnTo>
                  <a:pt x="158925" y="59689"/>
                </a:lnTo>
                <a:lnTo>
                  <a:pt x="201211" y="43179"/>
                </a:lnTo>
                <a:lnTo>
                  <a:pt x="246636" y="34289"/>
                </a:lnTo>
                <a:lnTo>
                  <a:pt x="388469" y="34289"/>
                </a:lnTo>
                <a:lnTo>
                  <a:pt x="378466" y="29209"/>
                </a:lnTo>
                <a:lnTo>
                  <a:pt x="352637" y="17779"/>
                </a:lnTo>
                <a:lnTo>
                  <a:pt x="325771" y="10159"/>
                </a:lnTo>
                <a:lnTo>
                  <a:pt x="297962" y="5079"/>
                </a:lnTo>
                <a:lnTo>
                  <a:pt x="250138" y="3809"/>
                </a:lnTo>
                <a:close/>
              </a:path>
              <a:path w="530860" h="532129">
                <a:moveTo>
                  <a:pt x="132858" y="118109"/>
                </a:moveTo>
                <a:lnTo>
                  <a:pt x="123345" y="118109"/>
                </a:lnTo>
                <a:lnTo>
                  <a:pt x="105760" y="120649"/>
                </a:lnTo>
                <a:lnTo>
                  <a:pt x="72113" y="152399"/>
                </a:lnTo>
                <a:lnTo>
                  <a:pt x="57944" y="198119"/>
                </a:lnTo>
                <a:lnTo>
                  <a:pt x="56916" y="203199"/>
                </a:lnTo>
                <a:lnTo>
                  <a:pt x="54749" y="213359"/>
                </a:lnTo>
                <a:lnTo>
                  <a:pt x="53201" y="222249"/>
                </a:lnTo>
                <a:lnTo>
                  <a:pt x="52272" y="232409"/>
                </a:lnTo>
                <a:lnTo>
                  <a:pt x="52140" y="236219"/>
                </a:lnTo>
                <a:lnTo>
                  <a:pt x="52036" y="242569"/>
                </a:lnTo>
                <a:lnTo>
                  <a:pt x="52692" y="253999"/>
                </a:lnTo>
                <a:lnTo>
                  <a:pt x="75169" y="302259"/>
                </a:lnTo>
                <a:lnTo>
                  <a:pt x="104359" y="327659"/>
                </a:lnTo>
                <a:lnTo>
                  <a:pt x="131820" y="346709"/>
                </a:lnTo>
                <a:lnTo>
                  <a:pt x="133065" y="346709"/>
                </a:lnTo>
                <a:lnTo>
                  <a:pt x="128963" y="351789"/>
                </a:lnTo>
                <a:lnTo>
                  <a:pt x="123908" y="359409"/>
                </a:lnTo>
                <a:lnTo>
                  <a:pt x="123921" y="370839"/>
                </a:lnTo>
                <a:lnTo>
                  <a:pt x="125791" y="383539"/>
                </a:lnTo>
                <a:lnTo>
                  <a:pt x="129972" y="392429"/>
                </a:lnTo>
                <a:lnTo>
                  <a:pt x="135469" y="400049"/>
                </a:lnTo>
                <a:lnTo>
                  <a:pt x="141282" y="406399"/>
                </a:lnTo>
                <a:lnTo>
                  <a:pt x="148572" y="415289"/>
                </a:lnTo>
                <a:lnTo>
                  <a:pt x="152369" y="419099"/>
                </a:lnTo>
                <a:lnTo>
                  <a:pt x="152369" y="429259"/>
                </a:lnTo>
                <a:lnTo>
                  <a:pt x="134779" y="464819"/>
                </a:lnTo>
                <a:lnTo>
                  <a:pt x="171543" y="464819"/>
                </a:lnTo>
                <a:lnTo>
                  <a:pt x="176558" y="455929"/>
                </a:lnTo>
                <a:lnTo>
                  <a:pt x="182811" y="433069"/>
                </a:lnTo>
                <a:lnTo>
                  <a:pt x="181884" y="416559"/>
                </a:lnTo>
                <a:lnTo>
                  <a:pt x="177372" y="403859"/>
                </a:lnTo>
                <a:lnTo>
                  <a:pt x="170874" y="394969"/>
                </a:lnTo>
                <a:lnTo>
                  <a:pt x="163989" y="386079"/>
                </a:lnTo>
                <a:lnTo>
                  <a:pt x="157893" y="379729"/>
                </a:lnTo>
                <a:lnTo>
                  <a:pt x="154706" y="375919"/>
                </a:lnTo>
                <a:lnTo>
                  <a:pt x="154502" y="369569"/>
                </a:lnTo>
                <a:lnTo>
                  <a:pt x="155391" y="368299"/>
                </a:lnTo>
                <a:lnTo>
                  <a:pt x="167850" y="353059"/>
                </a:lnTo>
                <a:lnTo>
                  <a:pt x="166644" y="344169"/>
                </a:lnTo>
                <a:lnTo>
                  <a:pt x="136697" y="312419"/>
                </a:lnTo>
                <a:lnTo>
                  <a:pt x="123057" y="303529"/>
                </a:lnTo>
                <a:lnTo>
                  <a:pt x="110103" y="293369"/>
                </a:lnTo>
                <a:lnTo>
                  <a:pt x="98749" y="283209"/>
                </a:lnTo>
                <a:lnTo>
                  <a:pt x="89910" y="271779"/>
                </a:lnTo>
                <a:lnTo>
                  <a:pt x="84892" y="260349"/>
                </a:lnTo>
                <a:lnTo>
                  <a:pt x="82693" y="245109"/>
                </a:lnTo>
                <a:lnTo>
                  <a:pt x="83309" y="228599"/>
                </a:lnTo>
                <a:lnTo>
                  <a:pt x="91189" y="190499"/>
                </a:lnTo>
                <a:lnTo>
                  <a:pt x="112973" y="151129"/>
                </a:lnTo>
                <a:lnTo>
                  <a:pt x="125143" y="148589"/>
                </a:lnTo>
                <a:lnTo>
                  <a:pt x="216913" y="148589"/>
                </a:lnTo>
                <a:lnTo>
                  <a:pt x="214065" y="146049"/>
                </a:lnTo>
                <a:lnTo>
                  <a:pt x="197886" y="135889"/>
                </a:lnTo>
                <a:lnTo>
                  <a:pt x="180574" y="128269"/>
                </a:lnTo>
                <a:lnTo>
                  <a:pt x="162193" y="123189"/>
                </a:lnTo>
                <a:lnTo>
                  <a:pt x="142806" y="119379"/>
                </a:lnTo>
                <a:lnTo>
                  <a:pt x="132858" y="118109"/>
                </a:lnTo>
                <a:close/>
              </a:path>
              <a:path w="530860" h="532129">
                <a:moveTo>
                  <a:pt x="357106" y="237489"/>
                </a:moveTo>
                <a:lnTo>
                  <a:pt x="344854" y="237489"/>
                </a:lnTo>
                <a:lnTo>
                  <a:pt x="331771" y="238759"/>
                </a:lnTo>
                <a:lnTo>
                  <a:pt x="297692" y="257809"/>
                </a:lnTo>
                <a:lnTo>
                  <a:pt x="288272" y="285749"/>
                </a:lnTo>
                <a:lnTo>
                  <a:pt x="291479" y="300989"/>
                </a:lnTo>
                <a:lnTo>
                  <a:pt x="298614" y="314959"/>
                </a:lnTo>
                <a:lnTo>
                  <a:pt x="308290" y="326389"/>
                </a:lnTo>
                <a:lnTo>
                  <a:pt x="319120" y="335279"/>
                </a:lnTo>
                <a:lnTo>
                  <a:pt x="322333" y="336549"/>
                </a:lnTo>
                <a:lnTo>
                  <a:pt x="336017" y="345439"/>
                </a:lnTo>
                <a:lnTo>
                  <a:pt x="358007" y="378459"/>
                </a:lnTo>
                <a:lnTo>
                  <a:pt x="358998" y="387349"/>
                </a:lnTo>
                <a:lnTo>
                  <a:pt x="360198" y="396239"/>
                </a:lnTo>
                <a:lnTo>
                  <a:pt x="379589" y="434339"/>
                </a:lnTo>
                <a:lnTo>
                  <a:pt x="393872" y="439419"/>
                </a:lnTo>
                <a:lnTo>
                  <a:pt x="402728" y="439419"/>
                </a:lnTo>
                <a:lnTo>
                  <a:pt x="438908" y="411479"/>
                </a:lnTo>
                <a:lnTo>
                  <a:pt x="440402" y="408939"/>
                </a:lnTo>
                <a:lnTo>
                  <a:pt x="396069" y="408939"/>
                </a:lnTo>
                <a:lnTo>
                  <a:pt x="391688" y="401319"/>
                </a:lnTo>
                <a:lnTo>
                  <a:pt x="380132" y="349249"/>
                </a:lnTo>
                <a:lnTo>
                  <a:pt x="354203" y="321309"/>
                </a:lnTo>
                <a:lnTo>
                  <a:pt x="338589" y="311149"/>
                </a:lnTo>
                <a:lnTo>
                  <a:pt x="329094" y="303529"/>
                </a:lnTo>
                <a:lnTo>
                  <a:pt x="323920" y="298449"/>
                </a:lnTo>
                <a:lnTo>
                  <a:pt x="320366" y="290829"/>
                </a:lnTo>
                <a:lnTo>
                  <a:pt x="318879" y="284479"/>
                </a:lnTo>
                <a:lnTo>
                  <a:pt x="318650" y="280669"/>
                </a:lnTo>
                <a:lnTo>
                  <a:pt x="320314" y="276859"/>
                </a:lnTo>
                <a:lnTo>
                  <a:pt x="324251" y="274319"/>
                </a:lnTo>
                <a:lnTo>
                  <a:pt x="330393" y="270509"/>
                </a:lnTo>
                <a:lnTo>
                  <a:pt x="337517" y="269239"/>
                </a:lnTo>
                <a:lnTo>
                  <a:pt x="345959" y="267969"/>
                </a:lnTo>
                <a:lnTo>
                  <a:pt x="378962" y="267969"/>
                </a:lnTo>
                <a:lnTo>
                  <a:pt x="387746" y="265429"/>
                </a:lnTo>
                <a:lnTo>
                  <a:pt x="395596" y="260349"/>
                </a:lnTo>
                <a:lnTo>
                  <a:pt x="402194" y="252729"/>
                </a:lnTo>
                <a:lnTo>
                  <a:pt x="407220" y="243839"/>
                </a:lnTo>
                <a:lnTo>
                  <a:pt x="408639" y="238759"/>
                </a:lnTo>
                <a:lnTo>
                  <a:pt x="369679" y="238759"/>
                </a:lnTo>
                <a:lnTo>
                  <a:pt x="357106" y="237489"/>
                </a:lnTo>
                <a:close/>
              </a:path>
              <a:path w="530860" h="532129">
                <a:moveTo>
                  <a:pt x="483164" y="210819"/>
                </a:moveTo>
                <a:lnTo>
                  <a:pt x="437217" y="229869"/>
                </a:lnTo>
                <a:lnTo>
                  <a:pt x="410585" y="252729"/>
                </a:lnTo>
                <a:lnTo>
                  <a:pt x="410585" y="260349"/>
                </a:lnTo>
                <a:lnTo>
                  <a:pt x="438640" y="298449"/>
                </a:lnTo>
                <a:lnTo>
                  <a:pt x="447923" y="304799"/>
                </a:lnTo>
                <a:lnTo>
                  <a:pt x="449676" y="306069"/>
                </a:lnTo>
                <a:lnTo>
                  <a:pt x="451848" y="307339"/>
                </a:lnTo>
                <a:lnTo>
                  <a:pt x="453283" y="308609"/>
                </a:lnTo>
                <a:lnTo>
                  <a:pt x="453041" y="308609"/>
                </a:lnTo>
                <a:lnTo>
                  <a:pt x="452724" y="309879"/>
                </a:lnTo>
                <a:lnTo>
                  <a:pt x="447288" y="320039"/>
                </a:lnTo>
                <a:lnTo>
                  <a:pt x="442862" y="330199"/>
                </a:lnTo>
                <a:lnTo>
                  <a:pt x="438798" y="340359"/>
                </a:lnTo>
                <a:lnTo>
                  <a:pt x="434944" y="349249"/>
                </a:lnTo>
                <a:lnTo>
                  <a:pt x="414039" y="393699"/>
                </a:lnTo>
                <a:lnTo>
                  <a:pt x="399409" y="408939"/>
                </a:lnTo>
                <a:lnTo>
                  <a:pt x="440402" y="408939"/>
                </a:lnTo>
                <a:lnTo>
                  <a:pt x="448622" y="394969"/>
                </a:lnTo>
                <a:lnTo>
                  <a:pt x="456526" y="378459"/>
                </a:lnTo>
                <a:lnTo>
                  <a:pt x="463468" y="360679"/>
                </a:lnTo>
                <a:lnTo>
                  <a:pt x="467132" y="351789"/>
                </a:lnTo>
                <a:lnTo>
                  <a:pt x="470853" y="342899"/>
                </a:lnTo>
                <a:lnTo>
                  <a:pt x="474784" y="334009"/>
                </a:lnTo>
                <a:lnTo>
                  <a:pt x="479076" y="325119"/>
                </a:lnTo>
                <a:lnTo>
                  <a:pt x="482963" y="318769"/>
                </a:lnTo>
                <a:lnTo>
                  <a:pt x="484512" y="312419"/>
                </a:lnTo>
                <a:lnTo>
                  <a:pt x="484512" y="307339"/>
                </a:lnTo>
                <a:lnTo>
                  <a:pt x="482503" y="297179"/>
                </a:lnTo>
                <a:lnTo>
                  <a:pt x="477529" y="289559"/>
                </a:lnTo>
                <a:lnTo>
                  <a:pt x="471166" y="283209"/>
                </a:lnTo>
                <a:lnTo>
                  <a:pt x="458744" y="275589"/>
                </a:lnTo>
                <a:lnTo>
                  <a:pt x="449600" y="267969"/>
                </a:lnTo>
                <a:lnTo>
                  <a:pt x="445625" y="264159"/>
                </a:lnTo>
                <a:lnTo>
                  <a:pt x="443402" y="262889"/>
                </a:lnTo>
                <a:lnTo>
                  <a:pt x="459071" y="252729"/>
                </a:lnTo>
                <a:lnTo>
                  <a:pt x="473907" y="245109"/>
                </a:lnTo>
                <a:lnTo>
                  <a:pt x="486315" y="241299"/>
                </a:lnTo>
                <a:lnTo>
                  <a:pt x="528006" y="241299"/>
                </a:lnTo>
                <a:lnTo>
                  <a:pt x="525044" y="231139"/>
                </a:lnTo>
                <a:lnTo>
                  <a:pt x="519415" y="222249"/>
                </a:lnTo>
                <a:lnTo>
                  <a:pt x="512791" y="215899"/>
                </a:lnTo>
                <a:lnTo>
                  <a:pt x="506102" y="213359"/>
                </a:lnTo>
                <a:lnTo>
                  <a:pt x="483164" y="210819"/>
                </a:lnTo>
                <a:close/>
              </a:path>
              <a:path w="530860" h="532129">
                <a:moveTo>
                  <a:pt x="378962" y="267969"/>
                </a:moveTo>
                <a:lnTo>
                  <a:pt x="356051" y="267969"/>
                </a:lnTo>
                <a:lnTo>
                  <a:pt x="371101" y="269239"/>
                </a:lnTo>
                <a:lnTo>
                  <a:pt x="378962" y="267969"/>
                </a:lnTo>
                <a:close/>
              </a:path>
              <a:path w="530860" h="532129">
                <a:moveTo>
                  <a:pt x="410624" y="220979"/>
                </a:moveTo>
                <a:lnTo>
                  <a:pt x="375406" y="220979"/>
                </a:lnTo>
                <a:lnTo>
                  <a:pt x="379877" y="222249"/>
                </a:lnTo>
                <a:lnTo>
                  <a:pt x="380156" y="222249"/>
                </a:lnTo>
                <a:lnTo>
                  <a:pt x="380359" y="223519"/>
                </a:lnTo>
                <a:lnTo>
                  <a:pt x="380359" y="227329"/>
                </a:lnTo>
                <a:lnTo>
                  <a:pt x="379953" y="229869"/>
                </a:lnTo>
                <a:lnTo>
                  <a:pt x="377260" y="236219"/>
                </a:lnTo>
                <a:lnTo>
                  <a:pt x="375482" y="237489"/>
                </a:lnTo>
                <a:lnTo>
                  <a:pt x="369679" y="238759"/>
                </a:lnTo>
                <a:lnTo>
                  <a:pt x="408639" y="238759"/>
                </a:lnTo>
                <a:lnTo>
                  <a:pt x="410413" y="232409"/>
                </a:lnTo>
                <a:lnTo>
                  <a:pt x="410871" y="222249"/>
                </a:lnTo>
                <a:lnTo>
                  <a:pt x="410624" y="220979"/>
                </a:lnTo>
                <a:close/>
              </a:path>
              <a:path w="530860" h="532129">
                <a:moveTo>
                  <a:pt x="361696" y="124459"/>
                </a:moveTo>
                <a:lnTo>
                  <a:pt x="312624" y="154939"/>
                </a:lnTo>
                <a:lnTo>
                  <a:pt x="294736" y="201929"/>
                </a:lnTo>
                <a:lnTo>
                  <a:pt x="296978" y="213359"/>
                </a:lnTo>
                <a:lnTo>
                  <a:pt x="302799" y="223519"/>
                </a:lnTo>
                <a:lnTo>
                  <a:pt x="311865" y="229869"/>
                </a:lnTo>
                <a:lnTo>
                  <a:pt x="323844" y="233679"/>
                </a:lnTo>
                <a:lnTo>
                  <a:pt x="331469" y="233679"/>
                </a:lnTo>
                <a:lnTo>
                  <a:pt x="339457" y="232409"/>
                </a:lnTo>
                <a:lnTo>
                  <a:pt x="356356" y="227329"/>
                </a:lnTo>
                <a:lnTo>
                  <a:pt x="375406" y="220979"/>
                </a:lnTo>
                <a:lnTo>
                  <a:pt x="410624" y="220979"/>
                </a:lnTo>
                <a:lnTo>
                  <a:pt x="408652" y="210819"/>
                </a:lnTo>
                <a:lnTo>
                  <a:pt x="403816" y="203199"/>
                </a:lnTo>
                <a:lnTo>
                  <a:pt x="325864" y="203199"/>
                </a:lnTo>
                <a:lnTo>
                  <a:pt x="325584" y="201929"/>
                </a:lnTo>
                <a:lnTo>
                  <a:pt x="325343" y="201929"/>
                </a:lnTo>
                <a:lnTo>
                  <a:pt x="325343" y="198119"/>
                </a:lnTo>
                <a:lnTo>
                  <a:pt x="351035" y="157479"/>
                </a:lnTo>
                <a:lnTo>
                  <a:pt x="362427" y="153669"/>
                </a:lnTo>
                <a:lnTo>
                  <a:pt x="451601" y="153669"/>
                </a:lnTo>
                <a:lnTo>
                  <a:pt x="452521" y="151129"/>
                </a:lnTo>
                <a:lnTo>
                  <a:pt x="454493" y="146049"/>
                </a:lnTo>
                <a:lnTo>
                  <a:pt x="421710" y="146049"/>
                </a:lnTo>
                <a:lnTo>
                  <a:pt x="420580" y="144779"/>
                </a:lnTo>
                <a:lnTo>
                  <a:pt x="418548" y="144779"/>
                </a:lnTo>
                <a:lnTo>
                  <a:pt x="414725" y="143509"/>
                </a:lnTo>
                <a:lnTo>
                  <a:pt x="406839" y="140969"/>
                </a:lnTo>
                <a:lnTo>
                  <a:pt x="400590" y="138429"/>
                </a:lnTo>
                <a:lnTo>
                  <a:pt x="395040" y="135889"/>
                </a:lnTo>
                <a:lnTo>
                  <a:pt x="391218" y="133349"/>
                </a:lnTo>
                <a:lnTo>
                  <a:pt x="382398" y="129539"/>
                </a:lnTo>
                <a:lnTo>
                  <a:pt x="372561" y="125729"/>
                </a:lnTo>
                <a:lnTo>
                  <a:pt x="361696" y="124459"/>
                </a:lnTo>
                <a:close/>
              </a:path>
              <a:path w="530860" h="532129">
                <a:moveTo>
                  <a:pt x="376657" y="191769"/>
                </a:moveTo>
                <a:lnTo>
                  <a:pt x="361218" y="194309"/>
                </a:lnTo>
                <a:lnTo>
                  <a:pt x="346679" y="198119"/>
                </a:lnTo>
                <a:lnTo>
                  <a:pt x="331363" y="203199"/>
                </a:lnTo>
                <a:lnTo>
                  <a:pt x="403816" y="203199"/>
                </a:lnTo>
                <a:lnTo>
                  <a:pt x="391392" y="193039"/>
                </a:lnTo>
                <a:lnTo>
                  <a:pt x="376657" y="191769"/>
                </a:lnTo>
                <a:close/>
              </a:path>
              <a:path w="530860" h="532129">
                <a:moveTo>
                  <a:pt x="451601" y="153669"/>
                </a:moveTo>
                <a:lnTo>
                  <a:pt x="362427" y="153669"/>
                </a:lnTo>
                <a:lnTo>
                  <a:pt x="377984" y="161289"/>
                </a:lnTo>
                <a:lnTo>
                  <a:pt x="382125" y="163829"/>
                </a:lnTo>
                <a:lnTo>
                  <a:pt x="388767" y="166369"/>
                </a:lnTo>
                <a:lnTo>
                  <a:pt x="396069" y="168909"/>
                </a:lnTo>
                <a:lnTo>
                  <a:pt x="405124" y="172719"/>
                </a:lnTo>
                <a:lnTo>
                  <a:pt x="407588" y="172719"/>
                </a:lnTo>
                <a:lnTo>
                  <a:pt x="413691" y="175259"/>
                </a:lnTo>
                <a:lnTo>
                  <a:pt x="421268" y="176529"/>
                </a:lnTo>
                <a:lnTo>
                  <a:pt x="429589" y="176529"/>
                </a:lnTo>
                <a:lnTo>
                  <a:pt x="437928" y="172719"/>
                </a:lnTo>
                <a:lnTo>
                  <a:pt x="443207" y="167639"/>
                </a:lnTo>
                <a:lnTo>
                  <a:pt x="447210" y="162559"/>
                </a:lnTo>
                <a:lnTo>
                  <a:pt x="450221" y="157479"/>
                </a:lnTo>
                <a:lnTo>
                  <a:pt x="451601" y="153669"/>
                </a:lnTo>
                <a:close/>
              </a:path>
              <a:path w="530860" h="532129">
                <a:moveTo>
                  <a:pt x="435579" y="128269"/>
                </a:moveTo>
                <a:lnTo>
                  <a:pt x="426765" y="133349"/>
                </a:lnTo>
                <a:lnTo>
                  <a:pt x="422968" y="143509"/>
                </a:lnTo>
                <a:lnTo>
                  <a:pt x="422282" y="144779"/>
                </a:lnTo>
                <a:lnTo>
                  <a:pt x="421710" y="146049"/>
                </a:lnTo>
                <a:lnTo>
                  <a:pt x="454493" y="146049"/>
                </a:lnTo>
                <a:lnTo>
                  <a:pt x="455480" y="143509"/>
                </a:lnTo>
                <a:lnTo>
                  <a:pt x="451441" y="134619"/>
                </a:lnTo>
                <a:lnTo>
                  <a:pt x="435579" y="128269"/>
                </a:lnTo>
                <a:close/>
              </a:path>
              <a:path w="530860" h="532129">
                <a:moveTo>
                  <a:pt x="388469" y="34289"/>
                </a:moveTo>
                <a:lnTo>
                  <a:pt x="246636" y="34289"/>
                </a:lnTo>
                <a:lnTo>
                  <a:pt x="294139" y="35559"/>
                </a:lnTo>
                <a:lnTo>
                  <a:pt x="318241" y="40639"/>
                </a:lnTo>
                <a:lnTo>
                  <a:pt x="341539" y="46989"/>
                </a:lnTo>
                <a:lnTo>
                  <a:pt x="363955" y="55879"/>
                </a:lnTo>
                <a:lnTo>
                  <a:pt x="385414" y="67309"/>
                </a:lnTo>
                <a:lnTo>
                  <a:pt x="373946" y="69849"/>
                </a:lnTo>
                <a:lnTo>
                  <a:pt x="356737" y="72389"/>
                </a:lnTo>
                <a:lnTo>
                  <a:pt x="351581" y="78739"/>
                </a:lnTo>
                <a:lnTo>
                  <a:pt x="351581" y="87629"/>
                </a:lnTo>
                <a:lnTo>
                  <a:pt x="353397" y="97789"/>
                </a:lnTo>
                <a:lnTo>
                  <a:pt x="361398" y="102869"/>
                </a:lnTo>
                <a:lnTo>
                  <a:pt x="369704" y="101599"/>
                </a:lnTo>
                <a:lnTo>
                  <a:pt x="432607" y="90169"/>
                </a:lnTo>
                <a:lnTo>
                  <a:pt x="436150" y="87629"/>
                </a:lnTo>
                <a:lnTo>
                  <a:pt x="440748" y="80009"/>
                </a:lnTo>
                <a:lnTo>
                  <a:pt x="441611" y="76199"/>
                </a:lnTo>
                <a:lnTo>
                  <a:pt x="435272" y="43179"/>
                </a:lnTo>
                <a:lnTo>
                  <a:pt x="404007" y="43179"/>
                </a:lnTo>
                <a:lnTo>
                  <a:pt x="403473" y="41909"/>
                </a:lnTo>
                <a:lnTo>
                  <a:pt x="388469" y="34289"/>
                </a:lnTo>
                <a:close/>
              </a:path>
              <a:path w="530860" h="532129">
                <a:moveTo>
                  <a:pt x="420186" y="0"/>
                </a:moveTo>
                <a:lnTo>
                  <a:pt x="404527" y="3809"/>
                </a:lnTo>
                <a:lnTo>
                  <a:pt x="399409" y="10159"/>
                </a:lnTo>
                <a:lnTo>
                  <a:pt x="399498" y="19049"/>
                </a:lnTo>
                <a:lnTo>
                  <a:pt x="404007" y="43179"/>
                </a:lnTo>
                <a:lnTo>
                  <a:pt x="435272" y="43179"/>
                </a:lnTo>
                <a:lnTo>
                  <a:pt x="428200" y="6349"/>
                </a:lnTo>
                <a:lnTo>
                  <a:pt x="42018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398554" y="4451807"/>
            <a:ext cx="889635" cy="889635"/>
          </a:xfrm>
          <a:custGeom>
            <a:avLst/>
            <a:gdLst/>
            <a:ahLst/>
            <a:cxnLst/>
            <a:rect l="l" t="t" r="r" b="b"/>
            <a:pathLst>
              <a:path w="889635" h="889635">
                <a:moveTo>
                  <a:pt x="444779" y="0"/>
                </a:moveTo>
                <a:lnTo>
                  <a:pt x="396316" y="2609"/>
                </a:lnTo>
                <a:lnTo>
                  <a:pt x="349364" y="10258"/>
                </a:lnTo>
                <a:lnTo>
                  <a:pt x="304195" y="22675"/>
                </a:lnTo>
                <a:lnTo>
                  <a:pt x="261080" y="39588"/>
                </a:lnTo>
                <a:lnTo>
                  <a:pt x="220291" y="60725"/>
                </a:lnTo>
                <a:lnTo>
                  <a:pt x="182099" y="85817"/>
                </a:lnTo>
                <a:lnTo>
                  <a:pt x="146775" y="114590"/>
                </a:lnTo>
                <a:lnTo>
                  <a:pt x="114590" y="146775"/>
                </a:lnTo>
                <a:lnTo>
                  <a:pt x="85817" y="182099"/>
                </a:lnTo>
                <a:lnTo>
                  <a:pt x="60725" y="220291"/>
                </a:lnTo>
                <a:lnTo>
                  <a:pt x="39588" y="261080"/>
                </a:lnTo>
                <a:lnTo>
                  <a:pt x="22675" y="304195"/>
                </a:lnTo>
                <a:lnTo>
                  <a:pt x="10258" y="349364"/>
                </a:lnTo>
                <a:lnTo>
                  <a:pt x="2609" y="396316"/>
                </a:lnTo>
                <a:lnTo>
                  <a:pt x="0" y="444779"/>
                </a:lnTo>
                <a:lnTo>
                  <a:pt x="2609" y="493242"/>
                </a:lnTo>
                <a:lnTo>
                  <a:pt x="10258" y="540194"/>
                </a:lnTo>
                <a:lnTo>
                  <a:pt x="22675" y="585363"/>
                </a:lnTo>
                <a:lnTo>
                  <a:pt x="39588" y="628478"/>
                </a:lnTo>
                <a:lnTo>
                  <a:pt x="60725" y="669267"/>
                </a:lnTo>
                <a:lnTo>
                  <a:pt x="85817" y="707459"/>
                </a:lnTo>
                <a:lnTo>
                  <a:pt x="114590" y="742783"/>
                </a:lnTo>
                <a:lnTo>
                  <a:pt x="146775" y="774968"/>
                </a:lnTo>
                <a:lnTo>
                  <a:pt x="182099" y="803741"/>
                </a:lnTo>
                <a:lnTo>
                  <a:pt x="220291" y="828833"/>
                </a:lnTo>
                <a:lnTo>
                  <a:pt x="261080" y="849970"/>
                </a:lnTo>
                <a:lnTo>
                  <a:pt x="304195" y="866883"/>
                </a:lnTo>
                <a:lnTo>
                  <a:pt x="349364" y="879299"/>
                </a:lnTo>
                <a:lnTo>
                  <a:pt x="396316" y="886948"/>
                </a:lnTo>
                <a:lnTo>
                  <a:pt x="444779" y="889558"/>
                </a:lnTo>
                <a:lnTo>
                  <a:pt x="493242" y="886948"/>
                </a:lnTo>
                <a:lnTo>
                  <a:pt x="540194" y="879299"/>
                </a:lnTo>
                <a:lnTo>
                  <a:pt x="585363" y="866883"/>
                </a:lnTo>
                <a:lnTo>
                  <a:pt x="628478" y="849970"/>
                </a:lnTo>
                <a:lnTo>
                  <a:pt x="669267" y="828833"/>
                </a:lnTo>
                <a:lnTo>
                  <a:pt x="707459" y="803741"/>
                </a:lnTo>
                <a:lnTo>
                  <a:pt x="742783" y="774968"/>
                </a:lnTo>
                <a:lnTo>
                  <a:pt x="774968" y="742783"/>
                </a:lnTo>
                <a:lnTo>
                  <a:pt x="803741" y="707459"/>
                </a:lnTo>
                <a:lnTo>
                  <a:pt x="828833" y="669267"/>
                </a:lnTo>
                <a:lnTo>
                  <a:pt x="849970" y="628478"/>
                </a:lnTo>
                <a:lnTo>
                  <a:pt x="866883" y="585363"/>
                </a:lnTo>
                <a:lnTo>
                  <a:pt x="879299" y="540194"/>
                </a:lnTo>
                <a:lnTo>
                  <a:pt x="886948" y="493242"/>
                </a:lnTo>
                <a:lnTo>
                  <a:pt x="889558" y="444779"/>
                </a:lnTo>
                <a:lnTo>
                  <a:pt x="886948" y="396316"/>
                </a:lnTo>
                <a:lnTo>
                  <a:pt x="879299" y="349364"/>
                </a:lnTo>
                <a:lnTo>
                  <a:pt x="866883" y="304195"/>
                </a:lnTo>
                <a:lnTo>
                  <a:pt x="849970" y="261080"/>
                </a:lnTo>
                <a:lnTo>
                  <a:pt x="828833" y="220291"/>
                </a:lnTo>
                <a:lnTo>
                  <a:pt x="803741" y="182099"/>
                </a:lnTo>
                <a:lnTo>
                  <a:pt x="774968" y="146775"/>
                </a:lnTo>
                <a:lnTo>
                  <a:pt x="742783" y="114590"/>
                </a:lnTo>
                <a:lnTo>
                  <a:pt x="707459" y="85817"/>
                </a:lnTo>
                <a:lnTo>
                  <a:pt x="669267" y="60725"/>
                </a:lnTo>
                <a:lnTo>
                  <a:pt x="628478" y="39588"/>
                </a:lnTo>
                <a:lnTo>
                  <a:pt x="585363" y="22675"/>
                </a:lnTo>
                <a:lnTo>
                  <a:pt x="540194" y="10258"/>
                </a:lnTo>
                <a:lnTo>
                  <a:pt x="493242" y="2609"/>
                </a:lnTo>
                <a:lnTo>
                  <a:pt x="44477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5558409" y="4591723"/>
            <a:ext cx="567690" cy="529590"/>
          </a:xfrm>
          <a:custGeom>
            <a:avLst/>
            <a:gdLst/>
            <a:ahLst/>
            <a:cxnLst/>
            <a:rect l="l" t="t" r="r" b="b"/>
            <a:pathLst>
              <a:path w="567689" h="529589">
                <a:moveTo>
                  <a:pt x="285686" y="0"/>
                </a:moveTo>
                <a:lnTo>
                  <a:pt x="279590" y="0"/>
                </a:lnTo>
                <a:lnTo>
                  <a:pt x="274027" y="3314"/>
                </a:lnTo>
                <a:lnTo>
                  <a:pt x="0" y="510273"/>
                </a:lnTo>
                <a:lnTo>
                  <a:pt x="126" y="516445"/>
                </a:lnTo>
                <a:lnTo>
                  <a:pt x="6092" y="526427"/>
                </a:lnTo>
                <a:lnTo>
                  <a:pt x="11442" y="529462"/>
                </a:lnTo>
                <a:lnTo>
                  <a:pt x="294271" y="529462"/>
                </a:lnTo>
                <a:lnTo>
                  <a:pt x="301650" y="522084"/>
                </a:lnTo>
                <a:lnTo>
                  <a:pt x="301650" y="496531"/>
                </a:lnTo>
                <a:lnTo>
                  <a:pt x="44856" y="496531"/>
                </a:lnTo>
                <a:lnTo>
                  <a:pt x="285534" y="51282"/>
                </a:lnTo>
                <a:lnTo>
                  <a:pt x="322855" y="51282"/>
                </a:lnTo>
                <a:lnTo>
                  <a:pt x="297306" y="3365"/>
                </a:lnTo>
                <a:lnTo>
                  <a:pt x="291744" y="25"/>
                </a:lnTo>
                <a:lnTo>
                  <a:pt x="285686" y="0"/>
                </a:lnTo>
                <a:close/>
              </a:path>
              <a:path w="567689" h="529589">
                <a:moveTo>
                  <a:pt x="322855" y="51282"/>
                </a:moveTo>
                <a:lnTo>
                  <a:pt x="285534" y="51282"/>
                </a:lnTo>
                <a:lnTo>
                  <a:pt x="522935" y="496531"/>
                </a:lnTo>
                <a:lnTo>
                  <a:pt x="314515" y="496531"/>
                </a:lnTo>
                <a:lnTo>
                  <a:pt x="307136" y="503897"/>
                </a:lnTo>
                <a:lnTo>
                  <a:pt x="307136" y="522084"/>
                </a:lnTo>
                <a:lnTo>
                  <a:pt x="314515" y="529462"/>
                </a:lnTo>
                <a:lnTo>
                  <a:pt x="556158" y="529462"/>
                </a:lnTo>
                <a:lnTo>
                  <a:pt x="561525" y="526414"/>
                </a:lnTo>
                <a:lnTo>
                  <a:pt x="567474" y="516508"/>
                </a:lnTo>
                <a:lnTo>
                  <a:pt x="567585" y="510273"/>
                </a:lnTo>
                <a:lnTo>
                  <a:pt x="322855" y="51282"/>
                </a:lnTo>
                <a:close/>
              </a:path>
              <a:path w="567689" h="529589">
                <a:moveTo>
                  <a:pt x="285457" y="115354"/>
                </a:moveTo>
                <a:lnTo>
                  <a:pt x="265968" y="119341"/>
                </a:lnTo>
                <a:lnTo>
                  <a:pt x="250394" y="130354"/>
                </a:lnTo>
                <a:lnTo>
                  <a:pt x="240071" y="146970"/>
                </a:lnTo>
                <a:lnTo>
                  <a:pt x="236334" y="167766"/>
                </a:lnTo>
                <a:lnTo>
                  <a:pt x="236744" y="190649"/>
                </a:lnTo>
                <a:lnTo>
                  <a:pt x="238011" y="231724"/>
                </a:lnTo>
                <a:lnTo>
                  <a:pt x="240451" y="285977"/>
                </a:lnTo>
                <a:lnTo>
                  <a:pt x="244265" y="344627"/>
                </a:lnTo>
                <a:lnTo>
                  <a:pt x="249681" y="399834"/>
                </a:lnTo>
                <a:lnTo>
                  <a:pt x="242612" y="407798"/>
                </a:lnTo>
                <a:lnTo>
                  <a:pt x="237385" y="417218"/>
                </a:lnTo>
                <a:lnTo>
                  <a:pt x="234144" y="427846"/>
                </a:lnTo>
                <a:lnTo>
                  <a:pt x="233032" y="439432"/>
                </a:lnTo>
                <a:lnTo>
                  <a:pt x="235693" y="455933"/>
                </a:lnTo>
                <a:lnTo>
                  <a:pt x="243103" y="470287"/>
                </a:lnTo>
                <a:lnTo>
                  <a:pt x="254399" y="481630"/>
                </a:lnTo>
                <a:lnTo>
                  <a:pt x="268719" y="489102"/>
                </a:lnTo>
                <a:lnTo>
                  <a:pt x="268719" y="496531"/>
                </a:lnTo>
                <a:lnTo>
                  <a:pt x="301650" y="496531"/>
                </a:lnTo>
                <a:lnTo>
                  <a:pt x="301650" y="478396"/>
                </a:lnTo>
                <a:lnTo>
                  <a:pt x="301828" y="477418"/>
                </a:lnTo>
                <a:lnTo>
                  <a:pt x="301917" y="466293"/>
                </a:lnTo>
                <a:lnTo>
                  <a:pt x="294551" y="458914"/>
                </a:lnTo>
                <a:lnTo>
                  <a:pt x="285457" y="458914"/>
                </a:lnTo>
                <a:lnTo>
                  <a:pt x="277881" y="457381"/>
                </a:lnTo>
                <a:lnTo>
                  <a:pt x="271687" y="453202"/>
                </a:lnTo>
                <a:lnTo>
                  <a:pt x="267509" y="447009"/>
                </a:lnTo>
                <a:lnTo>
                  <a:pt x="265976" y="439432"/>
                </a:lnTo>
                <a:lnTo>
                  <a:pt x="265976" y="435609"/>
                </a:lnTo>
                <a:lnTo>
                  <a:pt x="266839" y="426288"/>
                </a:lnTo>
                <a:lnTo>
                  <a:pt x="281050" y="418909"/>
                </a:lnTo>
                <a:lnTo>
                  <a:pt x="284543" y="412165"/>
                </a:lnTo>
                <a:lnTo>
                  <a:pt x="277760" y="350504"/>
                </a:lnTo>
                <a:lnTo>
                  <a:pt x="273665" y="290698"/>
                </a:lnTo>
                <a:lnTo>
                  <a:pt x="271052" y="234520"/>
                </a:lnTo>
                <a:lnTo>
                  <a:pt x="269670" y="190649"/>
                </a:lnTo>
                <a:lnTo>
                  <a:pt x="269265" y="167766"/>
                </a:lnTo>
                <a:lnTo>
                  <a:pt x="269265" y="158064"/>
                </a:lnTo>
                <a:lnTo>
                  <a:pt x="274269" y="148285"/>
                </a:lnTo>
                <a:lnTo>
                  <a:pt x="331080" y="148285"/>
                </a:lnTo>
                <a:lnTo>
                  <a:pt x="330843" y="146970"/>
                </a:lnTo>
                <a:lnTo>
                  <a:pt x="320521" y="130354"/>
                </a:lnTo>
                <a:lnTo>
                  <a:pt x="304947" y="119341"/>
                </a:lnTo>
                <a:lnTo>
                  <a:pt x="285457" y="115354"/>
                </a:lnTo>
                <a:close/>
              </a:path>
              <a:path w="567689" h="529589">
                <a:moveTo>
                  <a:pt x="331080" y="148285"/>
                </a:moveTo>
                <a:lnTo>
                  <a:pt x="296646" y="148285"/>
                </a:lnTo>
                <a:lnTo>
                  <a:pt x="301650" y="158064"/>
                </a:lnTo>
                <a:lnTo>
                  <a:pt x="301650" y="167766"/>
                </a:lnTo>
                <a:lnTo>
                  <a:pt x="299862" y="234520"/>
                </a:lnTo>
                <a:lnTo>
                  <a:pt x="297247" y="290698"/>
                </a:lnTo>
                <a:lnTo>
                  <a:pt x="293148" y="350504"/>
                </a:lnTo>
                <a:lnTo>
                  <a:pt x="287312" y="405256"/>
                </a:lnTo>
                <a:lnTo>
                  <a:pt x="286372" y="412165"/>
                </a:lnTo>
                <a:lnTo>
                  <a:pt x="289864" y="418909"/>
                </a:lnTo>
                <a:lnTo>
                  <a:pt x="304076" y="426288"/>
                </a:lnTo>
                <a:lnTo>
                  <a:pt x="304939" y="435609"/>
                </a:lnTo>
                <a:lnTo>
                  <a:pt x="304939" y="442544"/>
                </a:lnTo>
                <a:lnTo>
                  <a:pt x="304228" y="445515"/>
                </a:lnTo>
                <a:lnTo>
                  <a:pt x="302844" y="448246"/>
                </a:lnTo>
                <a:lnTo>
                  <a:pt x="301088" y="454545"/>
                </a:lnTo>
                <a:lnTo>
                  <a:pt x="301858" y="460811"/>
                </a:lnTo>
                <a:lnTo>
                  <a:pt x="304921" y="466332"/>
                </a:lnTo>
                <a:lnTo>
                  <a:pt x="310045" y="470395"/>
                </a:lnTo>
                <a:lnTo>
                  <a:pt x="316343" y="472150"/>
                </a:lnTo>
                <a:lnTo>
                  <a:pt x="322610" y="471381"/>
                </a:lnTo>
                <a:lnTo>
                  <a:pt x="328131" y="468318"/>
                </a:lnTo>
                <a:lnTo>
                  <a:pt x="332193" y="463194"/>
                </a:lnTo>
                <a:lnTo>
                  <a:pt x="335914" y="455879"/>
                </a:lnTo>
                <a:lnTo>
                  <a:pt x="337870" y="447662"/>
                </a:lnTo>
                <a:lnTo>
                  <a:pt x="337870" y="439432"/>
                </a:lnTo>
                <a:lnTo>
                  <a:pt x="336758" y="427846"/>
                </a:lnTo>
                <a:lnTo>
                  <a:pt x="333519" y="417218"/>
                </a:lnTo>
                <a:lnTo>
                  <a:pt x="328296" y="407798"/>
                </a:lnTo>
                <a:lnTo>
                  <a:pt x="321233" y="399834"/>
                </a:lnTo>
                <a:lnTo>
                  <a:pt x="326650" y="344627"/>
                </a:lnTo>
                <a:lnTo>
                  <a:pt x="330463" y="285977"/>
                </a:lnTo>
                <a:lnTo>
                  <a:pt x="332904" y="231724"/>
                </a:lnTo>
                <a:lnTo>
                  <a:pt x="334200" y="189707"/>
                </a:lnTo>
                <a:lnTo>
                  <a:pt x="334581" y="167766"/>
                </a:lnTo>
                <a:lnTo>
                  <a:pt x="331080" y="1482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736088" y="4451807"/>
            <a:ext cx="889635" cy="889635"/>
          </a:xfrm>
          <a:custGeom>
            <a:avLst/>
            <a:gdLst/>
            <a:ahLst/>
            <a:cxnLst/>
            <a:rect l="l" t="t" r="r" b="b"/>
            <a:pathLst>
              <a:path w="889634" h="889635">
                <a:moveTo>
                  <a:pt x="444779" y="0"/>
                </a:moveTo>
                <a:lnTo>
                  <a:pt x="396316" y="2609"/>
                </a:lnTo>
                <a:lnTo>
                  <a:pt x="349364" y="10258"/>
                </a:lnTo>
                <a:lnTo>
                  <a:pt x="304195" y="22675"/>
                </a:lnTo>
                <a:lnTo>
                  <a:pt x="261080" y="39588"/>
                </a:lnTo>
                <a:lnTo>
                  <a:pt x="220291" y="60725"/>
                </a:lnTo>
                <a:lnTo>
                  <a:pt x="182099" y="85817"/>
                </a:lnTo>
                <a:lnTo>
                  <a:pt x="146775" y="114590"/>
                </a:lnTo>
                <a:lnTo>
                  <a:pt x="114590" y="146775"/>
                </a:lnTo>
                <a:lnTo>
                  <a:pt x="85817" y="182099"/>
                </a:lnTo>
                <a:lnTo>
                  <a:pt x="60725" y="220291"/>
                </a:lnTo>
                <a:lnTo>
                  <a:pt x="39588" y="261080"/>
                </a:lnTo>
                <a:lnTo>
                  <a:pt x="22675" y="304195"/>
                </a:lnTo>
                <a:lnTo>
                  <a:pt x="10258" y="349364"/>
                </a:lnTo>
                <a:lnTo>
                  <a:pt x="2609" y="396316"/>
                </a:lnTo>
                <a:lnTo>
                  <a:pt x="0" y="444779"/>
                </a:lnTo>
                <a:lnTo>
                  <a:pt x="2609" y="493242"/>
                </a:lnTo>
                <a:lnTo>
                  <a:pt x="10258" y="540194"/>
                </a:lnTo>
                <a:lnTo>
                  <a:pt x="22675" y="585363"/>
                </a:lnTo>
                <a:lnTo>
                  <a:pt x="39588" y="628478"/>
                </a:lnTo>
                <a:lnTo>
                  <a:pt x="60725" y="669267"/>
                </a:lnTo>
                <a:lnTo>
                  <a:pt x="85817" y="707459"/>
                </a:lnTo>
                <a:lnTo>
                  <a:pt x="114590" y="742783"/>
                </a:lnTo>
                <a:lnTo>
                  <a:pt x="146775" y="774968"/>
                </a:lnTo>
                <a:lnTo>
                  <a:pt x="182099" y="803741"/>
                </a:lnTo>
                <a:lnTo>
                  <a:pt x="220291" y="828833"/>
                </a:lnTo>
                <a:lnTo>
                  <a:pt x="261080" y="849970"/>
                </a:lnTo>
                <a:lnTo>
                  <a:pt x="304195" y="866883"/>
                </a:lnTo>
                <a:lnTo>
                  <a:pt x="349364" y="879299"/>
                </a:lnTo>
                <a:lnTo>
                  <a:pt x="396316" y="886948"/>
                </a:lnTo>
                <a:lnTo>
                  <a:pt x="444779" y="889558"/>
                </a:lnTo>
                <a:lnTo>
                  <a:pt x="493242" y="886948"/>
                </a:lnTo>
                <a:lnTo>
                  <a:pt x="540194" y="879299"/>
                </a:lnTo>
                <a:lnTo>
                  <a:pt x="585363" y="866883"/>
                </a:lnTo>
                <a:lnTo>
                  <a:pt x="628478" y="849970"/>
                </a:lnTo>
                <a:lnTo>
                  <a:pt x="669267" y="828833"/>
                </a:lnTo>
                <a:lnTo>
                  <a:pt x="707459" y="803741"/>
                </a:lnTo>
                <a:lnTo>
                  <a:pt x="742783" y="774968"/>
                </a:lnTo>
                <a:lnTo>
                  <a:pt x="774968" y="742783"/>
                </a:lnTo>
                <a:lnTo>
                  <a:pt x="803741" y="707459"/>
                </a:lnTo>
                <a:lnTo>
                  <a:pt x="828833" y="669267"/>
                </a:lnTo>
                <a:lnTo>
                  <a:pt x="849970" y="628478"/>
                </a:lnTo>
                <a:lnTo>
                  <a:pt x="866883" y="585363"/>
                </a:lnTo>
                <a:lnTo>
                  <a:pt x="879299" y="540194"/>
                </a:lnTo>
                <a:lnTo>
                  <a:pt x="886948" y="493242"/>
                </a:lnTo>
                <a:lnTo>
                  <a:pt x="889558" y="444779"/>
                </a:lnTo>
                <a:lnTo>
                  <a:pt x="886948" y="396316"/>
                </a:lnTo>
                <a:lnTo>
                  <a:pt x="879299" y="349364"/>
                </a:lnTo>
                <a:lnTo>
                  <a:pt x="866883" y="304195"/>
                </a:lnTo>
                <a:lnTo>
                  <a:pt x="849970" y="261080"/>
                </a:lnTo>
                <a:lnTo>
                  <a:pt x="828833" y="220291"/>
                </a:lnTo>
                <a:lnTo>
                  <a:pt x="803741" y="182099"/>
                </a:lnTo>
                <a:lnTo>
                  <a:pt x="774968" y="146775"/>
                </a:lnTo>
                <a:lnTo>
                  <a:pt x="742783" y="114590"/>
                </a:lnTo>
                <a:lnTo>
                  <a:pt x="707459" y="85817"/>
                </a:lnTo>
                <a:lnTo>
                  <a:pt x="669267" y="60725"/>
                </a:lnTo>
                <a:lnTo>
                  <a:pt x="628478" y="39588"/>
                </a:lnTo>
                <a:lnTo>
                  <a:pt x="585363" y="22675"/>
                </a:lnTo>
                <a:lnTo>
                  <a:pt x="540194" y="10258"/>
                </a:lnTo>
                <a:lnTo>
                  <a:pt x="493242" y="2609"/>
                </a:lnTo>
                <a:lnTo>
                  <a:pt x="44477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8920886" y="4602422"/>
            <a:ext cx="505459" cy="528955"/>
          </a:xfrm>
          <a:custGeom>
            <a:avLst/>
            <a:gdLst/>
            <a:ahLst/>
            <a:cxnLst/>
            <a:rect l="l" t="t" r="r" b="b"/>
            <a:pathLst>
              <a:path w="505459" h="528954">
                <a:moveTo>
                  <a:pt x="138810" y="450665"/>
                </a:moveTo>
                <a:lnTo>
                  <a:pt x="21196" y="450665"/>
                </a:lnTo>
                <a:lnTo>
                  <a:pt x="12944" y="452330"/>
                </a:lnTo>
                <a:lnTo>
                  <a:pt x="6195" y="456888"/>
                </a:lnTo>
                <a:lnTo>
                  <a:pt x="1665" y="463604"/>
                </a:lnTo>
                <a:lnTo>
                  <a:pt x="0" y="471849"/>
                </a:lnTo>
                <a:lnTo>
                  <a:pt x="1665" y="480101"/>
                </a:lnTo>
                <a:lnTo>
                  <a:pt x="6207" y="486838"/>
                </a:lnTo>
                <a:lnTo>
                  <a:pt x="12944" y="491380"/>
                </a:lnTo>
                <a:lnTo>
                  <a:pt x="21196" y="493045"/>
                </a:lnTo>
                <a:lnTo>
                  <a:pt x="127266" y="493045"/>
                </a:lnTo>
                <a:lnTo>
                  <a:pt x="128663" y="494607"/>
                </a:lnTo>
                <a:lnTo>
                  <a:pt x="130149" y="496589"/>
                </a:lnTo>
                <a:lnTo>
                  <a:pt x="132016" y="499129"/>
                </a:lnTo>
                <a:lnTo>
                  <a:pt x="139601" y="508681"/>
                </a:lnTo>
                <a:lnTo>
                  <a:pt x="150575" y="518255"/>
                </a:lnTo>
                <a:lnTo>
                  <a:pt x="166672" y="525628"/>
                </a:lnTo>
                <a:lnTo>
                  <a:pt x="189623" y="528580"/>
                </a:lnTo>
                <a:lnTo>
                  <a:pt x="414974" y="527692"/>
                </a:lnTo>
                <a:lnTo>
                  <a:pt x="444068" y="526903"/>
                </a:lnTo>
                <a:lnTo>
                  <a:pt x="474968" y="518288"/>
                </a:lnTo>
                <a:lnTo>
                  <a:pt x="490572" y="502780"/>
                </a:lnTo>
                <a:lnTo>
                  <a:pt x="492864" y="495039"/>
                </a:lnTo>
                <a:lnTo>
                  <a:pt x="184619" y="495039"/>
                </a:lnTo>
                <a:lnTo>
                  <a:pt x="177863" y="490264"/>
                </a:lnTo>
                <a:lnTo>
                  <a:pt x="174955" y="483457"/>
                </a:lnTo>
                <a:lnTo>
                  <a:pt x="171691" y="481526"/>
                </a:lnTo>
                <a:lnTo>
                  <a:pt x="166154" y="474008"/>
                </a:lnTo>
                <a:lnTo>
                  <a:pt x="142709" y="451783"/>
                </a:lnTo>
                <a:lnTo>
                  <a:pt x="138810" y="450665"/>
                </a:lnTo>
                <a:close/>
              </a:path>
              <a:path w="505459" h="528954">
                <a:moveTo>
                  <a:pt x="327034" y="41484"/>
                </a:moveTo>
                <a:lnTo>
                  <a:pt x="266382" y="41484"/>
                </a:lnTo>
                <a:lnTo>
                  <a:pt x="274980" y="41598"/>
                </a:lnTo>
                <a:lnTo>
                  <a:pt x="285610" y="48164"/>
                </a:lnTo>
                <a:lnTo>
                  <a:pt x="287820" y="53206"/>
                </a:lnTo>
                <a:lnTo>
                  <a:pt x="287489" y="60559"/>
                </a:lnTo>
                <a:lnTo>
                  <a:pt x="286883" y="86417"/>
                </a:lnTo>
                <a:lnTo>
                  <a:pt x="286904" y="132458"/>
                </a:lnTo>
                <a:lnTo>
                  <a:pt x="287017" y="148539"/>
                </a:lnTo>
                <a:lnTo>
                  <a:pt x="287387" y="180097"/>
                </a:lnTo>
                <a:lnTo>
                  <a:pt x="287477" y="199650"/>
                </a:lnTo>
                <a:lnTo>
                  <a:pt x="292150" y="206521"/>
                </a:lnTo>
                <a:lnTo>
                  <a:pt x="301370" y="215538"/>
                </a:lnTo>
                <a:lnTo>
                  <a:pt x="307581" y="217646"/>
                </a:lnTo>
                <a:lnTo>
                  <a:pt x="313397" y="218459"/>
                </a:lnTo>
                <a:lnTo>
                  <a:pt x="452653" y="218459"/>
                </a:lnTo>
                <a:lnTo>
                  <a:pt x="460075" y="219957"/>
                </a:lnTo>
                <a:lnTo>
                  <a:pt x="466139" y="224043"/>
                </a:lnTo>
                <a:lnTo>
                  <a:pt x="470228" y="230106"/>
                </a:lnTo>
                <a:lnTo>
                  <a:pt x="471728" y="237534"/>
                </a:lnTo>
                <a:lnTo>
                  <a:pt x="470228" y="244956"/>
                </a:lnTo>
                <a:lnTo>
                  <a:pt x="466139" y="251020"/>
                </a:lnTo>
                <a:lnTo>
                  <a:pt x="460075" y="255109"/>
                </a:lnTo>
                <a:lnTo>
                  <a:pt x="452653" y="256609"/>
                </a:lnTo>
                <a:lnTo>
                  <a:pt x="382295" y="256609"/>
                </a:lnTo>
                <a:lnTo>
                  <a:pt x="375720" y="259311"/>
                </a:lnTo>
                <a:lnTo>
                  <a:pt x="370479" y="263945"/>
                </a:lnTo>
                <a:lnTo>
                  <a:pt x="367013" y="270077"/>
                </a:lnTo>
                <a:lnTo>
                  <a:pt x="365759" y="277272"/>
                </a:lnTo>
                <a:lnTo>
                  <a:pt x="367013" y="284462"/>
                </a:lnTo>
                <a:lnTo>
                  <a:pt x="370479" y="290595"/>
                </a:lnTo>
                <a:lnTo>
                  <a:pt x="375720" y="295232"/>
                </a:lnTo>
                <a:lnTo>
                  <a:pt x="382295" y="297935"/>
                </a:lnTo>
                <a:lnTo>
                  <a:pt x="443649" y="297935"/>
                </a:lnTo>
                <a:lnTo>
                  <a:pt x="451069" y="299433"/>
                </a:lnTo>
                <a:lnTo>
                  <a:pt x="457128" y="303520"/>
                </a:lnTo>
                <a:lnTo>
                  <a:pt x="461213" y="309583"/>
                </a:lnTo>
                <a:lnTo>
                  <a:pt x="462711" y="317011"/>
                </a:lnTo>
                <a:lnTo>
                  <a:pt x="461213" y="324433"/>
                </a:lnTo>
                <a:lnTo>
                  <a:pt x="457128" y="330496"/>
                </a:lnTo>
                <a:lnTo>
                  <a:pt x="451069" y="334586"/>
                </a:lnTo>
                <a:lnTo>
                  <a:pt x="443649" y="336086"/>
                </a:lnTo>
                <a:lnTo>
                  <a:pt x="382816" y="336086"/>
                </a:lnTo>
                <a:lnTo>
                  <a:pt x="376246" y="338788"/>
                </a:lnTo>
                <a:lnTo>
                  <a:pt x="371005" y="343422"/>
                </a:lnTo>
                <a:lnTo>
                  <a:pt x="367535" y="349554"/>
                </a:lnTo>
                <a:lnTo>
                  <a:pt x="366280" y="356749"/>
                </a:lnTo>
                <a:lnTo>
                  <a:pt x="367947" y="364995"/>
                </a:lnTo>
                <a:lnTo>
                  <a:pt x="372492" y="371733"/>
                </a:lnTo>
                <a:lnTo>
                  <a:pt x="379230" y="376278"/>
                </a:lnTo>
                <a:lnTo>
                  <a:pt x="387476" y="377945"/>
                </a:lnTo>
                <a:lnTo>
                  <a:pt x="445401" y="377945"/>
                </a:lnTo>
                <a:lnTo>
                  <a:pt x="446849" y="378758"/>
                </a:lnTo>
                <a:lnTo>
                  <a:pt x="455853" y="380295"/>
                </a:lnTo>
                <a:lnTo>
                  <a:pt x="462711" y="388105"/>
                </a:lnTo>
                <a:lnTo>
                  <a:pt x="462711" y="397541"/>
                </a:lnTo>
                <a:lnTo>
                  <a:pt x="461213" y="404969"/>
                </a:lnTo>
                <a:lnTo>
                  <a:pt x="457128" y="411032"/>
                </a:lnTo>
                <a:lnTo>
                  <a:pt x="451069" y="415118"/>
                </a:lnTo>
                <a:lnTo>
                  <a:pt x="443649" y="416617"/>
                </a:lnTo>
                <a:lnTo>
                  <a:pt x="388302" y="416617"/>
                </a:lnTo>
                <a:lnTo>
                  <a:pt x="379831" y="419398"/>
                </a:lnTo>
                <a:lnTo>
                  <a:pt x="373697" y="427348"/>
                </a:lnTo>
                <a:lnTo>
                  <a:pt x="373697" y="446157"/>
                </a:lnTo>
                <a:lnTo>
                  <a:pt x="379831" y="454107"/>
                </a:lnTo>
                <a:lnTo>
                  <a:pt x="388302" y="456888"/>
                </a:lnTo>
                <a:lnTo>
                  <a:pt x="443649" y="456888"/>
                </a:lnTo>
                <a:lnTo>
                  <a:pt x="451069" y="458387"/>
                </a:lnTo>
                <a:lnTo>
                  <a:pt x="457128" y="462473"/>
                </a:lnTo>
                <a:lnTo>
                  <a:pt x="461213" y="468536"/>
                </a:lnTo>
                <a:lnTo>
                  <a:pt x="462711" y="475964"/>
                </a:lnTo>
                <a:lnTo>
                  <a:pt x="461213" y="483386"/>
                </a:lnTo>
                <a:lnTo>
                  <a:pt x="457128" y="489450"/>
                </a:lnTo>
                <a:lnTo>
                  <a:pt x="451069" y="493539"/>
                </a:lnTo>
                <a:lnTo>
                  <a:pt x="443649" y="495039"/>
                </a:lnTo>
                <a:lnTo>
                  <a:pt x="492864" y="495039"/>
                </a:lnTo>
                <a:lnTo>
                  <a:pt x="496017" y="484395"/>
                </a:lnTo>
                <a:lnTo>
                  <a:pt x="496442" y="467150"/>
                </a:lnTo>
                <a:lnTo>
                  <a:pt x="495288" y="457399"/>
                </a:lnTo>
                <a:lnTo>
                  <a:pt x="492456" y="448695"/>
                </a:lnTo>
                <a:lnTo>
                  <a:pt x="488150" y="441027"/>
                </a:lnTo>
                <a:lnTo>
                  <a:pt x="482574" y="434384"/>
                </a:lnTo>
                <a:lnTo>
                  <a:pt x="489689" y="424799"/>
                </a:lnTo>
                <a:lnTo>
                  <a:pt x="494930" y="414481"/>
                </a:lnTo>
                <a:lnTo>
                  <a:pt x="498167" y="403714"/>
                </a:lnTo>
                <a:lnTo>
                  <a:pt x="499275" y="392779"/>
                </a:lnTo>
                <a:lnTo>
                  <a:pt x="498245" y="381806"/>
                </a:lnTo>
                <a:lnTo>
                  <a:pt x="495369" y="372046"/>
                </a:lnTo>
                <a:lnTo>
                  <a:pt x="490970" y="363457"/>
                </a:lnTo>
                <a:lnTo>
                  <a:pt x="485368" y="356000"/>
                </a:lnTo>
                <a:lnTo>
                  <a:pt x="491935" y="346843"/>
                </a:lnTo>
                <a:lnTo>
                  <a:pt x="496892" y="336238"/>
                </a:lnTo>
                <a:lnTo>
                  <a:pt x="500093" y="324338"/>
                </a:lnTo>
                <a:lnTo>
                  <a:pt x="501395" y="311296"/>
                </a:lnTo>
                <a:lnTo>
                  <a:pt x="500694" y="301873"/>
                </a:lnTo>
                <a:lnTo>
                  <a:pt x="498295" y="293443"/>
                </a:lnTo>
                <a:lnTo>
                  <a:pt x="494418" y="285960"/>
                </a:lnTo>
                <a:lnTo>
                  <a:pt x="489280" y="279380"/>
                </a:lnTo>
                <a:lnTo>
                  <a:pt x="489750" y="278911"/>
                </a:lnTo>
                <a:lnTo>
                  <a:pt x="504601" y="241422"/>
                </a:lnTo>
                <a:lnTo>
                  <a:pt x="504894" y="230106"/>
                </a:lnTo>
                <a:lnTo>
                  <a:pt x="504840" y="229101"/>
                </a:lnTo>
                <a:lnTo>
                  <a:pt x="484058" y="189245"/>
                </a:lnTo>
                <a:lnTo>
                  <a:pt x="449745" y="176447"/>
                </a:lnTo>
                <a:lnTo>
                  <a:pt x="329730" y="176447"/>
                </a:lnTo>
                <a:lnTo>
                  <a:pt x="329405" y="148539"/>
                </a:lnTo>
                <a:lnTo>
                  <a:pt x="329288" y="132458"/>
                </a:lnTo>
                <a:lnTo>
                  <a:pt x="329282" y="86417"/>
                </a:lnTo>
                <a:lnTo>
                  <a:pt x="329844" y="62452"/>
                </a:lnTo>
                <a:lnTo>
                  <a:pt x="328614" y="46080"/>
                </a:lnTo>
                <a:lnTo>
                  <a:pt x="327034" y="41484"/>
                </a:lnTo>
                <a:close/>
              </a:path>
              <a:path w="505459" h="528954">
                <a:moveTo>
                  <a:pt x="271584" y="0"/>
                </a:moveTo>
                <a:lnTo>
                  <a:pt x="226871" y="17454"/>
                </a:lnTo>
                <a:lnTo>
                  <a:pt x="209662" y="60559"/>
                </a:lnTo>
                <a:lnTo>
                  <a:pt x="209309" y="78801"/>
                </a:lnTo>
                <a:lnTo>
                  <a:pt x="208749" y="104689"/>
                </a:lnTo>
                <a:lnTo>
                  <a:pt x="207505" y="152063"/>
                </a:lnTo>
                <a:lnTo>
                  <a:pt x="184823" y="182840"/>
                </a:lnTo>
                <a:lnTo>
                  <a:pt x="155642" y="214376"/>
                </a:lnTo>
                <a:lnTo>
                  <a:pt x="126872" y="239756"/>
                </a:lnTo>
                <a:lnTo>
                  <a:pt x="23317" y="239756"/>
                </a:lnTo>
                <a:lnTo>
                  <a:pt x="15065" y="241422"/>
                </a:lnTo>
                <a:lnTo>
                  <a:pt x="8328" y="245964"/>
                </a:lnTo>
                <a:lnTo>
                  <a:pt x="3786" y="252701"/>
                </a:lnTo>
                <a:lnTo>
                  <a:pt x="2120" y="260953"/>
                </a:lnTo>
                <a:lnTo>
                  <a:pt x="3786" y="269205"/>
                </a:lnTo>
                <a:lnTo>
                  <a:pt x="8328" y="275942"/>
                </a:lnTo>
                <a:lnTo>
                  <a:pt x="15065" y="280484"/>
                </a:lnTo>
                <a:lnTo>
                  <a:pt x="23317" y="282149"/>
                </a:lnTo>
                <a:lnTo>
                  <a:pt x="130644" y="282149"/>
                </a:lnTo>
                <a:lnTo>
                  <a:pt x="169524" y="259769"/>
                </a:lnTo>
                <a:lnTo>
                  <a:pt x="200342" y="229101"/>
                </a:lnTo>
                <a:lnTo>
                  <a:pt x="228642" y="196299"/>
                </a:lnTo>
                <a:lnTo>
                  <a:pt x="248869" y="162009"/>
                </a:lnTo>
                <a:lnTo>
                  <a:pt x="251229" y="101314"/>
                </a:lnTo>
                <a:lnTo>
                  <a:pt x="251930" y="62452"/>
                </a:lnTo>
                <a:lnTo>
                  <a:pt x="251942" y="53460"/>
                </a:lnTo>
                <a:lnTo>
                  <a:pt x="254673" y="48012"/>
                </a:lnTo>
                <a:lnTo>
                  <a:pt x="266382" y="41484"/>
                </a:lnTo>
                <a:lnTo>
                  <a:pt x="327034" y="41484"/>
                </a:lnTo>
                <a:lnTo>
                  <a:pt x="323575" y="31416"/>
                </a:lnTo>
                <a:lnTo>
                  <a:pt x="314962" y="18928"/>
                </a:lnTo>
                <a:lnTo>
                  <a:pt x="303009" y="9086"/>
                </a:lnTo>
                <a:lnTo>
                  <a:pt x="287890" y="2434"/>
                </a:lnTo>
                <a:lnTo>
                  <a:pt x="27158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263003" y="4594568"/>
            <a:ext cx="589280" cy="604520"/>
          </a:xfrm>
          <a:custGeom>
            <a:avLst/>
            <a:gdLst/>
            <a:ahLst/>
            <a:cxnLst/>
            <a:rect l="l" t="t" r="r" b="b"/>
            <a:pathLst>
              <a:path w="589279" h="604520">
                <a:moveTo>
                  <a:pt x="133212" y="261620"/>
                </a:moveTo>
                <a:lnTo>
                  <a:pt x="95156" y="276860"/>
                </a:lnTo>
                <a:lnTo>
                  <a:pt x="84264" y="299720"/>
                </a:lnTo>
                <a:lnTo>
                  <a:pt x="9855" y="309880"/>
                </a:lnTo>
                <a:lnTo>
                  <a:pt x="5041" y="313690"/>
                </a:lnTo>
                <a:lnTo>
                  <a:pt x="0" y="323850"/>
                </a:lnTo>
                <a:lnTo>
                  <a:pt x="88" y="328930"/>
                </a:lnTo>
                <a:lnTo>
                  <a:pt x="148170" y="601980"/>
                </a:lnTo>
                <a:lnTo>
                  <a:pt x="153962" y="604520"/>
                </a:lnTo>
                <a:lnTo>
                  <a:pt x="162115" y="604520"/>
                </a:lnTo>
                <a:lnTo>
                  <a:pt x="265087" y="586740"/>
                </a:lnTo>
                <a:lnTo>
                  <a:pt x="278884" y="568960"/>
                </a:lnTo>
                <a:lnTo>
                  <a:pt x="169252" y="568960"/>
                </a:lnTo>
                <a:lnTo>
                  <a:pt x="44500" y="339090"/>
                </a:lnTo>
                <a:lnTo>
                  <a:pt x="111175" y="330200"/>
                </a:lnTo>
                <a:lnTo>
                  <a:pt x="117640" y="322580"/>
                </a:lnTo>
                <a:lnTo>
                  <a:pt x="116865" y="313690"/>
                </a:lnTo>
                <a:lnTo>
                  <a:pt x="116772" y="311150"/>
                </a:lnTo>
                <a:lnTo>
                  <a:pt x="116775" y="308610"/>
                </a:lnTo>
                <a:lnTo>
                  <a:pt x="117170" y="298450"/>
                </a:lnTo>
                <a:lnTo>
                  <a:pt x="135254" y="294640"/>
                </a:lnTo>
                <a:lnTo>
                  <a:pt x="262306" y="294640"/>
                </a:lnTo>
                <a:lnTo>
                  <a:pt x="259794" y="289560"/>
                </a:lnTo>
                <a:lnTo>
                  <a:pt x="175501" y="289560"/>
                </a:lnTo>
                <a:lnTo>
                  <a:pt x="172662" y="284480"/>
                </a:lnTo>
                <a:lnTo>
                  <a:pt x="168973" y="278130"/>
                </a:lnTo>
                <a:lnTo>
                  <a:pt x="164332" y="273050"/>
                </a:lnTo>
                <a:lnTo>
                  <a:pt x="158635" y="269240"/>
                </a:lnTo>
                <a:lnTo>
                  <a:pt x="152142" y="265430"/>
                </a:lnTo>
                <a:lnTo>
                  <a:pt x="143676" y="262890"/>
                </a:lnTo>
                <a:lnTo>
                  <a:pt x="133212" y="261620"/>
                </a:lnTo>
                <a:close/>
              </a:path>
              <a:path w="589279" h="604520">
                <a:moveTo>
                  <a:pt x="265912" y="553720"/>
                </a:moveTo>
                <a:lnTo>
                  <a:pt x="259143" y="553720"/>
                </a:lnTo>
                <a:lnTo>
                  <a:pt x="169252" y="568960"/>
                </a:lnTo>
                <a:lnTo>
                  <a:pt x="278884" y="568960"/>
                </a:lnTo>
                <a:lnTo>
                  <a:pt x="278917" y="567690"/>
                </a:lnTo>
                <a:lnTo>
                  <a:pt x="276434" y="561340"/>
                </a:lnTo>
                <a:lnTo>
                  <a:pt x="271887" y="556260"/>
                </a:lnTo>
                <a:lnTo>
                  <a:pt x="265912" y="553720"/>
                </a:lnTo>
                <a:close/>
              </a:path>
              <a:path w="589279" h="604520">
                <a:moveTo>
                  <a:pt x="432313" y="508000"/>
                </a:moveTo>
                <a:lnTo>
                  <a:pt x="313296" y="508000"/>
                </a:lnTo>
                <a:lnTo>
                  <a:pt x="329912" y="514350"/>
                </a:lnTo>
                <a:lnTo>
                  <a:pt x="384199" y="530860"/>
                </a:lnTo>
                <a:lnTo>
                  <a:pt x="449547" y="547370"/>
                </a:lnTo>
                <a:lnTo>
                  <a:pt x="499805" y="554990"/>
                </a:lnTo>
                <a:lnTo>
                  <a:pt x="519061" y="556260"/>
                </a:lnTo>
                <a:lnTo>
                  <a:pt x="540890" y="554990"/>
                </a:lnTo>
                <a:lnTo>
                  <a:pt x="576148" y="539750"/>
                </a:lnTo>
                <a:lnTo>
                  <a:pt x="586756" y="521970"/>
                </a:lnTo>
                <a:lnTo>
                  <a:pt x="524562" y="521970"/>
                </a:lnTo>
                <a:lnTo>
                  <a:pt x="486774" y="519430"/>
                </a:lnTo>
                <a:lnTo>
                  <a:pt x="432313" y="508000"/>
                </a:lnTo>
                <a:close/>
              </a:path>
              <a:path w="589279" h="604520">
                <a:moveTo>
                  <a:pt x="272982" y="316230"/>
                </a:moveTo>
                <a:lnTo>
                  <a:pt x="234759" y="316230"/>
                </a:lnTo>
                <a:lnTo>
                  <a:pt x="269201" y="386080"/>
                </a:lnTo>
                <a:lnTo>
                  <a:pt x="268350" y="386080"/>
                </a:lnTo>
                <a:lnTo>
                  <a:pt x="258244" y="389890"/>
                </a:lnTo>
                <a:lnTo>
                  <a:pt x="249632" y="396240"/>
                </a:lnTo>
                <a:lnTo>
                  <a:pt x="242671" y="405130"/>
                </a:lnTo>
                <a:lnTo>
                  <a:pt x="237515" y="416560"/>
                </a:lnTo>
                <a:lnTo>
                  <a:pt x="229144" y="417830"/>
                </a:lnTo>
                <a:lnTo>
                  <a:pt x="219371" y="419100"/>
                </a:lnTo>
                <a:lnTo>
                  <a:pt x="208635" y="420370"/>
                </a:lnTo>
                <a:lnTo>
                  <a:pt x="197370" y="422910"/>
                </a:lnTo>
                <a:lnTo>
                  <a:pt x="169544" y="450850"/>
                </a:lnTo>
                <a:lnTo>
                  <a:pt x="168521" y="463550"/>
                </a:lnTo>
                <a:lnTo>
                  <a:pt x="170381" y="477520"/>
                </a:lnTo>
                <a:lnTo>
                  <a:pt x="188518" y="513080"/>
                </a:lnTo>
                <a:lnTo>
                  <a:pt x="234095" y="533400"/>
                </a:lnTo>
                <a:lnTo>
                  <a:pt x="253838" y="529590"/>
                </a:lnTo>
                <a:lnTo>
                  <a:pt x="298137" y="515620"/>
                </a:lnTo>
                <a:lnTo>
                  <a:pt x="313296" y="508000"/>
                </a:lnTo>
                <a:lnTo>
                  <a:pt x="432313" y="508000"/>
                </a:lnTo>
                <a:lnTo>
                  <a:pt x="426262" y="506730"/>
                </a:lnTo>
                <a:lnTo>
                  <a:pt x="395989" y="499110"/>
                </a:lnTo>
                <a:lnTo>
                  <a:pt x="223685" y="499110"/>
                </a:lnTo>
                <a:lnTo>
                  <a:pt x="201498" y="466090"/>
                </a:lnTo>
                <a:lnTo>
                  <a:pt x="202412" y="458470"/>
                </a:lnTo>
                <a:lnTo>
                  <a:pt x="203644" y="455930"/>
                </a:lnTo>
                <a:lnTo>
                  <a:pt x="221565" y="453390"/>
                </a:lnTo>
                <a:lnTo>
                  <a:pt x="237234" y="450850"/>
                </a:lnTo>
                <a:lnTo>
                  <a:pt x="248376" y="449580"/>
                </a:lnTo>
                <a:lnTo>
                  <a:pt x="260578" y="449580"/>
                </a:lnTo>
                <a:lnTo>
                  <a:pt x="266953" y="443230"/>
                </a:lnTo>
                <a:lnTo>
                  <a:pt x="269849" y="424180"/>
                </a:lnTo>
                <a:lnTo>
                  <a:pt x="273735" y="419100"/>
                </a:lnTo>
                <a:lnTo>
                  <a:pt x="323851" y="419100"/>
                </a:lnTo>
                <a:lnTo>
                  <a:pt x="272982" y="316230"/>
                </a:lnTo>
                <a:close/>
              </a:path>
              <a:path w="589279" h="604520">
                <a:moveTo>
                  <a:pt x="491389" y="280670"/>
                </a:moveTo>
                <a:lnTo>
                  <a:pt x="449922" y="280670"/>
                </a:lnTo>
                <a:lnTo>
                  <a:pt x="459394" y="294640"/>
                </a:lnTo>
                <a:lnTo>
                  <a:pt x="472911" y="314960"/>
                </a:lnTo>
                <a:lnTo>
                  <a:pt x="506691" y="374650"/>
                </a:lnTo>
                <a:lnTo>
                  <a:pt x="527699" y="416560"/>
                </a:lnTo>
                <a:lnTo>
                  <a:pt x="543082" y="452120"/>
                </a:lnTo>
                <a:lnTo>
                  <a:pt x="555101" y="502920"/>
                </a:lnTo>
                <a:lnTo>
                  <a:pt x="555203" y="506730"/>
                </a:lnTo>
                <a:lnTo>
                  <a:pt x="555104" y="510540"/>
                </a:lnTo>
                <a:lnTo>
                  <a:pt x="553897" y="513080"/>
                </a:lnTo>
                <a:lnTo>
                  <a:pt x="552919" y="514350"/>
                </a:lnTo>
                <a:lnTo>
                  <a:pt x="544865" y="518160"/>
                </a:lnTo>
                <a:lnTo>
                  <a:pt x="524562" y="521970"/>
                </a:lnTo>
                <a:lnTo>
                  <a:pt x="586756" y="521970"/>
                </a:lnTo>
                <a:lnTo>
                  <a:pt x="587303" y="520700"/>
                </a:lnTo>
                <a:lnTo>
                  <a:pt x="589269" y="508000"/>
                </a:lnTo>
                <a:lnTo>
                  <a:pt x="588810" y="492760"/>
                </a:lnTo>
                <a:lnTo>
                  <a:pt x="566823" y="420370"/>
                </a:lnTo>
                <a:lnTo>
                  <a:pt x="548758" y="381000"/>
                </a:lnTo>
                <a:lnTo>
                  <a:pt x="529882" y="345440"/>
                </a:lnTo>
                <a:lnTo>
                  <a:pt x="501601" y="297180"/>
                </a:lnTo>
                <a:lnTo>
                  <a:pt x="492277" y="281940"/>
                </a:lnTo>
                <a:lnTo>
                  <a:pt x="491389" y="280670"/>
                </a:lnTo>
                <a:close/>
              </a:path>
              <a:path w="589279" h="604520">
                <a:moveTo>
                  <a:pt x="313982" y="472440"/>
                </a:moveTo>
                <a:lnTo>
                  <a:pt x="309067" y="472440"/>
                </a:lnTo>
                <a:lnTo>
                  <a:pt x="304838" y="474980"/>
                </a:lnTo>
                <a:lnTo>
                  <a:pt x="301704" y="476250"/>
                </a:lnTo>
                <a:lnTo>
                  <a:pt x="245928" y="496570"/>
                </a:lnTo>
                <a:lnTo>
                  <a:pt x="232541" y="499110"/>
                </a:lnTo>
                <a:lnTo>
                  <a:pt x="395989" y="499110"/>
                </a:lnTo>
                <a:lnTo>
                  <a:pt x="385897" y="496570"/>
                </a:lnTo>
                <a:lnTo>
                  <a:pt x="351564" y="485140"/>
                </a:lnTo>
                <a:lnTo>
                  <a:pt x="327618" y="477520"/>
                </a:lnTo>
                <a:lnTo>
                  <a:pt x="318414" y="473710"/>
                </a:lnTo>
                <a:lnTo>
                  <a:pt x="313982" y="472440"/>
                </a:lnTo>
                <a:close/>
              </a:path>
              <a:path w="589279" h="604520">
                <a:moveTo>
                  <a:pt x="323851" y="419100"/>
                </a:moveTo>
                <a:lnTo>
                  <a:pt x="278026" y="419100"/>
                </a:lnTo>
                <a:lnTo>
                  <a:pt x="282573" y="422910"/>
                </a:lnTo>
                <a:lnTo>
                  <a:pt x="288432" y="427990"/>
                </a:lnTo>
                <a:lnTo>
                  <a:pt x="295160" y="438150"/>
                </a:lnTo>
                <a:lnTo>
                  <a:pt x="295414" y="438150"/>
                </a:lnTo>
                <a:lnTo>
                  <a:pt x="296443" y="439420"/>
                </a:lnTo>
                <a:lnTo>
                  <a:pt x="298665" y="441960"/>
                </a:lnTo>
                <a:lnTo>
                  <a:pt x="299046" y="441960"/>
                </a:lnTo>
                <a:lnTo>
                  <a:pt x="300748" y="443230"/>
                </a:lnTo>
                <a:lnTo>
                  <a:pt x="302691" y="444500"/>
                </a:lnTo>
                <a:lnTo>
                  <a:pt x="307009" y="445770"/>
                </a:lnTo>
                <a:lnTo>
                  <a:pt x="313626" y="445770"/>
                </a:lnTo>
                <a:lnTo>
                  <a:pt x="314083" y="444500"/>
                </a:lnTo>
                <a:lnTo>
                  <a:pt x="316763" y="444500"/>
                </a:lnTo>
                <a:lnTo>
                  <a:pt x="317449" y="443230"/>
                </a:lnTo>
                <a:lnTo>
                  <a:pt x="319062" y="443230"/>
                </a:lnTo>
                <a:lnTo>
                  <a:pt x="320090" y="441960"/>
                </a:lnTo>
                <a:lnTo>
                  <a:pt x="322694" y="439420"/>
                </a:lnTo>
                <a:lnTo>
                  <a:pt x="322960" y="439420"/>
                </a:lnTo>
                <a:lnTo>
                  <a:pt x="324396" y="436880"/>
                </a:lnTo>
                <a:lnTo>
                  <a:pt x="325424" y="435610"/>
                </a:lnTo>
                <a:lnTo>
                  <a:pt x="326605" y="430530"/>
                </a:lnTo>
                <a:lnTo>
                  <a:pt x="326796" y="429260"/>
                </a:lnTo>
                <a:lnTo>
                  <a:pt x="326516" y="426720"/>
                </a:lnTo>
                <a:lnTo>
                  <a:pt x="326440" y="425450"/>
                </a:lnTo>
                <a:lnTo>
                  <a:pt x="326212" y="424180"/>
                </a:lnTo>
                <a:lnTo>
                  <a:pt x="325907" y="422910"/>
                </a:lnTo>
                <a:lnTo>
                  <a:pt x="325500" y="422910"/>
                </a:lnTo>
                <a:lnTo>
                  <a:pt x="325107" y="421640"/>
                </a:lnTo>
                <a:lnTo>
                  <a:pt x="323851" y="419100"/>
                </a:lnTo>
                <a:close/>
              </a:path>
              <a:path w="589279" h="604520">
                <a:moveTo>
                  <a:pt x="262306" y="294640"/>
                </a:moveTo>
                <a:lnTo>
                  <a:pt x="135254" y="294640"/>
                </a:lnTo>
                <a:lnTo>
                  <a:pt x="144056" y="299720"/>
                </a:lnTo>
                <a:lnTo>
                  <a:pt x="146392" y="308610"/>
                </a:lnTo>
                <a:lnTo>
                  <a:pt x="146811" y="311150"/>
                </a:lnTo>
                <a:lnTo>
                  <a:pt x="147370" y="314960"/>
                </a:lnTo>
                <a:lnTo>
                  <a:pt x="149682" y="318770"/>
                </a:lnTo>
                <a:lnTo>
                  <a:pt x="156844" y="325120"/>
                </a:lnTo>
                <a:lnTo>
                  <a:pt x="161353" y="326390"/>
                </a:lnTo>
                <a:lnTo>
                  <a:pt x="234759" y="316230"/>
                </a:lnTo>
                <a:lnTo>
                  <a:pt x="272982" y="316230"/>
                </a:lnTo>
                <a:lnTo>
                  <a:pt x="262306" y="294640"/>
                </a:lnTo>
                <a:close/>
              </a:path>
              <a:path w="589279" h="604520">
                <a:moveTo>
                  <a:pt x="396886" y="34290"/>
                </a:moveTo>
                <a:lnTo>
                  <a:pt x="309841" y="34290"/>
                </a:lnTo>
                <a:lnTo>
                  <a:pt x="348918" y="41910"/>
                </a:lnTo>
                <a:lnTo>
                  <a:pt x="380861" y="63500"/>
                </a:lnTo>
                <a:lnTo>
                  <a:pt x="402415" y="95250"/>
                </a:lnTo>
                <a:lnTo>
                  <a:pt x="410324" y="134620"/>
                </a:lnTo>
                <a:lnTo>
                  <a:pt x="407765" y="157480"/>
                </a:lnTo>
                <a:lnTo>
                  <a:pt x="400313" y="179070"/>
                </a:lnTo>
                <a:lnTo>
                  <a:pt x="388303" y="198120"/>
                </a:lnTo>
                <a:lnTo>
                  <a:pt x="372071" y="213360"/>
                </a:lnTo>
                <a:lnTo>
                  <a:pt x="367895" y="218440"/>
                </a:lnTo>
                <a:lnTo>
                  <a:pt x="365818" y="224790"/>
                </a:lnTo>
                <a:lnTo>
                  <a:pt x="365944" y="229870"/>
                </a:lnTo>
                <a:lnTo>
                  <a:pt x="368376" y="236220"/>
                </a:lnTo>
                <a:lnTo>
                  <a:pt x="400443" y="285750"/>
                </a:lnTo>
                <a:lnTo>
                  <a:pt x="404735" y="289560"/>
                </a:lnTo>
                <a:lnTo>
                  <a:pt x="410175" y="292100"/>
                </a:lnTo>
                <a:lnTo>
                  <a:pt x="416181" y="293370"/>
                </a:lnTo>
                <a:lnTo>
                  <a:pt x="422173" y="290830"/>
                </a:lnTo>
                <a:lnTo>
                  <a:pt x="429704" y="288290"/>
                </a:lnTo>
                <a:lnTo>
                  <a:pt x="437262" y="284480"/>
                </a:lnTo>
                <a:lnTo>
                  <a:pt x="444213" y="281940"/>
                </a:lnTo>
                <a:lnTo>
                  <a:pt x="449922" y="280670"/>
                </a:lnTo>
                <a:lnTo>
                  <a:pt x="491389" y="280670"/>
                </a:lnTo>
                <a:lnTo>
                  <a:pt x="480729" y="265430"/>
                </a:lnTo>
                <a:lnTo>
                  <a:pt x="473481" y="255270"/>
                </a:lnTo>
                <a:lnTo>
                  <a:pt x="472052" y="254000"/>
                </a:lnTo>
                <a:lnTo>
                  <a:pt x="420992" y="254000"/>
                </a:lnTo>
                <a:lnTo>
                  <a:pt x="404964" y="229870"/>
                </a:lnTo>
                <a:lnTo>
                  <a:pt x="421783" y="209550"/>
                </a:lnTo>
                <a:lnTo>
                  <a:pt x="434168" y="186690"/>
                </a:lnTo>
                <a:lnTo>
                  <a:pt x="441819" y="161290"/>
                </a:lnTo>
                <a:lnTo>
                  <a:pt x="444436" y="134620"/>
                </a:lnTo>
                <a:lnTo>
                  <a:pt x="437563" y="92710"/>
                </a:lnTo>
                <a:lnTo>
                  <a:pt x="418434" y="55880"/>
                </a:lnTo>
                <a:lnTo>
                  <a:pt x="396886" y="34290"/>
                </a:lnTo>
                <a:close/>
              </a:path>
              <a:path w="589279" h="604520">
                <a:moveTo>
                  <a:pt x="249656" y="280670"/>
                </a:moveTo>
                <a:lnTo>
                  <a:pt x="175501" y="289560"/>
                </a:lnTo>
                <a:lnTo>
                  <a:pt x="259794" y="289560"/>
                </a:lnTo>
                <a:lnTo>
                  <a:pt x="256654" y="283210"/>
                </a:lnTo>
                <a:lnTo>
                  <a:pt x="249656" y="280670"/>
                </a:lnTo>
                <a:close/>
              </a:path>
              <a:path w="589279" h="604520">
                <a:moveTo>
                  <a:pt x="462176" y="246380"/>
                </a:moveTo>
                <a:lnTo>
                  <a:pt x="454259" y="246380"/>
                </a:lnTo>
                <a:lnTo>
                  <a:pt x="441095" y="247650"/>
                </a:lnTo>
                <a:lnTo>
                  <a:pt x="420992" y="254000"/>
                </a:lnTo>
                <a:lnTo>
                  <a:pt x="472052" y="254000"/>
                </a:lnTo>
                <a:lnTo>
                  <a:pt x="469195" y="251460"/>
                </a:lnTo>
                <a:lnTo>
                  <a:pt x="466534" y="248920"/>
                </a:lnTo>
                <a:lnTo>
                  <a:pt x="462176" y="246380"/>
                </a:lnTo>
                <a:close/>
              </a:path>
              <a:path w="589279" h="604520">
                <a:moveTo>
                  <a:pt x="309841" y="0"/>
                </a:moveTo>
                <a:lnTo>
                  <a:pt x="267350" y="7620"/>
                </a:lnTo>
                <a:lnTo>
                  <a:pt x="230412" y="26670"/>
                </a:lnTo>
                <a:lnTo>
                  <a:pt x="201261" y="55880"/>
                </a:lnTo>
                <a:lnTo>
                  <a:pt x="182132" y="92710"/>
                </a:lnTo>
                <a:lnTo>
                  <a:pt x="175259" y="134620"/>
                </a:lnTo>
                <a:lnTo>
                  <a:pt x="179499" y="168910"/>
                </a:lnTo>
                <a:lnTo>
                  <a:pt x="191746" y="199390"/>
                </a:lnTo>
                <a:lnTo>
                  <a:pt x="211291" y="226060"/>
                </a:lnTo>
                <a:lnTo>
                  <a:pt x="237426" y="247650"/>
                </a:lnTo>
                <a:lnTo>
                  <a:pt x="243741" y="250190"/>
                </a:lnTo>
                <a:lnTo>
                  <a:pt x="250277" y="250190"/>
                </a:lnTo>
                <a:lnTo>
                  <a:pt x="236279" y="203200"/>
                </a:lnTo>
                <a:lnTo>
                  <a:pt x="221684" y="182880"/>
                </a:lnTo>
                <a:lnTo>
                  <a:pt x="212538" y="160020"/>
                </a:lnTo>
                <a:lnTo>
                  <a:pt x="209372" y="134620"/>
                </a:lnTo>
                <a:lnTo>
                  <a:pt x="217280" y="95250"/>
                </a:lnTo>
                <a:lnTo>
                  <a:pt x="238833" y="63500"/>
                </a:lnTo>
                <a:lnTo>
                  <a:pt x="270772" y="41910"/>
                </a:lnTo>
                <a:lnTo>
                  <a:pt x="309841" y="34290"/>
                </a:lnTo>
                <a:lnTo>
                  <a:pt x="396886" y="34290"/>
                </a:lnTo>
                <a:lnTo>
                  <a:pt x="389281" y="26670"/>
                </a:lnTo>
                <a:lnTo>
                  <a:pt x="352339" y="7620"/>
                </a:lnTo>
                <a:lnTo>
                  <a:pt x="30984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6168644" y="4203103"/>
            <a:ext cx="89217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spc="-75" dirty="0">
                <a:solidFill>
                  <a:srgbClr val="3DCD58"/>
                </a:solidFill>
                <a:latin typeface="Arial"/>
                <a:cs typeface="Arial"/>
              </a:rPr>
              <a:t>FEATURES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8427605" y="2045830"/>
            <a:ext cx="971550" cy="683895"/>
          </a:xfrm>
          <a:custGeom>
            <a:avLst/>
            <a:gdLst/>
            <a:ahLst/>
            <a:cxnLst/>
            <a:rect l="l" t="t" r="r" b="b"/>
            <a:pathLst>
              <a:path w="971550" h="683894">
                <a:moveTo>
                  <a:pt x="794397" y="0"/>
                </a:moveTo>
                <a:lnTo>
                  <a:pt x="177114" y="0"/>
                </a:lnTo>
                <a:lnTo>
                  <a:pt x="166123" y="2164"/>
                </a:lnTo>
                <a:lnTo>
                  <a:pt x="157149" y="8067"/>
                </a:lnTo>
                <a:lnTo>
                  <a:pt x="151100" y="16823"/>
                </a:lnTo>
                <a:lnTo>
                  <a:pt x="148882" y="27546"/>
                </a:lnTo>
                <a:lnTo>
                  <a:pt x="148882" y="428447"/>
                </a:lnTo>
                <a:lnTo>
                  <a:pt x="3047" y="568121"/>
                </a:lnTo>
                <a:lnTo>
                  <a:pt x="0" y="575208"/>
                </a:lnTo>
                <a:lnTo>
                  <a:pt x="0" y="655764"/>
                </a:lnTo>
                <a:lnTo>
                  <a:pt x="2217" y="666494"/>
                </a:lnTo>
                <a:lnTo>
                  <a:pt x="8266" y="675254"/>
                </a:lnTo>
                <a:lnTo>
                  <a:pt x="17236" y="681158"/>
                </a:lnTo>
                <a:lnTo>
                  <a:pt x="28219" y="683323"/>
                </a:lnTo>
                <a:lnTo>
                  <a:pt x="943292" y="683323"/>
                </a:lnTo>
                <a:lnTo>
                  <a:pt x="954275" y="681158"/>
                </a:lnTo>
                <a:lnTo>
                  <a:pt x="963245" y="675254"/>
                </a:lnTo>
                <a:lnTo>
                  <a:pt x="969293" y="666494"/>
                </a:lnTo>
                <a:lnTo>
                  <a:pt x="971511" y="655764"/>
                </a:lnTo>
                <a:lnTo>
                  <a:pt x="971511" y="628218"/>
                </a:lnTo>
                <a:lnTo>
                  <a:pt x="56438" y="628218"/>
                </a:lnTo>
                <a:lnTo>
                  <a:pt x="56438" y="594169"/>
                </a:lnTo>
                <a:lnTo>
                  <a:pt x="202285" y="454494"/>
                </a:lnTo>
                <a:lnTo>
                  <a:pt x="205333" y="447408"/>
                </a:lnTo>
                <a:lnTo>
                  <a:pt x="205333" y="55105"/>
                </a:lnTo>
                <a:lnTo>
                  <a:pt x="822629" y="55105"/>
                </a:lnTo>
                <a:lnTo>
                  <a:pt x="822629" y="27546"/>
                </a:lnTo>
                <a:lnTo>
                  <a:pt x="820411" y="16823"/>
                </a:lnTo>
                <a:lnTo>
                  <a:pt x="814362" y="8067"/>
                </a:lnTo>
                <a:lnTo>
                  <a:pt x="805388" y="2164"/>
                </a:lnTo>
                <a:lnTo>
                  <a:pt x="794397" y="0"/>
                </a:lnTo>
                <a:close/>
              </a:path>
              <a:path w="971550" h="683894">
                <a:moveTo>
                  <a:pt x="877121" y="494995"/>
                </a:moveTo>
                <a:lnTo>
                  <a:pt x="787298" y="494995"/>
                </a:lnTo>
                <a:lnTo>
                  <a:pt x="915073" y="595769"/>
                </a:lnTo>
                <a:lnTo>
                  <a:pt x="915073" y="628218"/>
                </a:lnTo>
                <a:lnTo>
                  <a:pt x="971511" y="628218"/>
                </a:lnTo>
                <a:lnTo>
                  <a:pt x="971511" y="574281"/>
                </a:lnTo>
                <a:lnTo>
                  <a:pt x="967663" y="566394"/>
                </a:lnTo>
                <a:lnTo>
                  <a:pt x="877121" y="494995"/>
                </a:lnTo>
                <a:close/>
              </a:path>
              <a:path w="971550" h="683894">
                <a:moveTo>
                  <a:pt x="803719" y="439889"/>
                </a:moveTo>
                <a:lnTo>
                  <a:pt x="275856" y="439889"/>
                </a:lnTo>
                <a:lnTo>
                  <a:pt x="268376" y="443077"/>
                </a:lnTo>
                <a:lnTo>
                  <a:pt x="182778" y="532866"/>
                </a:lnTo>
                <a:lnTo>
                  <a:pt x="178101" y="539489"/>
                </a:lnTo>
                <a:lnTo>
                  <a:pt x="175615" y="546989"/>
                </a:lnTo>
                <a:lnTo>
                  <a:pt x="175406" y="554869"/>
                </a:lnTo>
                <a:lnTo>
                  <a:pt x="177558" y="562635"/>
                </a:lnTo>
                <a:lnTo>
                  <a:pt x="181913" y="569459"/>
                </a:lnTo>
                <a:lnTo>
                  <a:pt x="187964" y="574676"/>
                </a:lnTo>
                <a:lnTo>
                  <a:pt x="195280" y="578010"/>
                </a:lnTo>
                <a:lnTo>
                  <a:pt x="203428" y="579183"/>
                </a:lnTo>
                <a:lnTo>
                  <a:pt x="770407" y="579183"/>
                </a:lnTo>
                <a:lnTo>
                  <a:pt x="798626" y="551637"/>
                </a:lnTo>
                <a:lnTo>
                  <a:pt x="770407" y="524078"/>
                </a:lnTo>
                <a:lnTo>
                  <a:pt x="268249" y="524078"/>
                </a:lnTo>
                <a:lnTo>
                  <a:pt x="295986" y="494995"/>
                </a:lnTo>
                <a:lnTo>
                  <a:pt x="877121" y="494995"/>
                </a:lnTo>
                <a:lnTo>
                  <a:pt x="809980" y="442048"/>
                </a:lnTo>
                <a:lnTo>
                  <a:pt x="803719" y="439889"/>
                </a:lnTo>
                <a:close/>
              </a:path>
              <a:path w="971550" h="683894">
                <a:moveTo>
                  <a:pt x="822629" y="55105"/>
                </a:moveTo>
                <a:lnTo>
                  <a:pt x="766178" y="55105"/>
                </a:lnTo>
                <a:lnTo>
                  <a:pt x="766178" y="389242"/>
                </a:lnTo>
                <a:lnTo>
                  <a:pt x="768396" y="399967"/>
                </a:lnTo>
                <a:lnTo>
                  <a:pt x="774444" y="408727"/>
                </a:lnTo>
                <a:lnTo>
                  <a:pt x="783414" y="414634"/>
                </a:lnTo>
                <a:lnTo>
                  <a:pt x="794397" y="416801"/>
                </a:lnTo>
                <a:lnTo>
                  <a:pt x="805388" y="414634"/>
                </a:lnTo>
                <a:lnTo>
                  <a:pt x="814362" y="408727"/>
                </a:lnTo>
                <a:lnTo>
                  <a:pt x="820411" y="399967"/>
                </a:lnTo>
                <a:lnTo>
                  <a:pt x="822629" y="389242"/>
                </a:lnTo>
                <a:lnTo>
                  <a:pt x="822629" y="55105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9076334" y="2234882"/>
            <a:ext cx="324485" cy="605155"/>
          </a:xfrm>
          <a:custGeom>
            <a:avLst/>
            <a:gdLst/>
            <a:ahLst/>
            <a:cxnLst/>
            <a:rect l="l" t="t" r="r" b="b"/>
            <a:pathLst>
              <a:path w="324484" h="605155">
                <a:moveTo>
                  <a:pt x="0" y="604989"/>
                </a:moveTo>
                <a:lnTo>
                  <a:pt x="324002" y="604989"/>
                </a:lnTo>
                <a:lnTo>
                  <a:pt x="324002" y="0"/>
                </a:lnTo>
                <a:lnTo>
                  <a:pt x="0" y="0"/>
                </a:lnTo>
                <a:lnTo>
                  <a:pt x="0" y="6049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9224047" y="2743212"/>
            <a:ext cx="52705" cy="52705"/>
          </a:xfrm>
          <a:custGeom>
            <a:avLst/>
            <a:gdLst/>
            <a:ahLst/>
            <a:cxnLst/>
            <a:rect l="l" t="t" r="r" b="b"/>
            <a:pathLst>
              <a:path w="52704" h="52705">
                <a:moveTo>
                  <a:pt x="22059" y="0"/>
                </a:moveTo>
                <a:lnTo>
                  <a:pt x="12156" y="3700"/>
                </a:lnTo>
                <a:lnTo>
                  <a:pt x="4710" y="10677"/>
                </a:lnTo>
                <a:lnTo>
                  <a:pt x="423" y="19945"/>
                </a:lnTo>
                <a:lnTo>
                  <a:pt x="0" y="30518"/>
                </a:lnTo>
                <a:lnTo>
                  <a:pt x="3715" y="40424"/>
                </a:lnTo>
                <a:lnTo>
                  <a:pt x="10701" y="47878"/>
                </a:lnTo>
                <a:lnTo>
                  <a:pt x="19975" y="52170"/>
                </a:lnTo>
                <a:lnTo>
                  <a:pt x="30556" y="52590"/>
                </a:lnTo>
                <a:lnTo>
                  <a:pt x="40455" y="48868"/>
                </a:lnTo>
                <a:lnTo>
                  <a:pt x="47904" y="41879"/>
                </a:lnTo>
                <a:lnTo>
                  <a:pt x="52191" y="32607"/>
                </a:lnTo>
                <a:lnTo>
                  <a:pt x="52603" y="22034"/>
                </a:lnTo>
                <a:lnTo>
                  <a:pt x="48891" y="12137"/>
                </a:lnTo>
                <a:lnTo>
                  <a:pt x="41903" y="4692"/>
                </a:lnTo>
                <a:lnTo>
                  <a:pt x="32629" y="410"/>
                </a:lnTo>
                <a:lnTo>
                  <a:pt x="22059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9054731" y="2206091"/>
            <a:ext cx="389890" cy="659765"/>
          </a:xfrm>
          <a:custGeom>
            <a:avLst/>
            <a:gdLst/>
            <a:ahLst/>
            <a:cxnLst/>
            <a:rect l="l" t="t" r="r" b="b"/>
            <a:pathLst>
              <a:path w="389890" h="659764">
                <a:moveTo>
                  <a:pt x="304558" y="0"/>
                </a:moveTo>
                <a:lnTo>
                  <a:pt x="85026" y="0"/>
                </a:lnTo>
                <a:lnTo>
                  <a:pt x="51960" y="6691"/>
                </a:lnTo>
                <a:lnTo>
                  <a:pt x="24930" y="24930"/>
                </a:lnTo>
                <a:lnTo>
                  <a:pt x="6691" y="51960"/>
                </a:lnTo>
                <a:lnTo>
                  <a:pt x="0" y="85026"/>
                </a:lnTo>
                <a:lnTo>
                  <a:pt x="0" y="574649"/>
                </a:lnTo>
                <a:lnTo>
                  <a:pt x="6691" y="607710"/>
                </a:lnTo>
                <a:lnTo>
                  <a:pt x="24930" y="634741"/>
                </a:lnTo>
                <a:lnTo>
                  <a:pt x="51960" y="652982"/>
                </a:lnTo>
                <a:lnTo>
                  <a:pt x="85026" y="659676"/>
                </a:lnTo>
                <a:lnTo>
                  <a:pt x="304558" y="659676"/>
                </a:lnTo>
                <a:lnTo>
                  <a:pt x="337625" y="652982"/>
                </a:lnTo>
                <a:lnTo>
                  <a:pt x="364655" y="634741"/>
                </a:lnTo>
                <a:lnTo>
                  <a:pt x="375671" y="618413"/>
                </a:lnTo>
                <a:lnTo>
                  <a:pt x="85026" y="618413"/>
                </a:lnTo>
                <a:lnTo>
                  <a:pt x="68008" y="614968"/>
                </a:lnTo>
                <a:lnTo>
                  <a:pt x="54095" y="605580"/>
                </a:lnTo>
                <a:lnTo>
                  <a:pt x="44707" y="591667"/>
                </a:lnTo>
                <a:lnTo>
                  <a:pt x="41262" y="574649"/>
                </a:lnTo>
                <a:lnTo>
                  <a:pt x="41262" y="515797"/>
                </a:lnTo>
                <a:lnTo>
                  <a:pt x="299529" y="515797"/>
                </a:lnTo>
                <a:lnTo>
                  <a:pt x="307565" y="514177"/>
                </a:lnTo>
                <a:lnTo>
                  <a:pt x="314124" y="509757"/>
                </a:lnTo>
                <a:lnTo>
                  <a:pt x="318546" y="503201"/>
                </a:lnTo>
                <a:lnTo>
                  <a:pt x="320166" y="495173"/>
                </a:lnTo>
                <a:lnTo>
                  <a:pt x="318546" y="487137"/>
                </a:lnTo>
                <a:lnTo>
                  <a:pt x="314124" y="480577"/>
                </a:lnTo>
                <a:lnTo>
                  <a:pt x="307565" y="476156"/>
                </a:lnTo>
                <a:lnTo>
                  <a:pt x="299529" y="474535"/>
                </a:lnTo>
                <a:lnTo>
                  <a:pt x="41262" y="474535"/>
                </a:lnTo>
                <a:lnTo>
                  <a:pt x="41262" y="178828"/>
                </a:lnTo>
                <a:lnTo>
                  <a:pt x="299529" y="178828"/>
                </a:lnTo>
                <a:lnTo>
                  <a:pt x="307565" y="177207"/>
                </a:lnTo>
                <a:lnTo>
                  <a:pt x="314124" y="172786"/>
                </a:lnTo>
                <a:lnTo>
                  <a:pt x="318546" y="166227"/>
                </a:lnTo>
                <a:lnTo>
                  <a:pt x="320166" y="158191"/>
                </a:lnTo>
                <a:lnTo>
                  <a:pt x="318546" y="150162"/>
                </a:lnTo>
                <a:lnTo>
                  <a:pt x="314124" y="143606"/>
                </a:lnTo>
                <a:lnTo>
                  <a:pt x="307565" y="139187"/>
                </a:lnTo>
                <a:lnTo>
                  <a:pt x="299529" y="137566"/>
                </a:lnTo>
                <a:lnTo>
                  <a:pt x="41262" y="137566"/>
                </a:lnTo>
                <a:lnTo>
                  <a:pt x="41262" y="85026"/>
                </a:lnTo>
                <a:lnTo>
                  <a:pt x="44707" y="68008"/>
                </a:lnTo>
                <a:lnTo>
                  <a:pt x="54095" y="54095"/>
                </a:lnTo>
                <a:lnTo>
                  <a:pt x="68008" y="44707"/>
                </a:lnTo>
                <a:lnTo>
                  <a:pt x="85026" y="41262"/>
                </a:lnTo>
                <a:lnTo>
                  <a:pt x="375675" y="41262"/>
                </a:lnTo>
                <a:lnTo>
                  <a:pt x="364655" y="24930"/>
                </a:lnTo>
                <a:lnTo>
                  <a:pt x="337625" y="6691"/>
                </a:lnTo>
                <a:lnTo>
                  <a:pt x="304558" y="0"/>
                </a:lnTo>
                <a:close/>
              </a:path>
              <a:path w="389890" h="659764">
                <a:moveTo>
                  <a:pt x="375675" y="41262"/>
                </a:moveTo>
                <a:lnTo>
                  <a:pt x="304558" y="41262"/>
                </a:lnTo>
                <a:lnTo>
                  <a:pt x="321576" y="44707"/>
                </a:lnTo>
                <a:lnTo>
                  <a:pt x="335489" y="54095"/>
                </a:lnTo>
                <a:lnTo>
                  <a:pt x="344878" y="68008"/>
                </a:lnTo>
                <a:lnTo>
                  <a:pt x="348322" y="85026"/>
                </a:lnTo>
                <a:lnTo>
                  <a:pt x="348322" y="574649"/>
                </a:lnTo>
                <a:lnTo>
                  <a:pt x="344878" y="591667"/>
                </a:lnTo>
                <a:lnTo>
                  <a:pt x="335489" y="605580"/>
                </a:lnTo>
                <a:lnTo>
                  <a:pt x="321576" y="614968"/>
                </a:lnTo>
                <a:lnTo>
                  <a:pt x="304558" y="618413"/>
                </a:lnTo>
                <a:lnTo>
                  <a:pt x="375671" y="618413"/>
                </a:lnTo>
                <a:lnTo>
                  <a:pt x="382893" y="607710"/>
                </a:lnTo>
                <a:lnTo>
                  <a:pt x="389585" y="574649"/>
                </a:lnTo>
                <a:lnTo>
                  <a:pt x="389585" y="85026"/>
                </a:lnTo>
                <a:lnTo>
                  <a:pt x="382893" y="51960"/>
                </a:lnTo>
                <a:lnTo>
                  <a:pt x="375675" y="41262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9170834" y="2279281"/>
            <a:ext cx="156210" cy="41275"/>
          </a:xfrm>
          <a:custGeom>
            <a:avLst/>
            <a:gdLst/>
            <a:ahLst/>
            <a:cxnLst/>
            <a:rect l="l" t="t" r="r" b="b"/>
            <a:pathLst>
              <a:path w="156209" h="41275">
                <a:moveTo>
                  <a:pt x="135483" y="0"/>
                </a:moveTo>
                <a:lnTo>
                  <a:pt x="20637" y="0"/>
                </a:lnTo>
                <a:lnTo>
                  <a:pt x="12606" y="1620"/>
                </a:lnTo>
                <a:lnTo>
                  <a:pt x="6046" y="6042"/>
                </a:lnTo>
                <a:lnTo>
                  <a:pt x="1622" y="12601"/>
                </a:lnTo>
                <a:lnTo>
                  <a:pt x="0" y="20637"/>
                </a:lnTo>
                <a:lnTo>
                  <a:pt x="1622" y="28666"/>
                </a:lnTo>
                <a:lnTo>
                  <a:pt x="6046" y="35221"/>
                </a:lnTo>
                <a:lnTo>
                  <a:pt x="12606" y="39641"/>
                </a:lnTo>
                <a:lnTo>
                  <a:pt x="20637" y="41262"/>
                </a:lnTo>
                <a:lnTo>
                  <a:pt x="135483" y="41262"/>
                </a:lnTo>
                <a:lnTo>
                  <a:pt x="143514" y="39641"/>
                </a:lnTo>
                <a:lnTo>
                  <a:pt x="150074" y="35221"/>
                </a:lnTo>
                <a:lnTo>
                  <a:pt x="154498" y="28666"/>
                </a:lnTo>
                <a:lnTo>
                  <a:pt x="156121" y="20637"/>
                </a:lnTo>
                <a:lnTo>
                  <a:pt x="154498" y="12601"/>
                </a:lnTo>
                <a:lnTo>
                  <a:pt x="150074" y="6042"/>
                </a:lnTo>
                <a:lnTo>
                  <a:pt x="143514" y="1620"/>
                </a:lnTo>
                <a:lnTo>
                  <a:pt x="135483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803208" y="2174506"/>
            <a:ext cx="224790" cy="270510"/>
          </a:xfrm>
          <a:custGeom>
            <a:avLst/>
            <a:gdLst/>
            <a:ahLst/>
            <a:cxnLst/>
            <a:rect l="l" t="t" r="r" b="b"/>
            <a:pathLst>
              <a:path w="224790" h="270510">
                <a:moveTo>
                  <a:pt x="64008" y="118325"/>
                </a:moveTo>
                <a:lnTo>
                  <a:pt x="47548" y="118325"/>
                </a:lnTo>
                <a:lnTo>
                  <a:pt x="29055" y="122069"/>
                </a:lnTo>
                <a:lnTo>
                  <a:pt x="13939" y="132272"/>
                </a:lnTo>
                <a:lnTo>
                  <a:pt x="3741" y="147392"/>
                </a:lnTo>
                <a:lnTo>
                  <a:pt x="0" y="165887"/>
                </a:lnTo>
                <a:lnTo>
                  <a:pt x="0" y="222580"/>
                </a:lnTo>
                <a:lnTo>
                  <a:pt x="3741" y="241075"/>
                </a:lnTo>
                <a:lnTo>
                  <a:pt x="13939" y="256195"/>
                </a:lnTo>
                <a:lnTo>
                  <a:pt x="29055" y="266398"/>
                </a:lnTo>
                <a:lnTo>
                  <a:pt x="47548" y="270141"/>
                </a:lnTo>
                <a:lnTo>
                  <a:pt x="176974" y="270141"/>
                </a:lnTo>
                <a:lnTo>
                  <a:pt x="195462" y="266398"/>
                </a:lnTo>
                <a:lnTo>
                  <a:pt x="210578" y="256195"/>
                </a:lnTo>
                <a:lnTo>
                  <a:pt x="212000" y="254088"/>
                </a:lnTo>
                <a:lnTo>
                  <a:pt x="47548" y="254088"/>
                </a:lnTo>
                <a:lnTo>
                  <a:pt x="35298" y="251608"/>
                </a:lnTo>
                <a:lnTo>
                  <a:pt x="25285" y="244849"/>
                </a:lnTo>
                <a:lnTo>
                  <a:pt x="18530" y="234832"/>
                </a:lnTo>
                <a:lnTo>
                  <a:pt x="16052" y="222580"/>
                </a:lnTo>
                <a:lnTo>
                  <a:pt x="16052" y="165887"/>
                </a:lnTo>
                <a:lnTo>
                  <a:pt x="18530" y="153640"/>
                </a:lnTo>
                <a:lnTo>
                  <a:pt x="25285" y="143622"/>
                </a:lnTo>
                <a:lnTo>
                  <a:pt x="35298" y="136860"/>
                </a:lnTo>
                <a:lnTo>
                  <a:pt x="47548" y="134378"/>
                </a:lnTo>
                <a:lnTo>
                  <a:pt x="64008" y="134378"/>
                </a:lnTo>
                <a:lnTo>
                  <a:pt x="67500" y="130886"/>
                </a:lnTo>
                <a:lnTo>
                  <a:pt x="67602" y="121932"/>
                </a:lnTo>
                <a:lnTo>
                  <a:pt x="64008" y="118325"/>
                </a:lnTo>
                <a:close/>
              </a:path>
              <a:path w="224790" h="270510">
                <a:moveTo>
                  <a:pt x="151971" y="16040"/>
                </a:moveTo>
                <a:lnTo>
                  <a:pt x="106819" y="16040"/>
                </a:lnTo>
                <a:lnTo>
                  <a:pt x="131118" y="20955"/>
                </a:lnTo>
                <a:lnTo>
                  <a:pt x="150982" y="34353"/>
                </a:lnTo>
                <a:lnTo>
                  <a:pt x="164385" y="54209"/>
                </a:lnTo>
                <a:lnTo>
                  <a:pt x="169303" y="78498"/>
                </a:lnTo>
                <a:lnTo>
                  <a:pt x="169430" y="130886"/>
                </a:lnTo>
                <a:lnTo>
                  <a:pt x="172999" y="134378"/>
                </a:lnTo>
                <a:lnTo>
                  <a:pt x="177368" y="134378"/>
                </a:lnTo>
                <a:lnTo>
                  <a:pt x="189466" y="136860"/>
                </a:lnTo>
                <a:lnTo>
                  <a:pt x="199353" y="143622"/>
                </a:lnTo>
                <a:lnTo>
                  <a:pt x="206023" y="153640"/>
                </a:lnTo>
                <a:lnTo>
                  <a:pt x="208470" y="165887"/>
                </a:lnTo>
                <a:lnTo>
                  <a:pt x="208470" y="222580"/>
                </a:lnTo>
                <a:lnTo>
                  <a:pt x="205992" y="234832"/>
                </a:lnTo>
                <a:lnTo>
                  <a:pt x="199237" y="244849"/>
                </a:lnTo>
                <a:lnTo>
                  <a:pt x="189225" y="251608"/>
                </a:lnTo>
                <a:lnTo>
                  <a:pt x="176974" y="254088"/>
                </a:lnTo>
                <a:lnTo>
                  <a:pt x="212000" y="254088"/>
                </a:lnTo>
                <a:lnTo>
                  <a:pt x="220779" y="241075"/>
                </a:lnTo>
                <a:lnTo>
                  <a:pt x="224523" y="222580"/>
                </a:lnTo>
                <a:lnTo>
                  <a:pt x="224523" y="165887"/>
                </a:lnTo>
                <a:lnTo>
                  <a:pt x="221525" y="149210"/>
                </a:lnTo>
                <a:lnTo>
                  <a:pt x="213263" y="135116"/>
                </a:lnTo>
                <a:lnTo>
                  <a:pt x="200836" y="124701"/>
                </a:lnTo>
                <a:lnTo>
                  <a:pt x="185343" y="119062"/>
                </a:lnTo>
                <a:lnTo>
                  <a:pt x="185338" y="78473"/>
                </a:lnTo>
                <a:lnTo>
                  <a:pt x="179162" y="47973"/>
                </a:lnTo>
                <a:lnTo>
                  <a:pt x="162317" y="23018"/>
                </a:lnTo>
                <a:lnTo>
                  <a:pt x="151971" y="16040"/>
                </a:lnTo>
                <a:close/>
              </a:path>
              <a:path w="224790" h="270510">
                <a:moveTo>
                  <a:pt x="140343" y="49352"/>
                </a:moveTo>
                <a:lnTo>
                  <a:pt x="105727" y="49352"/>
                </a:lnTo>
                <a:lnTo>
                  <a:pt x="117658" y="51765"/>
                </a:lnTo>
                <a:lnTo>
                  <a:pt x="127412" y="58345"/>
                </a:lnTo>
                <a:lnTo>
                  <a:pt x="133995" y="68099"/>
                </a:lnTo>
                <a:lnTo>
                  <a:pt x="136410" y="80035"/>
                </a:lnTo>
                <a:lnTo>
                  <a:pt x="136410" y="117982"/>
                </a:lnTo>
                <a:lnTo>
                  <a:pt x="104457" y="117982"/>
                </a:lnTo>
                <a:lnTo>
                  <a:pt x="100863" y="121589"/>
                </a:lnTo>
                <a:lnTo>
                  <a:pt x="100863" y="144500"/>
                </a:lnTo>
                <a:lnTo>
                  <a:pt x="91389" y="148728"/>
                </a:lnTo>
                <a:lnTo>
                  <a:pt x="83856" y="155657"/>
                </a:lnTo>
                <a:lnTo>
                  <a:pt x="78883" y="164681"/>
                </a:lnTo>
                <a:lnTo>
                  <a:pt x="77089" y="175196"/>
                </a:lnTo>
                <a:lnTo>
                  <a:pt x="79586" y="187533"/>
                </a:lnTo>
                <a:lnTo>
                  <a:pt x="86394" y="197623"/>
                </a:lnTo>
                <a:lnTo>
                  <a:pt x="96484" y="204434"/>
                </a:lnTo>
                <a:lnTo>
                  <a:pt x="108826" y="206933"/>
                </a:lnTo>
                <a:lnTo>
                  <a:pt x="121168" y="204434"/>
                </a:lnTo>
                <a:lnTo>
                  <a:pt x="131257" y="197623"/>
                </a:lnTo>
                <a:lnTo>
                  <a:pt x="135815" y="190868"/>
                </a:lnTo>
                <a:lnTo>
                  <a:pt x="100177" y="190868"/>
                </a:lnTo>
                <a:lnTo>
                  <a:pt x="93129" y="183832"/>
                </a:lnTo>
                <a:lnTo>
                  <a:pt x="93129" y="166522"/>
                </a:lnTo>
                <a:lnTo>
                  <a:pt x="100203" y="159486"/>
                </a:lnTo>
                <a:lnTo>
                  <a:pt x="113309" y="159486"/>
                </a:lnTo>
                <a:lnTo>
                  <a:pt x="116903" y="155892"/>
                </a:lnTo>
                <a:lnTo>
                  <a:pt x="116903" y="134035"/>
                </a:lnTo>
                <a:lnTo>
                  <a:pt x="148869" y="134035"/>
                </a:lnTo>
                <a:lnTo>
                  <a:pt x="152463" y="130441"/>
                </a:lnTo>
                <a:lnTo>
                  <a:pt x="152463" y="80035"/>
                </a:lnTo>
                <a:lnTo>
                  <a:pt x="148784" y="61861"/>
                </a:lnTo>
                <a:lnTo>
                  <a:pt x="140343" y="49352"/>
                </a:lnTo>
                <a:close/>
              </a:path>
              <a:path w="224790" h="270510">
                <a:moveTo>
                  <a:pt x="133083" y="158813"/>
                </a:moveTo>
                <a:lnTo>
                  <a:pt x="124663" y="161582"/>
                </a:lnTo>
                <a:lnTo>
                  <a:pt x="122364" y="166115"/>
                </a:lnTo>
                <a:lnTo>
                  <a:pt x="124256" y="171869"/>
                </a:lnTo>
                <a:lnTo>
                  <a:pt x="124510" y="173507"/>
                </a:lnTo>
                <a:lnTo>
                  <a:pt x="124510" y="183832"/>
                </a:lnTo>
                <a:lnTo>
                  <a:pt x="117475" y="190868"/>
                </a:lnTo>
                <a:lnTo>
                  <a:pt x="135815" y="190868"/>
                </a:lnTo>
                <a:lnTo>
                  <a:pt x="138065" y="187533"/>
                </a:lnTo>
                <a:lnTo>
                  <a:pt x="140563" y="175196"/>
                </a:lnTo>
                <a:lnTo>
                  <a:pt x="140563" y="171805"/>
                </a:lnTo>
                <a:lnTo>
                  <a:pt x="140042" y="168490"/>
                </a:lnTo>
                <a:lnTo>
                  <a:pt x="137617" y="161099"/>
                </a:lnTo>
                <a:lnTo>
                  <a:pt x="133083" y="158813"/>
                </a:lnTo>
                <a:close/>
              </a:path>
              <a:path w="224790" h="270510">
                <a:moveTo>
                  <a:pt x="44424" y="81572"/>
                </a:moveTo>
                <a:lnTo>
                  <a:pt x="28371" y="81572"/>
                </a:lnTo>
                <a:lnTo>
                  <a:pt x="28450" y="87883"/>
                </a:lnTo>
                <a:lnTo>
                  <a:pt x="30835" y="93573"/>
                </a:lnTo>
                <a:lnTo>
                  <a:pt x="39649" y="102298"/>
                </a:lnTo>
                <a:lnTo>
                  <a:pt x="45478" y="104686"/>
                </a:lnTo>
                <a:lnTo>
                  <a:pt x="51676" y="104660"/>
                </a:lnTo>
                <a:lnTo>
                  <a:pt x="60517" y="102858"/>
                </a:lnTo>
                <a:lnTo>
                  <a:pt x="67773" y="98021"/>
                </a:lnTo>
                <a:lnTo>
                  <a:pt x="72743" y="90866"/>
                </a:lnTo>
                <a:lnTo>
                  <a:pt x="73249" y="88620"/>
                </a:lnTo>
                <a:lnTo>
                  <a:pt x="49695" y="88620"/>
                </a:lnTo>
                <a:lnTo>
                  <a:pt x="47891" y="87883"/>
                </a:lnTo>
                <a:lnTo>
                  <a:pt x="45173" y="85191"/>
                </a:lnTo>
                <a:lnTo>
                  <a:pt x="44424" y="83413"/>
                </a:lnTo>
                <a:lnTo>
                  <a:pt x="44424" y="81572"/>
                </a:lnTo>
                <a:close/>
              </a:path>
              <a:path w="224790" h="270510">
                <a:moveTo>
                  <a:pt x="105727" y="33299"/>
                </a:moveTo>
                <a:lnTo>
                  <a:pt x="65824" y="57594"/>
                </a:lnTo>
                <a:lnTo>
                  <a:pt x="58737" y="85369"/>
                </a:lnTo>
                <a:lnTo>
                  <a:pt x="55537" y="88595"/>
                </a:lnTo>
                <a:lnTo>
                  <a:pt x="49695" y="88620"/>
                </a:lnTo>
                <a:lnTo>
                  <a:pt x="73249" y="88620"/>
                </a:lnTo>
                <a:lnTo>
                  <a:pt x="74739" y="82016"/>
                </a:lnTo>
                <a:lnTo>
                  <a:pt x="75615" y="73190"/>
                </a:lnTo>
                <a:lnTo>
                  <a:pt x="80213" y="64731"/>
                </a:lnTo>
                <a:lnTo>
                  <a:pt x="84949" y="57962"/>
                </a:lnTo>
                <a:lnTo>
                  <a:pt x="90751" y="53160"/>
                </a:lnTo>
                <a:lnTo>
                  <a:pt x="97661" y="50299"/>
                </a:lnTo>
                <a:lnTo>
                  <a:pt x="105727" y="49352"/>
                </a:lnTo>
                <a:lnTo>
                  <a:pt x="140343" y="49352"/>
                </a:lnTo>
                <a:lnTo>
                  <a:pt x="138758" y="47004"/>
                </a:lnTo>
                <a:lnTo>
                  <a:pt x="123901" y="36978"/>
                </a:lnTo>
                <a:lnTo>
                  <a:pt x="105727" y="33299"/>
                </a:lnTo>
                <a:close/>
              </a:path>
              <a:path w="224790" h="270510">
                <a:moveTo>
                  <a:pt x="106819" y="0"/>
                </a:moveTo>
                <a:lnTo>
                  <a:pt x="76287" y="6178"/>
                </a:lnTo>
                <a:lnTo>
                  <a:pt x="51328" y="23018"/>
                </a:lnTo>
                <a:lnTo>
                  <a:pt x="34487" y="47973"/>
                </a:lnTo>
                <a:lnTo>
                  <a:pt x="28313" y="78473"/>
                </a:lnTo>
                <a:lnTo>
                  <a:pt x="28371" y="81711"/>
                </a:lnTo>
                <a:lnTo>
                  <a:pt x="28371" y="81572"/>
                </a:lnTo>
                <a:lnTo>
                  <a:pt x="44424" y="81572"/>
                </a:lnTo>
                <a:lnTo>
                  <a:pt x="62684" y="34345"/>
                </a:lnTo>
                <a:lnTo>
                  <a:pt x="106819" y="16040"/>
                </a:lnTo>
                <a:lnTo>
                  <a:pt x="151971" y="16040"/>
                </a:lnTo>
                <a:lnTo>
                  <a:pt x="137353" y="6178"/>
                </a:lnTo>
                <a:lnTo>
                  <a:pt x="106819" y="0"/>
                </a:lnTo>
                <a:close/>
              </a:path>
            </a:pathLst>
          </a:custGeom>
          <a:solidFill>
            <a:srgbClr val="B1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9158605" y="2418448"/>
            <a:ext cx="181863" cy="2188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6872" y="587514"/>
            <a:ext cx="82283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85" dirty="0">
                <a:solidFill>
                  <a:srgbClr val="3DCD58"/>
                </a:solidFill>
              </a:rPr>
              <a:t>APC </a:t>
            </a:r>
            <a:r>
              <a:rPr sz="3600" spc="-45" dirty="0">
                <a:solidFill>
                  <a:srgbClr val="3DCD58"/>
                </a:solidFill>
              </a:rPr>
              <a:t>SmartConnect: </a:t>
            </a:r>
            <a:r>
              <a:rPr sz="3600" spc="-55" dirty="0">
                <a:solidFill>
                  <a:srgbClr val="3DCD58"/>
                </a:solidFill>
              </a:rPr>
              <a:t>offers </a:t>
            </a:r>
            <a:r>
              <a:rPr sz="3600" spc="15" dirty="0">
                <a:solidFill>
                  <a:srgbClr val="3DCD58"/>
                </a:solidFill>
              </a:rPr>
              <a:t>and</a:t>
            </a:r>
            <a:r>
              <a:rPr sz="3600" spc="55" dirty="0">
                <a:solidFill>
                  <a:srgbClr val="3DCD58"/>
                </a:solidFill>
              </a:rPr>
              <a:t> </a:t>
            </a:r>
            <a:r>
              <a:rPr sz="3600" spc="-35" dirty="0">
                <a:solidFill>
                  <a:srgbClr val="3DCD58"/>
                </a:solidFill>
              </a:rPr>
              <a:t>interfaces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10502" y="1396797"/>
            <a:ext cx="3334385" cy="2038762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43510" indent="-130810">
              <a:lnSpc>
                <a:spcPct val="100000"/>
              </a:lnSpc>
              <a:spcBef>
                <a:spcPts val="459"/>
              </a:spcBef>
              <a:buChar char="•"/>
              <a:tabLst>
                <a:tab pos="144145" algn="l"/>
              </a:tabLst>
            </a:pPr>
            <a:r>
              <a:rPr lang="en-US" sz="1100" spc="10">
                <a:solidFill>
                  <a:srgbClr val="58595B"/>
                </a:solidFill>
                <a:latin typeface="Arial"/>
                <a:cs typeface="Arial"/>
              </a:rPr>
              <a:t>Connected</a:t>
            </a:r>
            <a:r>
              <a:rPr sz="1100" spc="1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online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models:</a:t>
            </a:r>
            <a:endParaRPr sz="1100">
              <a:latin typeface="Arial"/>
              <a:cs typeface="Arial"/>
            </a:endParaRPr>
          </a:p>
          <a:p>
            <a:pPr marL="241300" lvl="1" indent="-85090">
              <a:lnSpc>
                <a:spcPct val="100000"/>
              </a:lnSpc>
              <a:spcBef>
                <a:spcPts val="365"/>
              </a:spcBef>
              <a:buChar char="-"/>
              <a:tabLst>
                <a:tab pos="241935" algn="l"/>
              </a:tabLst>
            </a:pP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Embedded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SmartConnect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port</a:t>
            </a:r>
            <a:endParaRPr sz="1100" dirty="0">
              <a:latin typeface="Arial"/>
              <a:cs typeface="Arial"/>
            </a:endParaRPr>
          </a:p>
          <a:p>
            <a:pPr marL="143510" indent="-130810">
              <a:lnSpc>
                <a:spcPct val="100000"/>
              </a:lnSpc>
              <a:spcBef>
                <a:spcPts val="930"/>
              </a:spcBef>
              <a:buChar char="•"/>
              <a:tabLst>
                <a:tab pos="144145" algn="l"/>
              </a:tabLst>
            </a:pP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web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portal:</a:t>
            </a:r>
            <a:endParaRPr sz="1100" dirty="0">
              <a:latin typeface="Arial"/>
              <a:cs typeface="Arial"/>
            </a:endParaRPr>
          </a:p>
          <a:p>
            <a:pPr marL="241300" lvl="1" indent="-85090">
              <a:lnSpc>
                <a:spcPct val="100000"/>
              </a:lnSpc>
              <a:spcBef>
                <a:spcPts val="365"/>
              </a:spcBef>
              <a:buChar char="-"/>
              <a:tabLst>
                <a:tab pos="241935" algn="l"/>
              </a:tabLst>
            </a:pP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Access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UPSs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any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connected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device</a:t>
            </a:r>
            <a:endParaRPr sz="1100" dirty="0">
              <a:latin typeface="Arial"/>
              <a:cs typeface="Arial"/>
            </a:endParaRPr>
          </a:p>
          <a:p>
            <a:pPr marL="241300" marR="5080" lvl="1" indent="-85090">
              <a:lnSpc>
                <a:spcPct val="106100"/>
              </a:lnSpc>
              <a:spcBef>
                <a:spcPts val="420"/>
              </a:spcBef>
              <a:buChar char="-"/>
              <a:tabLst>
                <a:tab pos="241935" algn="l"/>
              </a:tabLst>
            </a:pP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Automatic,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actionable notifications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are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centralized 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and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easy-to-configure</a:t>
            </a:r>
            <a:endParaRPr sz="1100" dirty="0">
              <a:latin typeface="Arial"/>
              <a:cs typeface="Arial"/>
            </a:endParaRPr>
          </a:p>
          <a:p>
            <a:pPr marL="143510" indent="-130810">
              <a:lnSpc>
                <a:spcPct val="100000"/>
              </a:lnSpc>
              <a:spcBef>
                <a:spcPts val="935"/>
              </a:spcBef>
              <a:buChar char="•"/>
              <a:tabLst>
                <a:tab pos="144145" algn="l"/>
              </a:tabLst>
            </a:pP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RMM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plug-in</a:t>
            </a:r>
            <a:endParaRPr sz="1100" dirty="0">
              <a:latin typeface="Arial"/>
              <a:cs typeface="Arial"/>
            </a:endParaRPr>
          </a:p>
          <a:p>
            <a:pPr marL="241300" lvl="1" indent="-85090">
              <a:lnSpc>
                <a:spcPct val="100000"/>
              </a:lnSpc>
              <a:spcBef>
                <a:spcPts val="360"/>
              </a:spcBef>
              <a:buChar char="-"/>
              <a:tabLst>
                <a:tab pos="241935" algn="l"/>
              </a:tabLst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Integrated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support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for most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popular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RMM</a:t>
            </a:r>
            <a:r>
              <a:rPr sz="1100" spc="-1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tools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192850" y="1492199"/>
            <a:ext cx="0" cy="2508250"/>
          </a:xfrm>
          <a:custGeom>
            <a:avLst/>
            <a:gdLst/>
            <a:ahLst/>
            <a:cxnLst/>
            <a:rect l="l" t="t" r="r" b="b"/>
            <a:pathLst>
              <a:path h="2508250">
                <a:moveTo>
                  <a:pt x="0" y="2507792"/>
                </a:moveTo>
                <a:lnTo>
                  <a:pt x="0" y="0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69656" y="1751587"/>
            <a:ext cx="1409954" cy="12689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55051" y="1602562"/>
            <a:ext cx="1760220" cy="1735455"/>
          </a:xfrm>
          <a:custGeom>
            <a:avLst/>
            <a:gdLst/>
            <a:ahLst/>
            <a:cxnLst/>
            <a:rect l="l" t="t" r="r" b="b"/>
            <a:pathLst>
              <a:path w="1760220" h="1735454">
                <a:moveTo>
                  <a:pt x="879830" y="0"/>
                </a:moveTo>
                <a:lnTo>
                  <a:pt x="831556" y="1283"/>
                </a:lnTo>
                <a:lnTo>
                  <a:pt x="783963" y="5090"/>
                </a:lnTo>
                <a:lnTo>
                  <a:pt x="737118" y="11355"/>
                </a:lnTo>
                <a:lnTo>
                  <a:pt x="691086" y="20010"/>
                </a:lnTo>
                <a:lnTo>
                  <a:pt x="645937" y="30990"/>
                </a:lnTo>
                <a:lnTo>
                  <a:pt x="601736" y="44229"/>
                </a:lnTo>
                <a:lnTo>
                  <a:pt x="558552" y="59661"/>
                </a:lnTo>
                <a:lnTo>
                  <a:pt x="516450" y="77219"/>
                </a:lnTo>
                <a:lnTo>
                  <a:pt x="475498" y="96838"/>
                </a:lnTo>
                <a:lnTo>
                  <a:pt x="435764" y="118450"/>
                </a:lnTo>
                <a:lnTo>
                  <a:pt x="397314" y="141991"/>
                </a:lnTo>
                <a:lnTo>
                  <a:pt x="360215" y="167393"/>
                </a:lnTo>
                <a:lnTo>
                  <a:pt x="324534" y="194591"/>
                </a:lnTo>
                <a:lnTo>
                  <a:pt x="290339" y="223518"/>
                </a:lnTo>
                <a:lnTo>
                  <a:pt x="257697" y="254109"/>
                </a:lnTo>
                <a:lnTo>
                  <a:pt x="226674" y="286297"/>
                </a:lnTo>
                <a:lnTo>
                  <a:pt x="197338" y="320016"/>
                </a:lnTo>
                <a:lnTo>
                  <a:pt x="169756" y="355200"/>
                </a:lnTo>
                <a:lnTo>
                  <a:pt x="143996" y="391783"/>
                </a:lnTo>
                <a:lnTo>
                  <a:pt x="120123" y="429698"/>
                </a:lnTo>
                <a:lnTo>
                  <a:pt x="98205" y="468880"/>
                </a:lnTo>
                <a:lnTo>
                  <a:pt x="78310" y="509261"/>
                </a:lnTo>
                <a:lnTo>
                  <a:pt x="60504" y="550777"/>
                </a:lnTo>
                <a:lnTo>
                  <a:pt x="44854" y="593361"/>
                </a:lnTo>
                <a:lnTo>
                  <a:pt x="31428" y="636947"/>
                </a:lnTo>
                <a:lnTo>
                  <a:pt x="20293" y="681469"/>
                </a:lnTo>
                <a:lnTo>
                  <a:pt x="11515" y="726859"/>
                </a:lnTo>
                <a:lnTo>
                  <a:pt x="5162" y="773054"/>
                </a:lnTo>
                <a:lnTo>
                  <a:pt x="1301" y="819985"/>
                </a:lnTo>
                <a:lnTo>
                  <a:pt x="0" y="867587"/>
                </a:lnTo>
                <a:lnTo>
                  <a:pt x="1301" y="915190"/>
                </a:lnTo>
                <a:lnTo>
                  <a:pt x="5162" y="962121"/>
                </a:lnTo>
                <a:lnTo>
                  <a:pt x="11515" y="1008315"/>
                </a:lnTo>
                <a:lnTo>
                  <a:pt x="20293" y="1053706"/>
                </a:lnTo>
                <a:lnTo>
                  <a:pt x="31428" y="1098227"/>
                </a:lnTo>
                <a:lnTo>
                  <a:pt x="44854" y="1141813"/>
                </a:lnTo>
                <a:lnTo>
                  <a:pt x="60504" y="1184397"/>
                </a:lnTo>
                <a:lnTo>
                  <a:pt x="78310" y="1225913"/>
                </a:lnTo>
                <a:lnTo>
                  <a:pt x="98205" y="1266295"/>
                </a:lnTo>
                <a:lnTo>
                  <a:pt x="120123" y="1305477"/>
                </a:lnTo>
                <a:lnTo>
                  <a:pt x="143996" y="1343392"/>
                </a:lnTo>
                <a:lnTo>
                  <a:pt x="169756" y="1379975"/>
                </a:lnTo>
                <a:lnTo>
                  <a:pt x="197338" y="1415159"/>
                </a:lnTo>
                <a:lnTo>
                  <a:pt x="226674" y="1448878"/>
                </a:lnTo>
                <a:lnTo>
                  <a:pt x="257697" y="1481066"/>
                </a:lnTo>
                <a:lnTo>
                  <a:pt x="290339" y="1511656"/>
                </a:lnTo>
                <a:lnTo>
                  <a:pt x="324534" y="1540584"/>
                </a:lnTo>
                <a:lnTo>
                  <a:pt x="360215" y="1567782"/>
                </a:lnTo>
                <a:lnTo>
                  <a:pt x="397314" y="1593184"/>
                </a:lnTo>
                <a:lnTo>
                  <a:pt x="435764" y="1616725"/>
                </a:lnTo>
                <a:lnTo>
                  <a:pt x="475498" y="1638337"/>
                </a:lnTo>
                <a:lnTo>
                  <a:pt x="516450" y="1657955"/>
                </a:lnTo>
                <a:lnTo>
                  <a:pt x="558552" y="1675514"/>
                </a:lnTo>
                <a:lnTo>
                  <a:pt x="601736" y="1690945"/>
                </a:lnTo>
                <a:lnTo>
                  <a:pt x="645937" y="1704184"/>
                </a:lnTo>
                <a:lnTo>
                  <a:pt x="691086" y="1715165"/>
                </a:lnTo>
                <a:lnTo>
                  <a:pt x="737118" y="1723820"/>
                </a:lnTo>
                <a:lnTo>
                  <a:pt x="783963" y="1730084"/>
                </a:lnTo>
                <a:lnTo>
                  <a:pt x="831556" y="1733891"/>
                </a:lnTo>
                <a:lnTo>
                  <a:pt x="879830" y="1735175"/>
                </a:lnTo>
                <a:lnTo>
                  <a:pt x="928105" y="1733891"/>
                </a:lnTo>
                <a:lnTo>
                  <a:pt x="975699" y="1730084"/>
                </a:lnTo>
                <a:lnTo>
                  <a:pt x="1022546" y="1723820"/>
                </a:lnTo>
                <a:lnTo>
                  <a:pt x="1068578" y="1715165"/>
                </a:lnTo>
                <a:lnTo>
                  <a:pt x="1113728" y="1704184"/>
                </a:lnTo>
                <a:lnTo>
                  <a:pt x="1157930" y="1690945"/>
                </a:lnTo>
                <a:lnTo>
                  <a:pt x="1201115" y="1675514"/>
                </a:lnTo>
                <a:lnTo>
                  <a:pt x="1243218" y="1657955"/>
                </a:lnTo>
                <a:lnTo>
                  <a:pt x="1284170" y="1638337"/>
                </a:lnTo>
                <a:lnTo>
                  <a:pt x="1323905" y="1616725"/>
                </a:lnTo>
                <a:lnTo>
                  <a:pt x="1362356" y="1593184"/>
                </a:lnTo>
                <a:lnTo>
                  <a:pt x="1399456" y="1567782"/>
                </a:lnTo>
                <a:lnTo>
                  <a:pt x="1435137" y="1540584"/>
                </a:lnTo>
                <a:lnTo>
                  <a:pt x="1469332" y="1511656"/>
                </a:lnTo>
                <a:lnTo>
                  <a:pt x="1501975" y="1481066"/>
                </a:lnTo>
                <a:lnTo>
                  <a:pt x="1532997" y="1448878"/>
                </a:lnTo>
                <a:lnTo>
                  <a:pt x="1562334" y="1415159"/>
                </a:lnTo>
                <a:lnTo>
                  <a:pt x="1589916" y="1379975"/>
                </a:lnTo>
                <a:lnTo>
                  <a:pt x="1615677" y="1343392"/>
                </a:lnTo>
                <a:lnTo>
                  <a:pt x="1639550" y="1305477"/>
                </a:lnTo>
                <a:lnTo>
                  <a:pt x="1661468" y="1266295"/>
                </a:lnTo>
                <a:lnTo>
                  <a:pt x="1681363" y="1225913"/>
                </a:lnTo>
                <a:lnTo>
                  <a:pt x="1699169" y="1184397"/>
                </a:lnTo>
                <a:lnTo>
                  <a:pt x="1714819" y="1141813"/>
                </a:lnTo>
                <a:lnTo>
                  <a:pt x="1728245" y="1098227"/>
                </a:lnTo>
                <a:lnTo>
                  <a:pt x="1739380" y="1053706"/>
                </a:lnTo>
                <a:lnTo>
                  <a:pt x="1748158" y="1008315"/>
                </a:lnTo>
                <a:lnTo>
                  <a:pt x="1754511" y="962121"/>
                </a:lnTo>
                <a:lnTo>
                  <a:pt x="1758372" y="915190"/>
                </a:lnTo>
                <a:lnTo>
                  <a:pt x="1759673" y="867587"/>
                </a:lnTo>
                <a:lnTo>
                  <a:pt x="1758372" y="819985"/>
                </a:lnTo>
                <a:lnTo>
                  <a:pt x="1754511" y="773054"/>
                </a:lnTo>
                <a:lnTo>
                  <a:pt x="1748158" y="726859"/>
                </a:lnTo>
                <a:lnTo>
                  <a:pt x="1739380" y="681469"/>
                </a:lnTo>
                <a:lnTo>
                  <a:pt x="1728245" y="636947"/>
                </a:lnTo>
                <a:lnTo>
                  <a:pt x="1714819" y="593361"/>
                </a:lnTo>
                <a:lnTo>
                  <a:pt x="1699169" y="550777"/>
                </a:lnTo>
                <a:lnTo>
                  <a:pt x="1681363" y="509261"/>
                </a:lnTo>
                <a:lnTo>
                  <a:pt x="1661468" y="468880"/>
                </a:lnTo>
                <a:lnTo>
                  <a:pt x="544563" y="441350"/>
                </a:lnTo>
                <a:lnTo>
                  <a:pt x="544563" y="295579"/>
                </a:lnTo>
                <a:lnTo>
                  <a:pt x="1541073" y="295579"/>
                </a:lnTo>
                <a:lnTo>
                  <a:pt x="1532997" y="286297"/>
                </a:lnTo>
                <a:lnTo>
                  <a:pt x="1501975" y="254109"/>
                </a:lnTo>
                <a:lnTo>
                  <a:pt x="1469332" y="223518"/>
                </a:lnTo>
                <a:lnTo>
                  <a:pt x="1435137" y="194591"/>
                </a:lnTo>
                <a:lnTo>
                  <a:pt x="1399456" y="167393"/>
                </a:lnTo>
                <a:lnTo>
                  <a:pt x="1362356" y="141991"/>
                </a:lnTo>
                <a:lnTo>
                  <a:pt x="1323905" y="118450"/>
                </a:lnTo>
                <a:lnTo>
                  <a:pt x="1284170" y="96838"/>
                </a:lnTo>
                <a:lnTo>
                  <a:pt x="1243218" y="77219"/>
                </a:lnTo>
                <a:lnTo>
                  <a:pt x="1201115" y="59661"/>
                </a:lnTo>
                <a:lnTo>
                  <a:pt x="1157930" y="44229"/>
                </a:lnTo>
                <a:lnTo>
                  <a:pt x="1113728" y="30990"/>
                </a:lnTo>
                <a:lnTo>
                  <a:pt x="1068578" y="20010"/>
                </a:lnTo>
                <a:lnTo>
                  <a:pt x="1022546" y="11355"/>
                </a:lnTo>
                <a:lnTo>
                  <a:pt x="975699" y="5090"/>
                </a:lnTo>
                <a:lnTo>
                  <a:pt x="928105" y="1283"/>
                </a:lnTo>
                <a:lnTo>
                  <a:pt x="879830" y="0"/>
                </a:lnTo>
                <a:close/>
              </a:path>
              <a:path w="1760220" h="1735454">
                <a:moveTo>
                  <a:pt x="1541073" y="295579"/>
                </a:moveTo>
                <a:lnTo>
                  <a:pt x="804151" y="295579"/>
                </a:lnTo>
                <a:lnTo>
                  <a:pt x="804925" y="441350"/>
                </a:lnTo>
                <a:lnTo>
                  <a:pt x="1646068" y="441350"/>
                </a:lnTo>
                <a:lnTo>
                  <a:pt x="1639550" y="429698"/>
                </a:lnTo>
                <a:lnTo>
                  <a:pt x="1615677" y="391783"/>
                </a:lnTo>
                <a:lnTo>
                  <a:pt x="1589916" y="355200"/>
                </a:lnTo>
                <a:lnTo>
                  <a:pt x="1562334" y="320016"/>
                </a:lnTo>
                <a:lnTo>
                  <a:pt x="1541073" y="295579"/>
                </a:lnTo>
                <a:close/>
              </a:path>
            </a:pathLst>
          </a:custGeom>
          <a:solidFill>
            <a:srgbClr val="FFFFFF">
              <a:alpha val="71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93644" y="1495323"/>
            <a:ext cx="1824088" cy="10525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56739" y="1495323"/>
            <a:ext cx="737235" cy="1052830"/>
          </a:xfrm>
          <a:custGeom>
            <a:avLst/>
            <a:gdLst/>
            <a:ahLst/>
            <a:cxnLst/>
            <a:rect l="l" t="t" r="r" b="b"/>
            <a:pathLst>
              <a:path w="737235" h="1052830">
                <a:moveTo>
                  <a:pt x="736904" y="0"/>
                </a:moveTo>
                <a:lnTo>
                  <a:pt x="0" y="404380"/>
                </a:lnTo>
                <a:lnTo>
                  <a:pt x="0" y="548589"/>
                </a:lnTo>
                <a:lnTo>
                  <a:pt x="736904" y="1052575"/>
                </a:lnTo>
                <a:lnTo>
                  <a:pt x="736904" y="0"/>
                </a:lnTo>
                <a:close/>
              </a:path>
            </a:pathLst>
          </a:custGeom>
          <a:solidFill>
            <a:srgbClr val="D0EC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070783" y="2651683"/>
            <a:ext cx="165608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15" dirty="0">
                <a:solidFill>
                  <a:srgbClr val="42B4E6"/>
                </a:solidFill>
                <a:latin typeface="Arial"/>
                <a:cs typeface="Arial"/>
              </a:rPr>
              <a:t>Embedded </a:t>
            </a: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APC </a:t>
            </a:r>
            <a:r>
              <a:rPr sz="800" dirty="0">
                <a:solidFill>
                  <a:srgbClr val="42B4E6"/>
                </a:solidFill>
                <a:latin typeface="Arial"/>
                <a:cs typeface="Arial"/>
              </a:rPr>
              <a:t>SmartConnect</a:t>
            </a:r>
            <a:r>
              <a:rPr sz="800" spc="-80" dirty="0">
                <a:solidFill>
                  <a:srgbClr val="42B4E6"/>
                </a:solidFill>
                <a:latin typeface="Arial"/>
                <a:cs typeface="Arial"/>
              </a:rPr>
              <a:t> </a:t>
            </a:r>
            <a:r>
              <a:rPr sz="800" spc="15" dirty="0">
                <a:solidFill>
                  <a:srgbClr val="42B4E6"/>
                </a:solidFill>
                <a:latin typeface="Arial"/>
                <a:cs typeface="Arial"/>
              </a:rPr>
              <a:t>port</a:t>
            </a:r>
            <a:endParaRPr sz="8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86358" y="3120567"/>
            <a:ext cx="4977384" cy="322858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670304" y="5720460"/>
            <a:ext cx="14154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APC </a:t>
            </a:r>
            <a:r>
              <a:rPr sz="800" dirty="0">
                <a:solidFill>
                  <a:srgbClr val="42B4E6"/>
                </a:solidFill>
                <a:latin typeface="Arial"/>
                <a:cs typeface="Arial"/>
              </a:rPr>
              <a:t>SmartConnect </a:t>
            </a:r>
            <a:r>
              <a:rPr sz="800" spc="10" dirty="0">
                <a:solidFill>
                  <a:srgbClr val="42B4E6"/>
                </a:solidFill>
                <a:latin typeface="Arial"/>
                <a:cs typeface="Arial"/>
              </a:rPr>
              <a:t>web</a:t>
            </a:r>
            <a:r>
              <a:rPr sz="800" spc="-65" dirty="0">
                <a:solidFill>
                  <a:srgbClr val="42B4E6"/>
                </a:solidFill>
                <a:latin typeface="Arial"/>
                <a:cs typeface="Arial"/>
              </a:rPr>
              <a:t> </a:t>
            </a:r>
            <a:r>
              <a:rPr sz="800" spc="5" dirty="0">
                <a:solidFill>
                  <a:srgbClr val="42B4E6"/>
                </a:solidFill>
                <a:latin typeface="Arial"/>
                <a:cs typeface="Arial"/>
              </a:rPr>
              <a:t>portal</a:t>
            </a:r>
            <a:endParaRPr sz="8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6872" y="587514"/>
            <a:ext cx="57632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85" dirty="0">
                <a:solidFill>
                  <a:srgbClr val="3DCD58"/>
                </a:solidFill>
              </a:rPr>
              <a:t>APC </a:t>
            </a:r>
            <a:r>
              <a:rPr sz="3600" spc="-45" dirty="0">
                <a:solidFill>
                  <a:srgbClr val="3DCD58"/>
                </a:solidFill>
              </a:rPr>
              <a:t>SmartConnect:</a:t>
            </a:r>
            <a:r>
              <a:rPr sz="3600" spc="40" dirty="0">
                <a:solidFill>
                  <a:srgbClr val="3DCD58"/>
                </a:solidFill>
              </a:rPr>
              <a:t> </a:t>
            </a:r>
            <a:r>
              <a:rPr sz="3600" spc="-15" dirty="0">
                <a:solidFill>
                  <a:srgbClr val="3DCD58"/>
                </a:solidFill>
              </a:rPr>
              <a:t>benefits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4393826" y="1806740"/>
            <a:ext cx="3552825" cy="201993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56210" indent="-143510">
              <a:lnSpc>
                <a:spcPct val="100000"/>
              </a:lnSpc>
              <a:spcBef>
                <a:spcPts val="459"/>
              </a:spcBef>
              <a:buChar char="•"/>
              <a:tabLst>
                <a:tab pos="156845" algn="l"/>
              </a:tabLst>
            </a:pP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Enabled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as a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standard</a:t>
            </a:r>
            <a:endParaRPr sz="1100" dirty="0">
              <a:latin typeface="Arial"/>
              <a:cs typeface="Arial"/>
            </a:endParaRPr>
          </a:p>
          <a:p>
            <a:pPr marL="156210" marR="5080">
              <a:lnSpc>
                <a:spcPct val="106100"/>
              </a:lnSpc>
              <a:spcBef>
                <a:spcPts val="285"/>
              </a:spcBef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will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be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automatically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included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lang="en-US" sz="1100" spc="-10" dirty="0">
                <a:solidFill>
                  <a:srgbClr val="58595B"/>
                </a:solidFill>
                <a:latin typeface="Arial"/>
                <a:cs typeface="Arial"/>
              </a:rPr>
              <a:t>with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lang="en-US" sz="1100" spc="-10" dirty="0">
                <a:solidFill>
                  <a:srgbClr val="58595B"/>
                </a:solidFill>
                <a:latin typeface="Arial"/>
                <a:cs typeface="Arial"/>
              </a:rPr>
              <a:t>Connected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models;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making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it the</a:t>
            </a:r>
            <a:r>
              <a:rPr lang="en-US" sz="1100" spc="-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perfect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solution for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price-conscious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professionals in</a:t>
            </a:r>
            <a:r>
              <a:rPr lang="en-US" sz="1100" spc="-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need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power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security.</a:t>
            </a:r>
            <a:endParaRPr sz="1100" dirty="0">
              <a:latin typeface="Arial"/>
              <a:cs typeface="Arial"/>
            </a:endParaRPr>
          </a:p>
          <a:p>
            <a:pPr marL="156210" indent="-143510">
              <a:lnSpc>
                <a:spcPct val="100000"/>
              </a:lnSpc>
              <a:spcBef>
                <a:spcPts val="930"/>
              </a:spcBef>
              <a:buChar char="•"/>
              <a:tabLst>
                <a:tab pos="156845" algn="l"/>
              </a:tabLst>
            </a:pP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Another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innovation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industry</a:t>
            </a:r>
            <a:r>
              <a:rPr sz="1100" spc="-7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leader</a:t>
            </a:r>
            <a:endParaRPr sz="1100" dirty="0">
              <a:latin typeface="Arial"/>
              <a:cs typeface="Arial"/>
            </a:endParaRPr>
          </a:p>
          <a:p>
            <a:pPr marL="156210" marR="120014">
              <a:lnSpc>
                <a:spcPct val="106100"/>
              </a:lnSpc>
              <a:spcBef>
                <a:spcPts val="280"/>
              </a:spcBef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is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only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cloud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enabled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UPS 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feature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its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kind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on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market,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delivered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the 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pioneers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uninterruptible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power: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Schneider  Electric,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bringing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you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certainty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in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connected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 world.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7300" y="1567370"/>
            <a:ext cx="3602354" cy="311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68C3EB"/>
                </a:solidFill>
                <a:latin typeface="Arial"/>
                <a:cs typeface="Arial"/>
              </a:rPr>
              <a:t>With </a:t>
            </a:r>
            <a:r>
              <a:rPr sz="1200" spc="-5" dirty="0">
                <a:solidFill>
                  <a:srgbClr val="68C3EB"/>
                </a:solidFill>
                <a:latin typeface="Arial"/>
                <a:cs typeface="Arial"/>
              </a:rPr>
              <a:t>APC </a:t>
            </a:r>
            <a:r>
              <a:rPr sz="1200" spc="15" dirty="0">
                <a:solidFill>
                  <a:srgbClr val="68C3EB"/>
                </a:solidFill>
                <a:latin typeface="Arial"/>
                <a:cs typeface="Arial"/>
              </a:rPr>
              <a:t>SmartConnect, </a:t>
            </a:r>
            <a:r>
              <a:rPr sz="1200" spc="10" dirty="0">
                <a:solidFill>
                  <a:srgbClr val="68C3EB"/>
                </a:solidFill>
                <a:latin typeface="Arial"/>
                <a:cs typeface="Arial"/>
              </a:rPr>
              <a:t>you’ll </a:t>
            </a:r>
            <a:r>
              <a:rPr sz="1200" spc="25" dirty="0">
                <a:solidFill>
                  <a:srgbClr val="68C3EB"/>
                </a:solidFill>
                <a:latin typeface="Arial"/>
                <a:cs typeface="Arial"/>
              </a:rPr>
              <a:t>benefit</a:t>
            </a:r>
            <a:r>
              <a:rPr sz="1200" spc="-5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200" spc="10" dirty="0">
                <a:solidFill>
                  <a:srgbClr val="68C3EB"/>
                </a:solidFill>
                <a:latin typeface="Arial"/>
                <a:cs typeface="Arial"/>
              </a:rPr>
              <a:t>from:</a:t>
            </a:r>
            <a:endParaRPr sz="1200">
              <a:latin typeface="Arial"/>
              <a:cs typeface="Arial"/>
            </a:endParaRPr>
          </a:p>
          <a:p>
            <a:pPr marL="230504" indent="-143510">
              <a:lnSpc>
                <a:spcPct val="100000"/>
              </a:lnSpc>
              <a:spcBef>
                <a:spcPts val="805"/>
              </a:spcBef>
              <a:buChar char="•"/>
              <a:tabLst>
                <a:tab pos="231140" algn="l"/>
              </a:tabLst>
            </a:pP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Advice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the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experts</a:t>
            </a:r>
            <a:endParaRPr sz="1100">
              <a:latin typeface="Arial"/>
              <a:cs typeface="Arial"/>
            </a:endParaRPr>
          </a:p>
          <a:p>
            <a:pPr marL="231140" marR="201930">
              <a:lnSpc>
                <a:spcPct val="106100"/>
              </a:lnSpc>
              <a:spcBef>
                <a:spcPts val="284"/>
              </a:spcBef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routinely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proactive 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life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cycle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recommendations,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helping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maximize 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life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span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of your 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UPS,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giving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you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most for  your investment.</a:t>
            </a:r>
            <a:endParaRPr sz="1100">
              <a:latin typeface="Arial"/>
              <a:cs typeface="Arial"/>
            </a:endParaRPr>
          </a:p>
          <a:p>
            <a:pPr marL="230504" indent="-143510">
              <a:lnSpc>
                <a:spcPct val="100000"/>
              </a:lnSpc>
              <a:spcBef>
                <a:spcPts val="930"/>
              </a:spcBef>
              <a:buChar char="•"/>
              <a:tabLst>
                <a:tab pos="231140" algn="l"/>
              </a:tabLst>
            </a:pP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A future-wise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time-saver</a:t>
            </a:r>
            <a:endParaRPr sz="1100">
              <a:latin typeface="Arial"/>
              <a:cs typeface="Arial"/>
            </a:endParaRPr>
          </a:p>
          <a:p>
            <a:pPr marL="231140" marR="5080">
              <a:lnSpc>
                <a:spcPct val="106100"/>
              </a:lnSpc>
              <a:spcBef>
                <a:spcPts val="280"/>
              </a:spcBef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Through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simplified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firmware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updates,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APC 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ensures your home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or business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is 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equipped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with the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latest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technologies,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saving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you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time 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adding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yet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more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power</a:t>
            </a:r>
            <a:r>
              <a:rPr sz="11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security.</a:t>
            </a:r>
            <a:endParaRPr sz="1100">
              <a:latin typeface="Arial"/>
              <a:cs typeface="Arial"/>
            </a:endParaRPr>
          </a:p>
          <a:p>
            <a:pPr marL="230504" indent="-143510">
              <a:lnSpc>
                <a:spcPct val="100000"/>
              </a:lnSpc>
              <a:spcBef>
                <a:spcPts val="930"/>
              </a:spcBef>
              <a:buChar char="•"/>
              <a:tabLst>
                <a:tab pos="231140" algn="l"/>
              </a:tabLst>
            </a:pP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Accessibility</a:t>
            </a:r>
            <a:endParaRPr sz="1100">
              <a:latin typeface="Arial"/>
              <a:cs typeface="Arial"/>
            </a:endParaRPr>
          </a:p>
          <a:p>
            <a:pPr marL="231140" marR="16510" algn="just">
              <a:lnSpc>
                <a:spcPct val="106100"/>
              </a:lnSpc>
              <a:spcBef>
                <a:spcPts val="285"/>
              </a:spcBef>
            </a:pP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SmartConnect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web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portal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is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accessible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from 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any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internet-connected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device.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You’ll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be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able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check 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on your 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equipment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on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site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or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on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the</a:t>
            </a:r>
            <a:r>
              <a:rPr sz="1100" spc="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go.</a:t>
            </a:r>
            <a:endParaRPr sz="11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6872" y="587514"/>
            <a:ext cx="85604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85" dirty="0">
                <a:solidFill>
                  <a:srgbClr val="3DCD58"/>
                </a:solidFill>
              </a:rPr>
              <a:t>APC </a:t>
            </a:r>
            <a:r>
              <a:rPr sz="3600" spc="-45" dirty="0">
                <a:solidFill>
                  <a:srgbClr val="3DCD58"/>
                </a:solidFill>
              </a:rPr>
              <a:t>SmartConnect: </a:t>
            </a:r>
            <a:r>
              <a:rPr sz="3600" spc="-30" dirty="0">
                <a:solidFill>
                  <a:srgbClr val="3DCD58"/>
                </a:solidFill>
              </a:rPr>
              <a:t>saving </a:t>
            </a:r>
            <a:r>
              <a:rPr sz="3600" spc="-60" dirty="0">
                <a:solidFill>
                  <a:srgbClr val="3DCD58"/>
                </a:solidFill>
              </a:rPr>
              <a:t>your</a:t>
            </a:r>
            <a:r>
              <a:rPr sz="3600" spc="125" dirty="0">
                <a:solidFill>
                  <a:srgbClr val="3DCD58"/>
                </a:solidFill>
              </a:rPr>
              <a:t> </a:t>
            </a:r>
            <a:r>
              <a:rPr sz="3600" spc="-35" dirty="0">
                <a:solidFill>
                  <a:srgbClr val="3DCD58"/>
                </a:solidFill>
              </a:rPr>
              <a:t>resources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27300" y="1491259"/>
            <a:ext cx="7415530" cy="4738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7200"/>
              </a:lnSpc>
              <a:spcBef>
                <a:spcPts val="100"/>
              </a:spcBef>
            </a:pP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It’s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time-saving, resource-saving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innovation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that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makes </a:t>
            </a:r>
            <a:r>
              <a:rPr sz="1400" spc="-25">
                <a:solidFill>
                  <a:srgbClr val="58595B"/>
                </a:solidFill>
                <a:latin typeface="Arial"/>
                <a:cs typeface="Arial"/>
              </a:rPr>
              <a:t>our </a:t>
            </a:r>
            <a:r>
              <a:rPr lang="en-US" sz="1400" spc="-5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400" spc="-45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models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more  </a:t>
            </a:r>
            <a:r>
              <a:rPr sz="1400" spc="-10" dirty="0">
                <a:solidFill>
                  <a:srgbClr val="58595B"/>
                </a:solidFill>
                <a:latin typeface="Arial"/>
                <a:cs typeface="Arial"/>
              </a:rPr>
              <a:t>adaptable,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easier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deploy, </a:t>
            </a:r>
            <a:r>
              <a:rPr sz="1400" spc="-35" dirty="0">
                <a:solidFill>
                  <a:srgbClr val="58595B"/>
                </a:solidFill>
                <a:latin typeface="Arial"/>
                <a:cs typeface="Arial"/>
              </a:rPr>
              <a:t>maintain,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manage so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you </a:t>
            </a:r>
            <a:r>
              <a:rPr sz="1400" dirty="0">
                <a:solidFill>
                  <a:srgbClr val="58595B"/>
                </a:solidFill>
                <a:latin typeface="Arial"/>
                <a:cs typeface="Arial"/>
              </a:rPr>
              <a:t>can </a:t>
            </a:r>
            <a:r>
              <a:rPr sz="1400" spc="-15" dirty="0">
                <a:solidFill>
                  <a:srgbClr val="58595B"/>
                </a:solidFill>
                <a:latin typeface="Arial"/>
                <a:cs typeface="Arial"/>
              </a:rPr>
              <a:t>focus </a:t>
            </a:r>
            <a:r>
              <a:rPr sz="1400" spc="-20" dirty="0">
                <a:solidFill>
                  <a:srgbClr val="58595B"/>
                </a:solidFill>
                <a:latin typeface="Arial"/>
                <a:cs typeface="Arial"/>
              </a:rPr>
              <a:t>on </a:t>
            </a:r>
            <a:r>
              <a:rPr sz="1400" spc="-30" dirty="0">
                <a:solidFill>
                  <a:srgbClr val="58595B"/>
                </a:solidFill>
                <a:latin typeface="Arial"/>
                <a:cs typeface="Arial"/>
              </a:rPr>
              <a:t>your</a:t>
            </a:r>
            <a:r>
              <a:rPr sz="1400" spc="-2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400" spc="-25" dirty="0">
                <a:solidFill>
                  <a:srgbClr val="58595B"/>
                </a:solidFill>
                <a:latin typeface="Arial"/>
                <a:cs typeface="Arial"/>
              </a:rPr>
              <a:t>business.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38316" y="2969069"/>
            <a:ext cx="439420" cy="396875"/>
          </a:xfrm>
          <a:custGeom>
            <a:avLst/>
            <a:gdLst/>
            <a:ahLst/>
            <a:cxnLst/>
            <a:rect l="l" t="t" r="r" b="b"/>
            <a:pathLst>
              <a:path w="439420" h="396875">
                <a:moveTo>
                  <a:pt x="205071" y="44843"/>
                </a:moveTo>
                <a:lnTo>
                  <a:pt x="170421" y="44843"/>
                </a:lnTo>
                <a:lnTo>
                  <a:pt x="259270" y="137998"/>
                </a:lnTo>
                <a:lnTo>
                  <a:pt x="147916" y="256628"/>
                </a:lnTo>
                <a:lnTo>
                  <a:pt x="147967" y="264236"/>
                </a:lnTo>
                <a:lnTo>
                  <a:pt x="274383" y="395033"/>
                </a:lnTo>
                <a:lnTo>
                  <a:pt x="277647" y="396366"/>
                </a:lnTo>
                <a:lnTo>
                  <a:pt x="282562" y="396366"/>
                </a:lnTo>
                <a:lnTo>
                  <a:pt x="284162" y="396062"/>
                </a:lnTo>
                <a:lnTo>
                  <a:pt x="290423" y="393534"/>
                </a:lnTo>
                <a:lnTo>
                  <a:pt x="293522" y="388937"/>
                </a:lnTo>
                <a:lnTo>
                  <a:pt x="293522" y="352818"/>
                </a:lnTo>
                <a:lnTo>
                  <a:pt x="268452" y="352818"/>
                </a:lnTo>
                <a:lnTo>
                  <a:pt x="178955" y="260210"/>
                </a:lnTo>
                <a:lnTo>
                  <a:pt x="290233" y="141655"/>
                </a:lnTo>
                <a:lnTo>
                  <a:pt x="290207" y="134099"/>
                </a:lnTo>
                <a:lnTo>
                  <a:pt x="205071" y="44843"/>
                </a:lnTo>
                <a:close/>
              </a:path>
              <a:path w="439420" h="396875">
                <a:moveTo>
                  <a:pt x="429628" y="211708"/>
                </a:moveTo>
                <a:lnTo>
                  <a:pt x="273710" y="211708"/>
                </a:lnTo>
                <a:lnTo>
                  <a:pt x="268084" y="217322"/>
                </a:lnTo>
                <a:lnTo>
                  <a:pt x="268084" y="231165"/>
                </a:lnTo>
                <a:lnTo>
                  <a:pt x="273710" y="236791"/>
                </a:lnTo>
                <a:lnTo>
                  <a:pt x="413791" y="236791"/>
                </a:lnTo>
                <a:lnTo>
                  <a:pt x="413791" y="282651"/>
                </a:lnTo>
                <a:lnTo>
                  <a:pt x="277685" y="282651"/>
                </a:lnTo>
                <a:lnTo>
                  <a:pt x="274447" y="283984"/>
                </a:lnTo>
                <a:lnTo>
                  <a:pt x="269786" y="288670"/>
                </a:lnTo>
                <a:lnTo>
                  <a:pt x="268452" y="291884"/>
                </a:lnTo>
                <a:lnTo>
                  <a:pt x="268452" y="352818"/>
                </a:lnTo>
                <a:lnTo>
                  <a:pt x="293522" y="352818"/>
                </a:lnTo>
                <a:lnTo>
                  <a:pt x="293522" y="307733"/>
                </a:lnTo>
                <a:lnTo>
                  <a:pt x="429628" y="307733"/>
                </a:lnTo>
                <a:lnTo>
                  <a:pt x="432866" y="306387"/>
                </a:lnTo>
                <a:lnTo>
                  <a:pt x="437515" y="301726"/>
                </a:lnTo>
                <a:lnTo>
                  <a:pt x="438861" y="298488"/>
                </a:lnTo>
                <a:lnTo>
                  <a:pt x="438861" y="220954"/>
                </a:lnTo>
                <a:lnTo>
                  <a:pt x="437515" y="217716"/>
                </a:lnTo>
                <a:lnTo>
                  <a:pt x="432866" y="213055"/>
                </a:lnTo>
                <a:lnTo>
                  <a:pt x="429628" y="211708"/>
                </a:lnTo>
                <a:close/>
              </a:path>
              <a:path w="439420" h="396875">
                <a:moveTo>
                  <a:pt x="157962" y="0"/>
                </a:moveTo>
                <a:lnTo>
                  <a:pt x="148488" y="3809"/>
                </a:lnTo>
                <a:lnTo>
                  <a:pt x="145351" y="8432"/>
                </a:lnTo>
                <a:lnTo>
                  <a:pt x="145351" y="89623"/>
                </a:lnTo>
                <a:lnTo>
                  <a:pt x="9245" y="89623"/>
                </a:lnTo>
                <a:lnTo>
                  <a:pt x="6019" y="90970"/>
                </a:lnTo>
                <a:lnTo>
                  <a:pt x="1346" y="95643"/>
                </a:lnTo>
                <a:lnTo>
                  <a:pt x="0" y="98869"/>
                </a:lnTo>
                <a:lnTo>
                  <a:pt x="0" y="176415"/>
                </a:lnTo>
                <a:lnTo>
                  <a:pt x="1346" y="179654"/>
                </a:lnTo>
                <a:lnTo>
                  <a:pt x="6019" y="184315"/>
                </a:lnTo>
                <a:lnTo>
                  <a:pt x="9245" y="185661"/>
                </a:lnTo>
                <a:lnTo>
                  <a:pt x="165112" y="185661"/>
                </a:lnTo>
                <a:lnTo>
                  <a:pt x="170726" y="180035"/>
                </a:lnTo>
                <a:lnTo>
                  <a:pt x="170726" y="166192"/>
                </a:lnTo>
                <a:lnTo>
                  <a:pt x="165112" y="160578"/>
                </a:lnTo>
                <a:lnTo>
                  <a:pt x="25095" y="160578"/>
                </a:lnTo>
                <a:lnTo>
                  <a:pt x="25095" y="114719"/>
                </a:lnTo>
                <a:lnTo>
                  <a:pt x="161188" y="114719"/>
                </a:lnTo>
                <a:lnTo>
                  <a:pt x="164426" y="113372"/>
                </a:lnTo>
                <a:lnTo>
                  <a:pt x="169100" y="108699"/>
                </a:lnTo>
                <a:lnTo>
                  <a:pt x="170421" y="105473"/>
                </a:lnTo>
                <a:lnTo>
                  <a:pt x="170421" y="44843"/>
                </a:lnTo>
                <a:lnTo>
                  <a:pt x="205071" y="44843"/>
                </a:lnTo>
                <a:lnTo>
                  <a:pt x="163436" y="1193"/>
                </a:lnTo>
                <a:lnTo>
                  <a:pt x="157962" y="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66859" y="2980283"/>
            <a:ext cx="385445" cy="385445"/>
          </a:xfrm>
          <a:custGeom>
            <a:avLst/>
            <a:gdLst/>
            <a:ahLst/>
            <a:cxnLst/>
            <a:rect l="l" t="t" r="r" b="b"/>
            <a:pathLst>
              <a:path w="385445" h="385445">
                <a:moveTo>
                  <a:pt x="167536" y="329832"/>
                </a:moveTo>
                <a:lnTo>
                  <a:pt x="134942" y="351942"/>
                </a:lnTo>
                <a:lnTo>
                  <a:pt x="134922" y="352437"/>
                </a:lnTo>
                <a:lnTo>
                  <a:pt x="136340" y="363429"/>
                </a:lnTo>
                <a:lnTo>
                  <a:pt x="143202" y="373130"/>
                </a:lnTo>
                <a:lnTo>
                  <a:pt x="154544" y="380486"/>
                </a:lnTo>
                <a:lnTo>
                  <a:pt x="169430" y="384619"/>
                </a:lnTo>
                <a:lnTo>
                  <a:pt x="180345" y="385054"/>
                </a:lnTo>
                <a:lnTo>
                  <a:pt x="190284" y="383411"/>
                </a:lnTo>
                <a:lnTo>
                  <a:pt x="198812" y="379870"/>
                </a:lnTo>
                <a:lnTo>
                  <a:pt x="205498" y="374611"/>
                </a:lnTo>
                <a:lnTo>
                  <a:pt x="212684" y="374471"/>
                </a:lnTo>
                <a:lnTo>
                  <a:pt x="219844" y="373913"/>
                </a:lnTo>
                <a:lnTo>
                  <a:pt x="226960" y="372936"/>
                </a:lnTo>
                <a:lnTo>
                  <a:pt x="234010" y="371538"/>
                </a:lnTo>
                <a:lnTo>
                  <a:pt x="254088" y="363880"/>
                </a:lnTo>
                <a:lnTo>
                  <a:pt x="182232" y="363880"/>
                </a:lnTo>
                <a:lnTo>
                  <a:pt x="163296" y="361302"/>
                </a:lnTo>
                <a:lnTo>
                  <a:pt x="158178" y="357162"/>
                </a:lnTo>
                <a:lnTo>
                  <a:pt x="157175" y="355295"/>
                </a:lnTo>
                <a:lnTo>
                  <a:pt x="158699" y="353745"/>
                </a:lnTo>
                <a:lnTo>
                  <a:pt x="164744" y="351154"/>
                </a:lnTo>
                <a:lnTo>
                  <a:pt x="193886" y="351154"/>
                </a:lnTo>
                <a:lnTo>
                  <a:pt x="197345" y="341807"/>
                </a:lnTo>
                <a:lnTo>
                  <a:pt x="194411" y="335394"/>
                </a:lnTo>
                <a:lnTo>
                  <a:pt x="184911" y="331863"/>
                </a:lnTo>
                <a:lnTo>
                  <a:pt x="180936" y="330885"/>
                </a:lnTo>
                <a:lnTo>
                  <a:pt x="176834" y="330326"/>
                </a:lnTo>
                <a:lnTo>
                  <a:pt x="167536" y="329832"/>
                </a:lnTo>
                <a:close/>
              </a:path>
              <a:path w="385445" h="385445">
                <a:moveTo>
                  <a:pt x="266076" y="359308"/>
                </a:moveTo>
                <a:lnTo>
                  <a:pt x="189400" y="359321"/>
                </a:lnTo>
                <a:lnTo>
                  <a:pt x="188544" y="360781"/>
                </a:lnTo>
                <a:lnTo>
                  <a:pt x="182232" y="363880"/>
                </a:lnTo>
                <a:lnTo>
                  <a:pt x="254088" y="363880"/>
                </a:lnTo>
                <a:lnTo>
                  <a:pt x="266076" y="359308"/>
                </a:lnTo>
                <a:close/>
              </a:path>
              <a:path w="385445" h="385445">
                <a:moveTo>
                  <a:pt x="200964" y="352221"/>
                </a:moveTo>
                <a:lnTo>
                  <a:pt x="199504" y="352437"/>
                </a:lnTo>
                <a:lnTo>
                  <a:pt x="192938" y="354837"/>
                </a:lnTo>
                <a:lnTo>
                  <a:pt x="190690" y="356920"/>
                </a:lnTo>
                <a:lnTo>
                  <a:pt x="189395" y="359321"/>
                </a:lnTo>
                <a:lnTo>
                  <a:pt x="266093" y="359301"/>
                </a:lnTo>
                <a:lnTo>
                  <a:pt x="275241" y="352332"/>
                </a:lnTo>
                <a:lnTo>
                  <a:pt x="209129" y="352332"/>
                </a:lnTo>
                <a:lnTo>
                  <a:pt x="202425" y="352272"/>
                </a:lnTo>
                <a:lnTo>
                  <a:pt x="200964" y="352221"/>
                </a:lnTo>
                <a:close/>
              </a:path>
              <a:path w="385445" h="385445">
                <a:moveTo>
                  <a:pt x="193886" y="351154"/>
                </a:moveTo>
                <a:lnTo>
                  <a:pt x="164744" y="351154"/>
                </a:lnTo>
                <a:lnTo>
                  <a:pt x="176326" y="352742"/>
                </a:lnTo>
                <a:lnTo>
                  <a:pt x="178701" y="353339"/>
                </a:lnTo>
                <a:lnTo>
                  <a:pt x="186664" y="356273"/>
                </a:lnTo>
                <a:lnTo>
                  <a:pt x="193078" y="353339"/>
                </a:lnTo>
                <a:lnTo>
                  <a:pt x="193886" y="351154"/>
                </a:lnTo>
                <a:close/>
              </a:path>
              <a:path w="385445" h="385445">
                <a:moveTo>
                  <a:pt x="316649" y="255054"/>
                </a:moveTo>
                <a:lnTo>
                  <a:pt x="313613" y="255536"/>
                </a:lnTo>
                <a:lnTo>
                  <a:pt x="308584" y="258622"/>
                </a:lnTo>
                <a:lnTo>
                  <a:pt x="306781" y="261111"/>
                </a:lnTo>
                <a:lnTo>
                  <a:pt x="304838" y="269265"/>
                </a:lnTo>
                <a:lnTo>
                  <a:pt x="294832" y="298125"/>
                </a:lnTo>
                <a:lnTo>
                  <a:pt x="256067" y="339320"/>
                </a:lnTo>
                <a:lnTo>
                  <a:pt x="215814" y="351942"/>
                </a:lnTo>
                <a:lnTo>
                  <a:pt x="209129" y="352332"/>
                </a:lnTo>
                <a:lnTo>
                  <a:pt x="275241" y="352332"/>
                </a:lnTo>
                <a:lnTo>
                  <a:pt x="292658" y="339063"/>
                </a:lnTo>
                <a:lnTo>
                  <a:pt x="312766" y="311839"/>
                </a:lnTo>
                <a:lnTo>
                  <a:pt x="325475" y="278650"/>
                </a:lnTo>
                <a:lnTo>
                  <a:pt x="336571" y="277162"/>
                </a:lnTo>
                <a:lnTo>
                  <a:pt x="347159" y="273030"/>
                </a:lnTo>
                <a:lnTo>
                  <a:pt x="357020" y="266356"/>
                </a:lnTo>
                <a:lnTo>
                  <a:pt x="365937" y="257238"/>
                </a:lnTo>
                <a:lnTo>
                  <a:pt x="366537" y="256349"/>
                </a:lnTo>
                <a:lnTo>
                  <a:pt x="323532" y="256349"/>
                </a:lnTo>
                <a:lnTo>
                  <a:pt x="322186" y="256260"/>
                </a:lnTo>
                <a:lnTo>
                  <a:pt x="320840" y="256057"/>
                </a:lnTo>
                <a:lnTo>
                  <a:pt x="316649" y="255054"/>
                </a:lnTo>
                <a:close/>
              </a:path>
              <a:path w="385445" h="385445">
                <a:moveTo>
                  <a:pt x="238199" y="54381"/>
                </a:moveTo>
                <a:lnTo>
                  <a:pt x="168414" y="54381"/>
                </a:lnTo>
                <a:lnTo>
                  <a:pt x="203444" y="60611"/>
                </a:lnTo>
                <a:lnTo>
                  <a:pt x="234699" y="77316"/>
                </a:lnTo>
                <a:lnTo>
                  <a:pt x="260244" y="102971"/>
                </a:lnTo>
                <a:lnTo>
                  <a:pt x="278142" y="136055"/>
                </a:lnTo>
                <a:lnTo>
                  <a:pt x="272411" y="146318"/>
                </a:lnTo>
                <a:lnTo>
                  <a:pt x="268028" y="158580"/>
                </a:lnTo>
                <a:lnTo>
                  <a:pt x="264982" y="172911"/>
                </a:lnTo>
                <a:lnTo>
                  <a:pt x="263258" y="189382"/>
                </a:lnTo>
                <a:lnTo>
                  <a:pt x="263081" y="192200"/>
                </a:lnTo>
                <a:lnTo>
                  <a:pt x="262939" y="195249"/>
                </a:lnTo>
                <a:lnTo>
                  <a:pt x="262951" y="205244"/>
                </a:lnTo>
                <a:lnTo>
                  <a:pt x="272556" y="256409"/>
                </a:lnTo>
                <a:lnTo>
                  <a:pt x="288785" y="269138"/>
                </a:lnTo>
                <a:lnTo>
                  <a:pt x="295351" y="266572"/>
                </a:lnTo>
                <a:lnTo>
                  <a:pt x="300178" y="255536"/>
                </a:lnTo>
                <a:lnTo>
                  <a:pt x="300179" y="255054"/>
                </a:lnTo>
                <a:lnTo>
                  <a:pt x="297713" y="248729"/>
                </a:lnTo>
                <a:lnTo>
                  <a:pt x="293062" y="246697"/>
                </a:lnTo>
                <a:lnTo>
                  <a:pt x="292823" y="246697"/>
                </a:lnTo>
                <a:lnTo>
                  <a:pt x="292568" y="246481"/>
                </a:lnTo>
                <a:lnTo>
                  <a:pt x="292074" y="246265"/>
                </a:lnTo>
                <a:lnTo>
                  <a:pt x="292581" y="246265"/>
                </a:lnTo>
                <a:lnTo>
                  <a:pt x="290367" y="242328"/>
                </a:lnTo>
                <a:lnTo>
                  <a:pt x="287847" y="233491"/>
                </a:lnTo>
                <a:lnTo>
                  <a:pt x="285912" y="220677"/>
                </a:lnTo>
                <a:lnTo>
                  <a:pt x="285851" y="219826"/>
                </a:lnTo>
                <a:lnTo>
                  <a:pt x="285168" y="205244"/>
                </a:lnTo>
                <a:lnTo>
                  <a:pt x="285216" y="195249"/>
                </a:lnTo>
                <a:lnTo>
                  <a:pt x="293895" y="152972"/>
                </a:lnTo>
                <a:lnTo>
                  <a:pt x="300989" y="143268"/>
                </a:lnTo>
                <a:lnTo>
                  <a:pt x="301980" y="140563"/>
                </a:lnTo>
                <a:lnTo>
                  <a:pt x="280156" y="92363"/>
                </a:lnTo>
                <a:lnTo>
                  <a:pt x="249553" y="60578"/>
                </a:lnTo>
                <a:lnTo>
                  <a:pt x="238199" y="54381"/>
                </a:lnTo>
                <a:close/>
              </a:path>
              <a:path w="385445" h="385445">
                <a:moveTo>
                  <a:pt x="255425" y="22288"/>
                </a:moveTo>
                <a:lnTo>
                  <a:pt x="174777" y="22288"/>
                </a:lnTo>
                <a:lnTo>
                  <a:pt x="198806" y="24660"/>
                </a:lnTo>
                <a:lnTo>
                  <a:pt x="221970" y="31051"/>
                </a:lnTo>
                <a:lnTo>
                  <a:pt x="264439" y="55435"/>
                </a:lnTo>
                <a:lnTo>
                  <a:pt x="297564" y="92181"/>
                </a:lnTo>
                <a:lnTo>
                  <a:pt x="318668" y="137680"/>
                </a:lnTo>
                <a:lnTo>
                  <a:pt x="319239" y="139598"/>
                </a:lnTo>
                <a:lnTo>
                  <a:pt x="320293" y="141325"/>
                </a:lnTo>
                <a:lnTo>
                  <a:pt x="325170" y="145884"/>
                </a:lnTo>
                <a:lnTo>
                  <a:pt x="327621" y="146938"/>
                </a:lnTo>
                <a:lnTo>
                  <a:pt x="338874" y="147612"/>
                </a:lnTo>
                <a:lnTo>
                  <a:pt x="345274" y="152895"/>
                </a:lnTo>
                <a:lnTo>
                  <a:pt x="362470" y="190412"/>
                </a:lnTo>
                <a:lnTo>
                  <a:pt x="362683" y="204347"/>
                </a:lnTo>
                <a:lnTo>
                  <a:pt x="358615" y="224738"/>
                </a:lnTo>
                <a:lnTo>
                  <a:pt x="349773" y="241661"/>
                </a:lnTo>
                <a:lnTo>
                  <a:pt x="337622" y="252813"/>
                </a:lnTo>
                <a:lnTo>
                  <a:pt x="323532" y="256349"/>
                </a:lnTo>
                <a:lnTo>
                  <a:pt x="366537" y="256349"/>
                </a:lnTo>
                <a:lnTo>
                  <a:pt x="383077" y="219826"/>
                </a:lnTo>
                <a:lnTo>
                  <a:pt x="385203" y="198793"/>
                </a:lnTo>
                <a:lnTo>
                  <a:pt x="383964" y="183184"/>
                </a:lnTo>
                <a:lnTo>
                  <a:pt x="365798" y="142468"/>
                </a:lnTo>
                <a:lnTo>
                  <a:pt x="338302" y="125831"/>
                </a:lnTo>
                <a:lnTo>
                  <a:pt x="328068" y="100745"/>
                </a:lnTo>
                <a:lnTo>
                  <a:pt x="314475" y="77439"/>
                </a:lnTo>
                <a:lnTo>
                  <a:pt x="297826" y="56387"/>
                </a:lnTo>
                <a:lnTo>
                  <a:pt x="278485" y="38125"/>
                </a:lnTo>
                <a:lnTo>
                  <a:pt x="255425" y="22288"/>
                </a:lnTo>
                <a:close/>
              </a:path>
              <a:path w="385445" h="385445">
                <a:moveTo>
                  <a:pt x="292595" y="246493"/>
                </a:moveTo>
                <a:lnTo>
                  <a:pt x="292823" y="246697"/>
                </a:lnTo>
                <a:lnTo>
                  <a:pt x="292746" y="246559"/>
                </a:lnTo>
                <a:lnTo>
                  <a:pt x="292595" y="246493"/>
                </a:lnTo>
                <a:close/>
              </a:path>
              <a:path w="385445" h="385445">
                <a:moveTo>
                  <a:pt x="292746" y="246559"/>
                </a:moveTo>
                <a:lnTo>
                  <a:pt x="292823" y="246697"/>
                </a:lnTo>
                <a:lnTo>
                  <a:pt x="293062" y="246697"/>
                </a:lnTo>
                <a:lnTo>
                  <a:pt x="292746" y="246559"/>
                </a:lnTo>
                <a:close/>
              </a:path>
              <a:path w="385445" h="385445">
                <a:moveTo>
                  <a:pt x="292581" y="246265"/>
                </a:moveTo>
                <a:lnTo>
                  <a:pt x="292074" y="246265"/>
                </a:lnTo>
                <a:lnTo>
                  <a:pt x="292746" y="246559"/>
                </a:lnTo>
                <a:lnTo>
                  <a:pt x="292581" y="246265"/>
                </a:lnTo>
                <a:close/>
              </a:path>
              <a:path w="385445" h="385445">
                <a:moveTo>
                  <a:pt x="175069" y="0"/>
                </a:moveTo>
                <a:lnTo>
                  <a:pt x="117784" y="9815"/>
                </a:lnTo>
                <a:lnTo>
                  <a:pt x="67424" y="39547"/>
                </a:lnTo>
                <a:lnTo>
                  <a:pt x="31207" y="83408"/>
                </a:lnTo>
                <a:lnTo>
                  <a:pt x="10401" y="137452"/>
                </a:lnTo>
                <a:lnTo>
                  <a:pt x="6649" y="141582"/>
                </a:lnTo>
                <a:lnTo>
                  <a:pt x="3309" y="147232"/>
                </a:lnTo>
                <a:lnTo>
                  <a:pt x="916" y="154609"/>
                </a:lnTo>
                <a:lnTo>
                  <a:pt x="80" y="163099"/>
                </a:lnTo>
                <a:lnTo>
                  <a:pt x="0" y="167893"/>
                </a:lnTo>
                <a:lnTo>
                  <a:pt x="431" y="172338"/>
                </a:lnTo>
                <a:lnTo>
                  <a:pt x="23081" y="204347"/>
                </a:lnTo>
                <a:lnTo>
                  <a:pt x="30581" y="205168"/>
                </a:lnTo>
                <a:lnTo>
                  <a:pt x="38604" y="203568"/>
                </a:lnTo>
                <a:lnTo>
                  <a:pt x="45820" y="199216"/>
                </a:lnTo>
                <a:lnTo>
                  <a:pt x="51171" y="192200"/>
                </a:lnTo>
                <a:lnTo>
                  <a:pt x="53427" y="182981"/>
                </a:lnTo>
                <a:lnTo>
                  <a:pt x="25387" y="182981"/>
                </a:lnTo>
                <a:lnTo>
                  <a:pt x="22085" y="167004"/>
                </a:lnTo>
                <a:lnTo>
                  <a:pt x="20878" y="156794"/>
                </a:lnTo>
                <a:lnTo>
                  <a:pt x="27812" y="152260"/>
                </a:lnTo>
                <a:lnTo>
                  <a:pt x="29159" y="150736"/>
                </a:lnTo>
                <a:lnTo>
                  <a:pt x="31089" y="146799"/>
                </a:lnTo>
                <a:lnTo>
                  <a:pt x="31386" y="145884"/>
                </a:lnTo>
                <a:lnTo>
                  <a:pt x="31584" y="144906"/>
                </a:lnTo>
                <a:lnTo>
                  <a:pt x="38691" y="119528"/>
                </a:lnTo>
                <a:lnTo>
                  <a:pt x="64210" y="74723"/>
                </a:lnTo>
                <a:lnTo>
                  <a:pt x="102775" y="41387"/>
                </a:lnTo>
                <a:lnTo>
                  <a:pt x="149490" y="24216"/>
                </a:lnTo>
                <a:lnTo>
                  <a:pt x="174777" y="22288"/>
                </a:lnTo>
                <a:lnTo>
                  <a:pt x="255425" y="22288"/>
                </a:lnTo>
                <a:lnTo>
                  <a:pt x="254902" y="21929"/>
                </a:lnTo>
                <a:lnTo>
                  <a:pt x="229563" y="10085"/>
                </a:lnTo>
                <a:lnTo>
                  <a:pt x="202831" y="2729"/>
                </a:lnTo>
                <a:lnTo>
                  <a:pt x="175069" y="0"/>
                </a:lnTo>
                <a:close/>
              </a:path>
              <a:path w="385445" h="385445">
                <a:moveTo>
                  <a:pt x="168719" y="32105"/>
                </a:moveTo>
                <a:lnTo>
                  <a:pt x="117648" y="41775"/>
                </a:lnTo>
                <a:lnTo>
                  <a:pt x="74053" y="70942"/>
                </a:lnTo>
                <a:lnTo>
                  <a:pt x="42710" y="118617"/>
                </a:lnTo>
                <a:lnTo>
                  <a:pt x="31657" y="175703"/>
                </a:lnTo>
                <a:lnTo>
                  <a:pt x="31539" y="178333"/>
                </a:lnTo>
                <a:lnTo>
                  <a:pt x="31254" y="181546"/>
                </a:lnTo>
                <a:lnTo>
                  <a:pt x="25387" y="182981"/>
                </a:lnTo>
                <a:lnTo>
                  <a:pt x="53427" y="182981"/>
                </a:lnTo>
                <a:lnTo>
                  <a:pt x="53514" y="182664"/>
                </a:lnTo>
                <a:lnTo>
                  <a:pt x="53911" y="178333"/>
                </a:lnTo>
                <a:lnTo>
                  <a:pt x="53952" y="177253"/>
                </a:lnTo>
                <a:lnTo>
                  <a:pt x="56081" y="152068"/>
                </a:lnTo>
                <a:lnTo>
                  <a:pt x="74335" y="105826"/>
                </a:lnTo>
                <a:lnTo>
                  <a:pt x="106908" y="72631"/>
                </a:lnTo>
                <a:lnTo>
                  <a:pt x="146699" y="56273"/>
                </a:lnTo>
                <a:lnTo>
                  <a:pt x="168414" y="54381"/>
                </a:lnTo>
                <a:lnTo>
                  <a:pt x="238199" y="54381"/>
                </a:lnTo>
                <a:lnTo>
                  <a:pt x="211565" y="39843"/>
                </a:lnTo>
                <a:lnTo>
                  <a:pt x="168719" y="32105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49946" y="2973120"/>
            <a:ext cx="421005" cy="392430"/>
          </a:xfrm>
          <a:custGeom>
            <a:avLst/>
            <a:gdLst/>
            <a:ahLst/>
            <a:cxnLst/>
            <a:rect l="l" t="t" r="r" b="b"/>
            <a:pathLst>
              <a:path w="421004" h="392429">
                <a:moveTo>
                  <a:pt x="207162" y="0"/>
                </a:moveTo>
                <a:lnTo>
                  <a:pt x="203047" y="2463"/>
                </a:lnTo>
                <a:lnTo>
                  <a:pt x="0" y="378091"/>
                </a:lnTo>
                <a:lnTo>
                  <a:pt x="111" y="382714"/>
                </a:lnTo>
                <a:lnTo>
                  <a:pt x="4518" y="390067"/>
                </a:lnTo>
                <a:lnTo>
                  <a:pt x="8470" y="392315"/>
                </a:lnTo>
                <a:lnTo>
                  <a:pt x="218046" y="392315"/>
                </a:lnTo>
                <a:lnTo>
                  <a:pt x="223507" y="386854"/>
                </a:lnTo>
                <a:lnTo>
                  <a:pt x="223507" y="367919"/>
                </a:lnTo>
                <a:lnTo>
                  <a:pt x="33235" y="367919"/>
                </a:lnTo>
                <a:lnTo>
                  <a:pt x="211569" y="37998"/>
                </a:lnTo>
                <a:lnTo>
                  <a:pt x="239220" y="37998"/>
                </a:lnTo>
                <a:lnTo>
                  <a:pt x="220294" y="2501"/>
                </a:lnTo>
                <a:lnTo>
                  <a:pt x="216179" y="12"/>
                </a:lnTo>
                <a:lnTo>
                  <a:pt x="207162" y="0"/>
                </a:lnTo>
                <a:close/>
              </a:path>
              <a:path w="421004" h="392429">
                <a:moveTo>
                  <a:pt x="239220" y="37998"/>
                </a:moveTo>
                <a:lnTo>
                  <a:pt x="211569" y="37998"/>
                </a:lnTo>
                <a:lnTo>
                  <a:pt x="387476" y="367919"/>
                </a:lnTo>
                <a:lnTo>
                  <a:pt x="233044" y="367919"/>
                </a:lnTo>
                <a:lnTo>
                  <a:pt x="227571" y="373380"/>
                </a:lnTo>
                <a:lnTo>
                  <a:pt x="227571" y="386854"/>
                </a:lnTo>
                <a:lnTo>
                  <a:pt x="233044" y="392315"/>
                </a:lnTo>
                <a:lnTo>
                  <a:pt x="412089" y="392315"/>
                </a:lnTo>
                <a:lnTo>
                  <a:pt x="416072" y="390055"/>
                </a:lnTo>
                <a:lnTo>
                  <a:pt x="420471" y="382714"/>
                </a:lnTo>
                <a:lnTo>
                  <a:pt x="420552" y="378091"/>
                </a:lnTo>
                <a:lnTo>
                  <a:pt x="239220" y="37998"/>
                </a:lnTo>
                <a:close/>
              </a:path>
              <a:path w="421004" h="392429">
                <a:moveTo>
                  <a:pt x="211505" y="85471"/>
                </a:moveTo>
                <a:lnTo>
                  <a:pt x="197063" y="88426"/>
                </a:lnTo>
                <a:lnTo>
                  <a:pt x="185524" y="96589"/>
                </a:lnTo>
                <a:lnTo>
                  <a:pt x="177876" y="108906"/>
                </a:lnTo>
                <a:lnTo>
                  <a:pt x="175107" y="124320"/>
                </a:lnTo>
                <a:lnTo>
                  <a:pt x="175560" y="147184"/>
                </a:lnTo>
                <a:lnTo>
                  <a:pt x="177139" y="191033"/>
                </a:lnTo>
                <a:lnTo>
                  <a:pt x="180176" y="244510"/>
                </a:lnTo>
                <a:lnTo>
                  <a:pt x="185000" y="296265"/>
                </a:lnTo>
                <a:lnTo>
                  <a:pt x="179768" y="302165"/>
                </a:lnTo>
                <a:lnTo>
                  <a:pt x="175896" y="309148"/>
                </a:lnTo>
                <a:lnTo>
                  <a:pt x="173494" y="317023"/>
                </a:lnTo>
                <a:lnTo>
                  <a:pt x="172669" y="325602"/>
                </a:lnTo>
                <a:lnTo>
                  <a:pt x="174641" y="337831"/>
                </a:lnTo>
                <a:lnTo>
                  <a:pt x="180132" y="348468"/>
                </a:lnTo>
                <a:lnTo>
                  <a:pt x="188501" y="356877"/>
                </a:lnTo>
                <a:lnTo>
                  <a:pt x="199110" y="362419"/>
                </a:lnTo>
                <a:lnTo>
                  <a:pt x="199110" y="367919"/>
                </a:lnTo>
                <a:lnTo>
                  <a:pt x="223507" y="367919"/>
                </a:lnTo>
                <a:lnTo>
                  <a:pt x="223507" y="354482"/>
                </a:lnTo>
                <a:lnTo>
                  <a:pt x="223646" y="353758"/>
                </a:lnTo>
                <a:lnTo>
                  <a:pt x="223697" y="345490"/>
                </a:lnTo>
                <a:lnTo>
                  <a:pt x="218249" y="340042"/>
                </a:lnTo>
                <a:lnTo>
                  <a:pt x="203555" y="340042"/>
                </a:lnTo>
                <a:lnTo>
                  <a:pt x="197078" y="333565"/>
                </a:lnTo>
                <a:lnTo>
                  <a:pt x="197079" y="322770"/>
                </a:lnTo>
                <a:lnTo>
                  <a:pt x="197713" y="315861"/>
                </a:lnTo>
                <a:lnTo>
                  <a:pt x="208241" y="310400"/>
                </a:lnTo>
                <a:lnTo>
                  <a:pt x="210832" y="305396"/>
                </a:lnTo>
                <a:lnTo>
                  <a:pt x="204939" y="248737"/>
                </a:lnTo>
                <a:lnTo>
                  <a:pt x="201682" y="193855"/>
                </a:lnTo>
                <a:lnTo>
                  <a:pt x="199997" y="148193"/>
                </a:lnTo>
                <a:lnTo>
                  <a:pt x="199516" y="124320"/>
                </a:lnTo>
                <a:lnTo>
                  <a:pt x="199516" y="117132"/>
                </a:lnTo>
                <a:lnTo>
                  <a:pt x="203225" y="109880"/>
                </a:lnTo>
                <a:lnTo>
                  <a:pt x="245320" y="109880"/>
                </a:lnTo>
                <a:lnTo>
                  <a:pt x="245145" y="108906"/>
                </a:lnTo>
                <a:lnTo>
                  <a:pt x="237493" y="96589"/>
                </a:lnTo>
                <a:lnTo>
                  <a:pt x="225949" y="88426"/>
                </a:lnTo>
                <a:lnTo>
                  <a:pt x="211505" y="85471"/>
                </a:lnTo>
                <a:close/>
              </a:path>
              <a:path w="421004" h="392429">
                <a:moveTo>
                  <a:pt x="245320" y="109880"/>
                </a:moveTo>
                <a:lnTo>
                  <a:pt x="219798" y="109880"/>
                </a:lnTo>
                <a:lnTo>
                  <a:pt x="223507" y="117132"/>
                </a:lnTo>
                <a:lnTo>
                  <a:pt x="223507" y="124320"/>
                </a:lnTo>
                <a:lnTo>
                  <a:pt x="221341" y="193855"/>
                </a:lnTo>
                <a:lnTo>
                  <a:pt x="218085" y="248742"/>
                </a:lnTo>
                <a:lnTo>
                  <a:pt x="212890" y="300291"/>
                </a:lnTo>
                <a:lnTo>
                  <a:pt x="212191" y="305396"/>
                </a:lnTo>
                <a:lnTo>
                  <a:pt x="214782" y="310400"/>
                </a:lnTo>
                <a:lnTo>
                  <a:pt x="225310" y="315861"/>
                </a:lnTo>
                <a:lnTo>
                  <a:pt x="225945" y="322770"/>
                </a:lnTo>
                <a:lnTo>
                  <a:pt x="225945" y="327914"/>
                </a:lnTo>
                <a:lnTo>
                  <a:pt x="225424" y="330111"/>
                </a:lnTo>
                <a:lnTo>
                  <a:pt x="221335" y="338150"/>
                </a:lnTo>
                <a:lnTo>
                  <a:pt x="223723" y="345490"/>
                </a:lnTo>
                <a:lnTo>
                  <a:pt x="235737" y="351599"/>
                </a:lnTo>
                <a:lnTo>
                  <a:pt x="243077" y="349211"/>
                </a:lnTo>
                <a:lnTo>
                  <a:pt x="248894" y="337794"/>
                </a:lnTo>
                <a:lnTo>
                  <a:pt x="250355" y="331711"/>
                </a:lnTo>
                <a:lnTo>
                  <a:pt x="250355" y="325602"/>
                </a:lnTo>
                <a:lnTo>
                  <a:pt x="249530" y="317023"/>
                </a:lnTo>
                <a:lnTo>
                  <a:pt x="247127" y="309148"/>
                </a:lnTo>
                <a:lnTo>
                  <a:pt x="243255" y="302165"/>
                </a:lnTo>
                <a:lnTo>
                  <a:pt x="238023" y="296265"/>
                </a:lnTo>
                <a:lnTo>
                  <a:pt x="242848" y="244504"/>
                </a:lnTo>
                <a:lnTo>
                  <a:pt x="245884" y="191028"/>
                </a:lnTo>
                <a:lnTo>
                  <a:pt x="247463" y="147184"/>
                </a:lnTo>
                <a:lnTo>
                  <a:pt x="247916" y="124320"/>
                </a:lnTo>
                <a:lnTo>
                  <a:pt x="245320" y="10988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787840" y="3047949"/>
            <a:ext cx="317500" cy="317500"/>
          </a:xfrm>
          <a:custGeom>
            <a:avLst/>
            <a:gdLst/>
            <a:ahLst/>
            <a:cxnLst/>
            <a:rect l="l" t="t" r="r" b="b"/>
            <a:pathLst>
              <a:path w="317500" h="317500">
                <a:moveTo>
                  <a:pt x="195199" y="0"/>
                </a:moveTo>
                <a:lnTo>
                  <a:pt x="19011" y="0"/>
                </a:lnTo>
                <a:lnTo>
                  <a:pt x="11615" y="1495"/>
                </a:lnTo>
                <a:lnTo>
                  <a:pt x="5572" y="5573"/>
                </a:lnTo>
                <a:lnTo>
                  <a:pt x="1495" y="11621"/>
                </a:lnTo>
                <a:lnTo>
                  <a:pt x="0" y="19024"/>
                </a:lnTo>
                <a:lnTo>
                  <a:pt x="0" y="298450"/>
                </a:lnTo>
                <a:lnTo>
                  <a:pt x="1495" y="305866"/>
                </a:lnTo>
                <a:lnTo>
                  <a:pt x="5572" y="311916"/>
                </a:lnTo>
                <a:lnTo>
                  <a:pt x="11615" y="315993"/>
                </a:lnTo>
                <a:lnTo>
                  <a:pt x="19011" y="317487"/>
                </a:lnTo>
                <a:lnTo>
                  <a:pt x="298462" y="317487"/>
                </a:lnTo>
                <a:lnTo>
                  <a:pt x="305866" y="315993"/>
                </a:lnTo>
                <a:lnTo>
                  <a:pt x="311913" y="311916"/>
                </a:lnTo>
                <a:lnTo>
                  <a:pt x="315991" y="305866"/>
                </a:lnTo>
                <a:lnTo>
                  <a:pt x="317487" y="298450"/>
                </a:lnTo>
                <a:lnTo>
                  <a:pt x="317487" y="279438"/>
                </a:lnTo>
                <a:lnTo>
                  <a:pt x="38049" y="279438"/>
                </a:lnTo>
                <a:lnTo>
                  <a:pt x="38049" y="38049"/>
                </a:lnTo>
                <a:lnTo>
                  <a:pt x="195199" y="38049"/>
                </a:lnTo>
                <a:lnTo>
                  <a:pt x="214223" y="19024"/>
                </a:lnTo>
                <a:lnTo>
                  <a:pt x="212729" y="11621"/>
                </a:lnTo>
                <a:lnTo>
                  <a:pt x="208654" y="5573"/>
                </a:lnTo>
                <a:lnTo>
                  <a:pt x="202607" y="1495"/>
                </a:lnTo>
                <a:lnTo>
                  <a:pt x="195199" y="0"/>
                </a:lnTo>
                <a:close/>
              </a:path>
              <a:path w="317500" h="317500">
                <a:moveTo>
                  <a:pt x="317487" y="67348"/>
                </a:moveTo>
                <a:lnTo>
                  <a:pt x="279438" y="67348"/>
                </a:lnTo>
                <a:lnTo>
                  <a:pt x="279438" y="279438"/>
                </a:lnTo>
                <a:lnTo>
                  <a:pt x="317487" y="279438"/>
                </a:lnTo>
                <a:lnTo>
                  <a:pt x="317487" y="67348"/>
                </a:lnTo>
                <a:close/>
              </a:path>
              <a:path w="317500" h="317500">
                <a:moveTo>
                  <a:pt x="96981" y="123727"/>
                </a:moveTo>
                <a:lnTo>
                  <a:pt x="89719" y="124415"/>
                </a:lnTo>
                <a:lnTo>
                  <a:pt x="83247" y="127780"/>
                </a:lnTo>
                <a:lnTo>
                  <a:pt x="78397" y="133578"/>
                </a:lnTo>
                <a:lnTo>
                  <a:pt x="76174" y="140798"/>
                </a:lnTo>
                <a:lnTo>
                  <a:pt x="76869" y="148058"/>
                </a:lnTo>
                <a:lnTo>
                  <a:pt x="80236" y="154529"/>
                </a:lnTo>
                <a:lnTo>
                  <a:pt x="86029" y="159385"/>
                </a:lnTo>
                <a:lnTo>
                  <a:pt x="89938" y="162852"/>
                </a:lnTo>
                <a:lnTo>
                  <a:pt x="110591" y="203809"/>
                </a:lnTo>
                <a:lnTo>
                  <a:pt x="116885" y="219993"/>
                </a:lnTo>
                <a:lnTo>
                  <a:pt x="124509" y="233989"/>
                </a:lnTo>
                <a:lnTo>
                  <a:pt x="134264" y="243830"/>
                </a:lnTo>
                <a:lnTo>
                  <a:pt x="146951" y="247548"/>
                </a:lnTo>
                <a:lnTo>
                  <a:pt x="156018" y="245763"/>
                </a:lnTo>
                <a:lnTo>
                  <a:pt x="167300" y="236161"/>
                </a:lnTo>
                <a:lnTo>
                  <a:pt x="185177" y="212374"/>
                </a:lnTo>
                <a:lnTo>
                  <a:pt x="194693" y="197751"/>
                </a:lnTo>
                <a:lnTo>
                  <a:pt x="148907" y="197751"/>
                </a:lnTo>
                <a:lnTo>
                  <a:pt x="147370" y="193636"/>
                </a:lnTo>
                <a:lnTo>
                  <a:pt x="146494" y="191198"/>
                </a:lnTo>
                <a:lnTo>
                  <a:pt x="143154" y="181597"/>
                </a:lnTo>
                <a:lnTo>
                  <a:pt x="140385" y="174129"/>
                </a:lnTo>
                <a:lnTo>
                  <a:pt x="115622" y="134813"/>
                </a:lnTo>
                <a:lnTo>
                  <a:pt x="104203" y="125958"/>
                </a:lnTo>
                <a:lnTo>
                  <a:pt x="96981" y="123727"/>
                </a:lnTo>
                <a:close/>
              </a:path>
              <a:path w="317500" h="317500">
                <a:moveTo>
                  <a:pt x="298462" y="0"/>
                </a:moveTo>
                <a:lnTo>
                  <a:pt x="282384" y="0"/>
                </a:lnTo>
                <a:lnTo>
                  <a:pt x="276479" y="3175"/>
                </a:lnTo>
                <a:lnTo>
                  <a:pt x="253692" y="37307"/>
                </a:lnTo>
                <a:lnTo>
                  <a:pt x="229955" y="73294"/>
                </a:lnTo>
                <a:lnTo>
                  <a:pt x="204937" y="111668"/>
                </a:lnTo>
                <a:lnTo>
                  <a:pt x="170983" y="164774"/>
                </a:lnTo>
                <a:lnTo>
                  <a:pt x="161983" y="178566"/>
                </a:lnTo>
                <a:lnTo>
                  <a:pt x="154681" y="189442"/>
                </a:lnTo>
                <a:lnTo>
                  <a:pt x="148907" y="197751"/>
                </a:lnTo>
                <a:lnTo>
                  <a:pt x="194693" y="197751"/>
                </a:lnTo>
                <a:lnTo>
                  <a:pt x="214033" y="168033"/>
                </a:lnTo>
                <a:lnTo>
                  <a:pt x="229338" y="144039"/>
                </a:lnTo>
                <a:lnTo>
                  <a:pt x="246021" y="118262"/>
                </a:lnTo>
                <a:lnTo>
                  <a:pt x="263060" y="92199"/>
                </a:lnTo>
                <a:lnTo>
                  <a:pt x="279438" y="67348"/>
                </a:lnTo>
                <a:lnTo>
                  <a:pt x="317487" y="67348"/>
                </a:lnTo>
                <a:lnTo>
                  <a:pt x="317487" y="19024"/>
                </a:lnTo>
                <a:lnTo>
                  <a:pt x="315991" y="11621"/>
                </a:lnTo>
                <a:lnTo>
                  <a:pt x="311913" y="5573"/>
                </a:lnTo>
                <a:lnTo>
                  <a:pt x="305866" y="1495"/>
                </a:lnTo>
                <a:lnTo>
                  <a:pt x="298462" y="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367110" y="2993916"/>
            <a:ext cx="368935" cy="370840"/>
          </a:xfrm>
          <a:custGeom>
            <a:avLst/>
            <a:gdLst/>
            <a:ahLst/>
            <a:cxnLst/>
            <a:rect l="l" t="t" r="r" b="b"/>
            <a:pathLst>
              <a:path w="368935" h="370839">
                <a:moveTo>
                  <a:pt x="151101" y="104139"/>
                </a:moveTo>
                <a:lnTo>
                  <a:pt x="96062" y="104139"/>
                </a:lnTo>
                <a:lnTo>
                  <a:pt x="107013" y="106679"/>
                </a:lnTo>
                <a:lnTo>
                  <a:pt x="117365" y="109219"/>
                </a:lnTo>
                <a:lnTo>
                  <a:pt x="127086" y="114299"/>
                </a:lnTo>
                <a:lnTo>
                  <a:pt x="136144" y="119379"/>
                </a:lnTo>
                <a:lnTo>
                  <a:pt x="141427" y="123189"/>
                </a:lnTo>
                <a:lnTo>
                  <a:pt x="143040" y="126999"/>
                </a:lnTo>
                <a:lnTo>
                  <a:pt x="143040" y="135889"/>
                </a:lnTo>
                <a:lnTo>
                  <a:pt x="141465" y="139699"/>
                </a:lnTo>
                <a:lnTo>
                  <a:pt x="140347" y="140969"/>
                </a:lnTo>
                <a:lnTo>
                  <a:pt x="135985" y="146049"/>
                </a:lnTo>
                <a:lnTo>
                  <a:pt x="129908" y="149859"/>
                </a:lnTo>
                <a:lnTo>
                  <a:pt x="122488" y="153669"/>
                </a:lnTo>
                <a:lnTo>
                  <a:pt x="114096" y="156209"/>
                </a:lnTo>
                <a:lnTo>
                  <a:pt x="102044" y="160019"/>
                </a:lnTo>
                <a:lnTo>
                  <a:pt x="94870" y="163829"/>
                </a:lnTo>
                <a:lnTo>
                  <a:pt x="89004" y="166369"/>
                </a:lnTo>
                <a:lnTo>
                  <a:pt x="84353" y="170179"/>
                </a:lnTo>
                <a:lnTo>
                  <a:pt x="80822" y="175259"/>
                </a:lnTo>
                <a:lnTo>
                  <a:pt x="78587" y="177799"/>
                </a:lnTo>
                <a:lnTo>
                  <a:pt x="77457" y="181609"/>
                </a:lnTo>
                <a:lnTo>
                  <a:pt x="77457" y="187959"/>
                </a:lnTo>
                <a:lnTo>
                  <a:pt x="78435" y="191769"/>
                </a:lnTo>
                <a:lnTo>
                  <a:pt x="83810" y="200659"/>
                </a:lnTo>
                <a:lnTo>
                  <a:pt x="94205" y="209549"/>
                </a:lnTo>
                <a:lnTo>
                  <a:pt x="110139" y="217169"/>
                </a:lnTo>
                <a:lnTo>
                  <a:pt x="132130" y="226059"/>
                </a:lnTo>
                <a:lnTo>
                  <a:pt x="134950" y="227329"/>
                </a:lnTo>
                <a:lnTo>
                  <a:pt x="143992" y="231139"/>
                </a:lnTo>
                <a:lnTo>
                  <a:pt x="155821" y="237489"/>
                </a:lnTo>
                <a:lnTo>
                  <a:pt x="168240" y="243839"/>
                </a:lnTo>
                <a:lnTo>
                  <a:pt x="178282" y="251459"/>
                </a:lnTo>
                <a:lnTo>
                  <a:pt x="182981" y="257809"/>
                </a:lnTo>
                <a:lnTo>
                  <a:pt x="183045" y="262889"/>
                </a:lnTo>
                <a:lnTo>
                  <a:pt x="179832" y="267969"/>
                </a:lnTo>
                <a:lnTo>
                  <a:pt x="173875" y="273049"/>
                </a:lnTo>
                <a:lnTo>
                  <a:pt x="163920" y="281939"/>
                </a:lnTo>
                <a:lnTo>
                  <a:pt x="154616" y="289559"/>
                </a:lnTo>
                <a:lnTo>
                  <a:pt x="146082" y="298449"/>
                </a:lnTo>
                <a:lnTo>
                  <a:pt x="138442" y="306069"/>
                </a:lnTo>
                <a:lnTo>
                  <a:pt x="113044" y="340359"/>
                </a:lnTo>
                <a:lnTo>
                  <a:pt x="112090" y="349249"/>
                </a:lnTo>
                <a:lnTo>
                  <a:pt x="113284" y="355599"/>
                </a:lnTo>
                <a:lnTo>
                  <a:pt x="160820" y="370839"/>
                </a:lnTo>
                <a:lnTo>
                  <a:pt x="197518" y="370839"/>
                </a:lnTo>
                <a:lnTo>
                  <a:pt x="233062" y="364489"/>
                </a:lnTo>
                <a:lnTo>
                  <a:pt x="266613" y="351789"/>
                </a:lnTo>
                <a:lnTo>
                  <a:pt x="268661" y="350519"/>
                </a:lnTo>
                <a:lnTo>
                  <a:pt x="195666" y="350519"/>
                </a:lnTo>
                <a:lnTo>
                  <a:pt x="163042" y="349249"/>
                </a:lnTo>
                <a:lnTo>
                  <a:pt x="155136" y="349249"/>
                </a:lnTo>
                <a:lnTo>
                  <a:pt x="147493" y="346709"/>
                </a:lnTo>
                <a:lnTo>
                  <a:pt x="140623" y="345439"/>
                </a:lnTo>
                <a:lnTo>
                  <a:pt x="135039" y="344169"/>
                </a:lnTo>
                <a:lnTo>
                  <a:pt x="140446" y="336549"/>
                </a:lnTo>
                <a:lnTo>
                  <a:pt x="150469" y="323849"/>
                </a:lnTo>
                <a:lnTo>
                  <a:pt x="166007" y="308609"/>
                </a:lnTo>
                <a:lnTo>
                  <a:pt x="187960" y="288289"/>
                </a:lnTo>
                <a:lnTo>
                  <a:pt x="195144" y="281939"/>
                </a:lnTo>
                <a:lnTo>
                  <a:pt x="200290" y="274319"/>
                </a:lnTo>
                <a:lnTo>
                  <a:pt x="203385" y="266699"/>
                </a:lnTo>
                <a:lnTo>
                  <a:pt x="204419" y="259079"/>
                </a:lnTo>
                <a:lnTo>
                  <a:pt x="204317" y="256539"/>
                </a:lnTo>
                <a:lnTo>
                  <a:pt x="169488" y="219709"/>
                </a:lnTo>
                <a:lnTo>
                  <a:pt x="139344" y="207009"/>
                </a:lnTo>
                <a:lnTo>
                  <a:pt x="120556" y="199389"/>
                </a:lnTo>
                <a:lnTo>
                  <a:pt x="108681" y="193039"/>
                </a:lnTo>
                <a:lnTo>
                  <a:pt x="102134" y="189229"/>
                </a:lnTo>
                <a:lnTo>
                  <a:pt x="99326" y="186689"/>
                </a:lnTo>
                <a:lnTo>
                  <a:pt x="100596" y="185419"/>
                </a:lnTo>
                <a:lnTo>
                  <a:pt x="103441" y="182879"/>
                </a:lnTo>
                <a:lnTo>
                  <a:pt x="113068" y="179069"/>
                </a:lnTo>
                <a:lnTo>
                  <a:pt x="120421" y="176529"/>
                </a:lnTo>
                <a:lnTo>
                  <a:pt x="141574" y="168909"/>
                </a:lnTo>
                <a:lnTo>
                  <a:pt x="151341" y="161289"/>
                </a:lnTo>
                <a:lnTo>
                  <a:pt x="159156" y="151129"/>
                </a:lnTo>
                <a:lnTo>
                  <a:pt x="162674" y="144779"/>
                </a:lnTo>
                <a:lnTo>
                  <a:pt x="164388" y="138429"/>
                </a:lnTo>
                <a:lnTo>
                  <a:pt x="164388" y="132079"/>
                </a:lnTo>
                <a:lnTo>
                  <a:pt x="163357" y="123189"/>
                </a:lnTo>
                <a:lnTo>
                  <a:pt x="160299" y="115569"/>
                </a:lnTo>
                <a:lnTo>
                  <a:pt x="155269" y="107949"/>
                </a:lnTo>
                <a:lnTo>
                  <a:pt x="151101" y="104139"/>
                </a:lnTo>
                <a:close/>
              </a:path>
              <a:path w="368935" h="370839">
                <a:moveTo>
                  <a:pt x="367066" y="167639"/>
                </a:moveTo>
                <a:lnTo>
                  <a:pt x="344055" y="167639"/>
                </a:lnTo>
                <a:lnTo>
                  <a:pt x="345567" y="168909"/>
                </a:lnTo>
                <a:lnTo>
                  <a:pt x="346316" y="171449"/>
                </a:lnTo>
                <a:lnTo>
                  <a:pt x="346684" y="173989"/>
                </a:lnTo>
                <a:lnTo>
                  <a:pt x="347383" y="180339"/>
                </a:lnTo>
                <a:lnTo>
                  <a:pt x="347449" y="195579"/>
                </a:lnTo>
                <a:lnTo>
                  <a:pt x="347103" y="200659"/>
                </a:lnTo>
                <a:lnTo>
                  <a:pt x="339121" y="238759"/>
                </a:lnTo>
                <a:lnTo>
                  <a:pt x="307772" y="293369"/>
                </a:lnTo>
                <a:lnTo>
                  <a:pt x="257036" y="332739"/>
                </a:lnTo>
                <a:lnTo>
                  <a:pt x="195666" y="350519"/>
                </a:lnTo>
                <a:lnTo>
                  <a:pt x="268661" y="350519"/>
                </a:lnTo>
                <a:lnTo>
                  <a:pt x="323902" y="307339"/>
                </a:lnTo>
                <a:lnTo>
                  <a:pt x="359388" y="246379"/>
                </a:lnTo>
                <a:lnTo>
                  <a:pt x="368265" y="203199"/>
                </a:lnTo>
                <a:lnTo>
                  <a:pt x="368801" y="191769"/>
                </a:lnTo>
                <a:lnTo>
                  <a:pt x="368719" y="179069"/>
                </a:lnTo>
                <a:lnTo>
                  <a:pt x="368668" y="177799"/>
                </a:lnTo>
                <a:lnTo>
                  <a:pt x="367842" y="170179"/>
                </a:lnTo>
                <a:lnTo>
                  <a:pt x="367066" y="167639"/>
                </a:lnTo>
                <a:close/>
              </a:path>
              <a:path w="368935" h="370839">
                <a:moveTo>
                  <a:pt x="206832" y="3809"/>
                </a:moveTo>
                <a:lnTo>
                  <a:pt x="157224" y="3809"/>
                </a:lnTo>
                <a:lnTo>
                  <a:pt x="111022" y="16509"/>
                </a:lnTo>
                <a:lnTo>
                  <a:pt x="70211" y="40639"/>
                </a:lnTo>
                <a:lnTo>
                  <a:pt x="36780" y="74929"/>
                </a:lnTo>
                <a:lnTo>
                  <a:pt x="12713" y="116839"/>
                </a:lnTo>
                <a:lnTo>
                  <a:pt x="0" y="163829"/>
                </a:lnTo>
                <a:lnTo>
                  <a:pt x="1148" y="218439"/>
                </a:lnTo>
                <a:lnTo>
                  <a:pt x="17345" y="267969"/>
                </a:lnTo>
                <a:lnTo>
                  <a:pt x="47109" y="312419"/>
                </a:lnTo>
                <a:lnTo>
                  <a:pt x="88963" y="346709"/>
                </a:lnTo>
                <a:lnTo>
                  <a:pt x="92900" y="349249"/>
                </a:lnTo>
                <a:lnTo>
                  <a:pt x="97904" y="349249"/>
                </a:lnTo>
                <a:lnTo>
                  <a:pt x="101396" y="345439"/>
                </a:lnTo>
                <a:lnTo>
                  <a:pt x="106068" y="341629"/>
                </a:lnTo>
                <a:lnTo>
                  <a:pt x="114166" y="331469"/>
                </a:lnTo>
                <a:lnTo>
                  <a:pt x="118962" y="323849"/>
                </a:lnTo>
                <a:lnTo>
                  <a:pt x="93027" y="323849"/>
                </a:lnTo>
                <a:lnTo>
                  <a:pt x="62267" y="297179"/>
                </a:lnTo>
                <a:lnTo>
                  <a:pt x="39282" y="264159"/>
                </a:lnTo>
                <a:lnTo>
                  <a:pt x="24892" y="227329"/>
                </a:lnTo>
                <a:lnTo>
                  <a:pt x="19913" y="186689"/>
                </a:lnTo>
                <a:lnTo>
                  <a:pt x="19999" y="179069"/>
                </a:lnTo>
                <a:lnTo>
                  <a:pt x="32442" y="124459"/>
                </a:lnTo>
                <a:lnTo>
                  <a:pt x="53731" y="87629"/>
                </a:lnTo>
                <a:lnTo>
                  <a:pt x="83305" y="58419"/>
                </a:lnTo>
                <a:lnTo>
                  <a:pt x="119407" y="36829"/>
                </a:lnTo>
                <a:lnTo>
                  <a:pt x="160280" y="25399"/>
                </a:lnTo>
                <a:lnTo>
                  <a:pt x="272945" y="25399"/>
                </a:lnTo>
                <a:lnTo>
                  <a:pt x="262985" y="20319"/>
                </a:lnTo>
                <a:lnTo>
                  <a:pt x="244970" y="12699"/>
                </a:lnTo>
                <a:lnTo>
                  <a:pt x="226231" y="7619"/>
                </a:lnTo>
                <a:lnTo>
                  <a:pt x="206832" y="3809"/>
                </a:lnTo>
                <a:close/>
              </a:path>
              <a:path w="368935" h="370839">
                <a:moveTo>
                  <a:pt x="98628" y="82549"/>
                </a:moveTo>
                <a:lnTo>
                  <a:pt x="78740" y="82549"/>
                </a:lnTo>
                <a:lnTo>
                  <a:pt x="72783" y="83819"/>
                </a:lnTo>
                <a:lnTo>
                  <a:pt x="58764" y="92709"/>
                </a:lnTo>
                <a:lnTo>
                  <a:pt x="49317" y="106679"/>
                </a:lnTo>
                <a:lnTo>
                  <a:pt x="43265" y="123189"/>
                </a:lnTo>
                <a:lnTo>
                  <a:pt x="39433" y="138429"/>
                </a:lnTo>
                <a:lnTo>
                  <a:pt x="38722" y="140969"/>
                </a:lnTo>
                <a:lnTo>
                  <a:pt x="37207" y="148589"/>
                </a:lnTo>
                <a:lnTo>
                  <a:pt x="36128" y="154939"/>
                </a:lnTo>
                <a:lnTo>
                  <a:pt x="35482" y="161289"/>
                </a:lnTo>
                <a:lnTo>
                  <a:pt x="35394" y="170179"/>
                </a:lnTo>
                <a:lnTo>
                  <a:pt x="35775" y="177799"/>
                </a:lnTo>
                <a:lnTo>
                  <a:pt x="61185" y="219709"/>
                </a:lnTo>
                <a:lnTo>
                  <a:pt x="91833" y="242569"/>
                </a:lnTo>
                <a:lnTo>
                  <a:pt x="88963" y="245109"/>
                </a:lnTo>
                <a:lnTo>
                  <a:pt x="85445" y="250189"/>
                </a:lnTo>
                <a:lnTo>
                  <a:pt x="85458" y="259079"/>
                </a:lnTo>
                <a:lnTo>
                  <a:pt x="86756" y="266699"/>
                </a:lnTo>
                <a:lnTo>
                  <a:pt x="89671" y="273049"/>
                </a:lnTo>
                <a:lnTo>
                  <a:pt x="93505" y="279399"/>
                </a:lnTo>
                <a:lnTo>
                  <a:pt x="97561" y="283209"/>
                </a:lnTo>
                <a:lnTo>
                  <a:pt x="102641" y="289559"/>
                </a:lnTo>
                <a:lnTo>
                  <a:pt x="105295" y="292099"/>
                </a:lnTo>
                <a:lnTo>
                  <a:pt x="105219" y="299719"/>
                </a:lnTo>
                <a:lnTo>
                  <a:pt x="103768" y="307339"/>
                </a:lnTo>
                <a:lnTo>
                  <a:pt x="100838" y="313689"/>
                </a:lnTo>
                <a:lnTo>
                  <a:pt x="97050" y="318769"/>
                </a:lnTo>
                <a:lnTo>
                  <a:pt x="93027" y="323849"/>
                </a:lnTo>
                <a:lnTo>
                  <a:pt x="118962" y="323849"/>
                </a:lnTo>
                <a:lnTo>
                  <a:pt x="122160" y="318769"/>
                </a:lnTo>
                <a:lnTo>
                  <a:pt x="126517" y="302259"/>
                </a:lnTo>
                <a:lnTo>
                  <a:pt x="125874" y="290829"/>
                </a:lnTo>
                <a:lnTo>
                  <a:pt x="106921" y="261619"/>
                </a:lnTo>
                <a:lnTo>
                  <a:pt x="106781" y="257809"/>
                </a:lnTo>
                <a:lnTo>
                  <a:pt x="107403" y="256539"/>
                </a:lnTo>
                <a:lnTo>
                  <a:pt x="116090" y="246379"/>
                </a:lnTo>
                <a:lnTo>
                  <a:pt x="114401" y="232409"/>
                </a:lnTo>
                <a:lnTo>
                  <a:pt x="108788" y="227329"/>
                </a:lnTo>
                <a:lnTo>
                  <a:pt x="104648" y="224789"/>
                </a:lnTo>
                <a:lnTo>
                  <a:pt x="75814" y="204469"/>
                </a:lnTo>
                <a:lnTo>
                  <a:pt x="67895" y="196849"/>
                </a:lnTo>
                <a:lnTo>
                  <a:pt x="61734" y="189229"/>
                </a:lnTo>
                <a:lnTo>
                  <a:pt x="58231" y="181609"/>
                </a:lnTo>
                <a:lnTo>
                  <a:pt x="56694" y="171449"/>
                </a:lnTo>
                <a:lnTo>
                  <a:pt x="57121" y="160019"/>
                </a:lnTo>
                <a:lnTo>
                  <a:pt x="59512" y="146049"/>
                </a:lnTo>
                <a:lnTo>
                  <a:pt x="60261" y="143509"/>
                </a:lnTo>
                <a:lnTo>
                  <a:pt x="62618" y="133349"/>
                </a:lnTo>
                <a:lnTo>
                  <a:pt x="66341" y="120649"/>
                </a:lnTo>
                <a:lnTo>
                  <a:pt x="71412" y="110489"/>
                </a:lnTo>
                <a:lnTo>
                  <a:pt x="77812" y="105409"/>
                </a:lnTo>
                <a:lnTo>
                  <a:pt x="83019" y="104139"/>
                </a:lnTo>
                <a:lnTo>
                  <a:pt x="151101" y="104139"/>
                </a:lnTo>
                <a:lnTo>
                  <a:pt x="148323" y="101599"/>
                </a:lnTo>
                <a:lnTo>
                  <a:pt x="137038" y="95249"/>
                </a:lnTo>
                <a:lnTo>
                  <a:pt x="124966" y="88899"/>
                </a:lnTo>
                <a:lnTo>
                  <a:pt x="112149" y="85089"/>
                </a:lnTo>
                <a:lnTo>
                  <a:pt x="98628" y="82549"/>
                </a:lnTo>
                <a:close/>
              </a:path>
              <a:path w="368935" h="370839">
                <a:moveTo>
                  <a:pt x="285328" y="153669"/>
                </a:moveTo>
                <a:lnTo>
                  <a:pt x="260845" y="153669"/>
                </a:lnTo>
                <a:lnTo>
                  <a:pt x="263969" y="154939"/>
                </a:lnTo>
                <a:lnTo>
                  <a:pt x="264160" y="154939"/>
                </a:lnTo>
                <a:lnTo>
                  <a:pt x="264312" y="156209"/>
                </a:lnTo>
                <a:lnTo>
                  <a:pt x="264312" y="158749"/>
                </a:lnTo>
                <a:lnTo>
                  <a:pt x="264020" y="160019"/>
                </a:lnTo>
                <a:lnTo>
                  <a:pt x="262140" y="165099"/>
                </a:lnTo>
                <a:lnTo>
                  <a:pt x="260908" y="165099"/>
                </a:lnTo>
                <a:lnTo>
                  <a:pt x="256857" y="166369"/>
                </a:lnTo>
                <a:lnTo>
                  <a:pt x="230416" y="166369"/>
                </a:lnTo>
                <a:lnTo>
                  <a:pt x="221121" y="168909"/>
                </a:lnTo>
                <a:lnTo>
                  <a:pt x="200075" y="199389"/>
                </a:lnTo>
                <a:lnTo>
                  <a:pt x="202317" y="209549"/>
                </a:lnTo>
                <a:lnTo>
                  <a:pt x="207294" y="219709"/>
                </a:lnTo>
                <a:lnTo>
                  <a:pt x="214040" y="227329"/>
                </a:lnTo>
                <a:lnTo>
                  <a:pt x="221589" y="233679"/>
                </a:lnTo>
                <a:lnTo>
                  <a:pt x="223837" y="234949"/>
                </a:lnTo>
                <a:lnTo>
                  <a:pt x="233382" y="241299"/>
                </a:lnTo>
                <a:lnTo>
                  <a:pt x="250242" y="275589"/>
                </a:lnTo>
                <a:lnTo>
                  <a:pt x="251467" y="281939"/>
                </a:lnTo>
                <a:lnTo>
                  <a:pt x="281889" y="307339"/>
                </a:lnTo>
                <a:lnTo>
                  <a:pt x="290626" y="304799"/>
                </a:lnTo>
                <a:lnTo>
                  <a:pt x="296506" y="298449"/>
                </a:lnTo>
                <a:lnTo>
                  <a:pt x="305137" y="287019"/>
                </a:lnTo>
                <a:lnTo>
                  <a:pt x="305890" y="285749"/>
                </a:lnTo>
                <a:lnTo>
                  <a:pt x="275259" y="285749"/>
                </a:lnTo>
                <a:lnTo>
                  <a:pt x="272211" y="280669"/>
                </a:lnTo>
                <a:lnTo>
                  <a:pt x="256078" y="232409"/>
                </a:lnTo>
                <a:lnTo>
                  <a:pt x="232981" y="215899"/>
                </a:lnTo>
                <a:lnTo>
                  <a:pt x="226669" y="212089"/>
                </a:lnTo>
                <a:lnTo>
                  <a:pt x="221703" y="204469"/>
                </a:lnTo>
                <a:lnTo>
                  <a:pt x="221259" y="195579"/>
                </a:lnTo>
                <a:lnTo>
                  <a:pt x="222427" y="193039"/>
                </a:lnTo>
                <a:lnTo>
                  <a:pt x="230530" y="186689"/>
                </a:lnTo>
                <a:lnTo>
                  <a:pt x="263321" y="186689"/>
                </a:lnTo>
                <a:lnTo>
                  <a:pt x="269452" y="185419"/>
                </a:lnTo>
                <a:lnTo>
                  <a:pt x="274931" y="181609"/>
                </a:lnTo>
                <a:lnTo>
                  <a:pt x="279536" y="176529"/>
                </a:lnTo>
                <a:lnTo>
                  <a:pt x="283044" y="170179"/>
                </a:lnTo>
                <a:lnTo>
                  <a:pt x="284156" y="166369"/>
                </a:lnTo>
                <a:lnTo>
                  <a:pt x="248081" y="166369"/>
                </a:lnTo>
                <a:lnTo>
                  <a:pt x="239539" y="165099"/>
                </a:lnTo>
                <a:lnTo>
                  <a:pt x="284527" y="165099"/>
                </a:lnTo>
                <a:lnTo>
                  <a:pt x="285268" y="162559"/>
                </a:lnTo>
                <a:lnTo>
                  <a:pt x="285586" y="154939"/>
                </a:lnTo>
                <a:lnTo>
                  <a:pt x="285328" y="153669"/>
                </a:lnTo>
                <a:close/>
              </a:path>
              <a:path w="368935" h="370839">
                <a:moveTo>
                  <a:pt x="336004" y="147319"/>
                </a:moveTo>
                <a:lnTo>
                  <a:pt x="292722" y="167639"/>
                </a:lnTo>
                <a:lnTo>
                  <a:pt x="285394" y="176529"/>
                </a:lnTo>
                <a:lnTo>
                  <a:pt x="285394" y="181609"/>
                </a:lnTo>
                <a:lnTo>
                  <a:pt x="287144" y="189229"/>
                </a:lnTo>
                <a:lnTo>
                  <a:pt x="291653" y="196849"/>
                </a:lnTo>
                <a:lnTo>
                  <a:pt x="297922" y="201929"/>
                </a:lnTo>
                <a:lnTo>
                  <a:pt x="304952" y="208279"/>
                </a:lnTo>
                <a:lnTo>
                  <a:pt x="306171" y="208279"/>
                </a:lnTo>
                <a:lnTo>
                  <a:pt x="311429" y="212089"/>
                </a:lnTo>
                <a:lnTo>
                  <a:pt x="314159" y="214629"/>
                </a:lnTo>
                <a:lnTo>
                  <a:pt x="315163" y="214629"/>
                </a:lnTo>
                <a:lnTo>
                  <a:pt x="314426" y="217169"/>
                </a:lnTo>
                <a:lnTo>
                  <a:pt x="310982" y="223519"/>
                </a:lnTo>
                <a:lnTo>
                  <a:pt x="307895" y="229869"/>
                </a:lnTo>
                <a:lnTo>
                  <a:pt x="305061" y="237489"/>
                </a:lnTo>
                <a:lnTo>
                  <a:pt x="302374" y="243839"/>
                </a:lnTo>
                <a:lnTo>
                  <a:pt x="298021" y="255269"/>
                </a:lnTo>
                <a:lnTo>
                  <a:pt x="277583" y="285749"/>
                </a:lnTo>
                <a:lnTo>
                  <a:pt x="305890" y="285749"/>
                </a:lnTo>
                <a:lnTo>
                  <a:pt x="311913" y="275589"/>
                </a:lnTo>
                <a:lnTo>
                  <a:pt x="317425" y="264159"/>
                </a:lnTo>
                <a:lnTo>
                  <a:pt x="322262" y="251459"/>
                </a:lnTo>
                <a:lnTo>
                  <a:pt x="324824" y="245109"/>
                </a:lnTo>
                <a:lnTo>
                  <a:pt x="327420" y="238759"/>
                </a:lnTo>
                <a:lnTo>
                  <a:pt x="330161" y="232409"/>
                </a:lnTo>
                <a:lnTo>
                  <a:pt x="333159" y="227329"/>
                </a:lnTo>
                <a:lnTo>
                  <a:pt x="335864" y="222249"/>
                </a:lnTo>
                <a:lnTo>
                  <a:pt x="336943" y="217169"/>
                </a:lnTo>
                <a:lnTo>
                  <a:pt x="336943" y="204469"/>
                </a:lnTo>
                <a:lnTo>
                  <a:pt x="323329" y="194309"/>
                </a:lnTo>
                <a:lnTo>
                  <a:pt x="318973" y="191769"/>
                </a:lnTo>
                <a:lnTo>
                  <a:pt x="312597" y="186689"/>
                </a:lnTo>
                <a:lnTo>
                  <a:pt x="309829" y="184149"/>
                </a:lnTo>
                <a:lnTo>
                  <a:pt x="308267" y="182879"/>
                </a:lnTo>
                <a:lnTo>
                  <a:pt x="319202" y="176529"/>
                </a:lnTo>
                <a:lnTo>
                  <a:pt x="329552" y="171449"/>
                </a:lnTo>
                <a:lnTo>
                  <a:pt x="338206" y="167639"/>
                </a:lnTo>
                <a:lnTo>
                  <a:pt x="367066" y="167639"/>
                </a:lnTo>
                <a:lnTo>
                  <a:pt x="365220" y="161289"/>
                </a:lnTo>
                <a:lnTo>
                  <a:pt x="361291" y="154939"/>
                </a:lnTo>
                <a:lnTo>
                  <a:pt x="356669" y="151129"/>
                </a:lnTo>
                <a:lnTo>
                  <a:pt x="352005" y="148589"/>
                </a:lnTo>
                <a:lnTo>
                  <a:pt x="336004" y="147319"/>
                </a:lnTo>
                <a:close/>
              </a:path>
              <a:path w="368935" h="370839">
                <a:moveTo>
                  <a:pt x="263321" y="186689"/>
                </a:moveTo>
                <a:lnTo>
                  <a:pt x="237096" y="186689"/>
                </a:lnTo>
                <a:lnTo>
                  <a:pt x="257848" y="187959"/>
                </a:lnTo>
                <a:lnTo>
                  <a:pt x="263321" y="186689"/>
                </a:lnTo>
                <a:close/>
              </a:path>
              <a:path w="368935" h="370839">
                <a:moveTo>
                  <a:pt x="251291" y="86359"/>
                </a:moveTo>
                <a:lnTo>
                  <a:pt x="217066" y="107949"/>
                </a:lnTo>
                <a:lnTo>
                  <a:pt x="204584" y="140969"/>
                </a:lnTo>
                <a:lnTo>
                  <a:pt x="206148" y="148589"/>
                </a:lnTo>
                <a:lnTo>
                  <a:pt x="210208" y="154939"/>
                </a:lnTo>
                <a:lnTo>
                  <a:pt x="216534" y="160019"/>
                </a:lnTo>
                <a:lnTo>
                  <a:pt x="224891" y="162559"/>
                </a:lnTo>
                <a:lnTo>
                  <a:pt x="231800" y="163829"/>
                </a:lnTo>
                <a:lnTo>
                  <a:pt x="260845" y="153669"/>
                </a:lnTo>
                <a:lnTo>
                  <a:pt x="285328" y="153669"/>
                </a:lnTo>
                <a:lnTo>
                  <a:pt x="284039" y="147319"/>
                </a:lnTo>
                <a:lnTo>
                  <a:pt x="281343" y="142239"/>
                </a:lnTo>
                <a:lnTo>
                  <a:pt x="228041" y="142239"/>
                </a:lnTo>
                <a:lnTo>
                  <a:pt x="226872" y="140969"/>
                </a:lnTo>
                <a:lnTo>
                  <a:pt x="225933" y="140969"/>
                </a:lnTo>
                <a:lnTo>
                  <a:pt x="225933" y="138429"/>
                </a:lnTo>
                <a:lnTo>
                  <a:pt x="251802" y="106679"/>
                </a:lnTo>
                <a:lnTo>
                  <a:pt x="314223" y="106679"/>
                </a:lnTo>
                <a:lnTo>
                  <a:pt x="316204" y="101599"/>
                </a:lnTo>
                <a:lnTo>
                  <a:pt x="292354" y="101599"/>
                </a:lnTo>
                <a:lnTo>
                  <a:pt x="290944" y="100329"/>
                </a:lnTo>
                <a:lnTo>
                  <a:pt x="288277" y="100329"/>
                </a:lnTo>
                <a:lnTo>
                  <a:pt x="282765" y="97789"/>
                </a:lnTo>
                <a:lnTo>
                  <a:pt x="278409" y="96519"/>
                </a:lnTo>
                <a:lnTo>
                  <a:pt x="274548" y="93979"/>
                </a:lnTo>
                <a:lnTo>
                  <a:pt x="271868" y="92709"/>
                </a:lnTo>
                <a:lnTo>
                  <a:pt x="265724" y="90169"/>
                </a:lnTo>
                <a:lnTo>
                  <a:pt x="258867" y="87629"/>
                </a:lnTo>
                <a:lnTo>
                  <a:pt x="251291" y="86359"/>
                </a:lnTo>
                <a:close/>
              </a:path>
              <a:path w="368935" h="370839">
                <a:moveTo>
                  <a:pt x="261724" y="133349"/>
                </a:moveTo>
                <a:lnTo>
                  <a:pt x="250955" y="134619"/>
                </a:lnTo>
                <a:lnTo>
                  <a:pt x="240817" y="138429"/>
                </a:lnTo>
                <a:lnTo>
                  <a:pt x="230124" y="142239"/>
                </a:lnTo>
                <a:lnTo>
                  <a:pt x="281343" y="142239"/>
                </a:lnTo>
                <a:lnTo>
                  <a:pt x="280670" y="140969"/>
                </a:lnTo>
                <a:lnTo>
                  <a:pt x="272003" y="134619"/>
                </a:lnTo>
                <a:lnTo>
                  <a:pt x="261724" y="133349"/>
                </a:lnTo>
                <a:close/>
              </a:path>
              <a:path w="368935" h="370839">
                <a:moveTo>
                  <a:pt x="314223" y="106679"/>
                </a:moveTo>
                <a:lnTo>
                  <a:pt x="251802" y="106679"/>
                </a:lnTo>
                <a:lnTo>
                  <a:pt x="265531" y="114299"/>
                </a:lnTo>
                <a:lnTo>
                  <a:pt x="270167" y="115569"/>
                </a:lnTo>
                <a:lnTo>
                  <a:pt x="275259" y="118109"/>
                </a:lnTo>
                <a:lnTo>
                  <a:pt x="281571" y="119379"/>
                </a:lnTo>
                <a:lnTo>
                  <a:pt x="283298" y="120649"/>
                </a:lnTo>
                <a:lnTo>
                  <a:pt x="296913" y="125729"/>
                </a:lnTo>
                <a:lnTo>
                  <a:pt x="310045" y="116839"/>
                </a:lnTo>
                <a:lnTo>
                  <a:pt x="312737" y="110489"/>
                </a:lnTo>
                <a:lnTo>
                  <a:pt x="314223" y="106679"/>
                </a:lnTo>
                <a:close/>
              </a:path>
              <a:path w="368935" h="370839">
                <a:moveTo>
                  <a:pt x="302818" y="90169"/>
                </a:moveTo>
                <a:lnTo>
                  <a:pt x="296672" y="92709"/>
                </a:lnTo>
                <a:lnTo>
                  <a:pt x="294017" y="100329"/>
                </a:lnTo>
                <a:lnTo>
                  <a:pt x="293547" y="100329"/>
                </a:lnTo>
                <a:lnTo>
                  <a:pt x="293141" y="101599"/>
                </a:lnTo>
                <a:lnTo>
                  <a:pt x="316204" y="101599"/>
                </a:lnTo>
                <a:lnTo>
                  <a:pt x="316699" y="100329"/>
                </a:lnTo>
                <a:lnTo>
                  <a:pt x="313880" y="93979"/>
                </a:lnTo>
                <a:lnTo>
                  <a:pt x="302818" y="90169"/>
                </a:lnTo>
                <a:close/>
              </a:path>
              <a:path w="368935" h="370839">
                <a:moveTo>
                  <a:pt x="272945" y="25399"/>
                </a:moveTo>
                <a:lnTo>
                  <a:pt x="204165" y="25399"/>
                </a:lnTo>
                <a:lnTo>
                  <a:pt x="220978" y="27939"/>
                </a:lnTo>
                <a:lnTo>
                  <a:pt x="237226" y="33019"/>
                </a:lnTo>
                <a:lnTo>
                  <a:pt x="252860" y="39369"/>
                </a:lnTo>
                <a:lnTo>
                  <a:pt x="267830" y="46989"/>
                </a:lnTo>
                <a:lnTo>
                  <a:pt x="247827" y="50799"/>
                </a:lnTo>
                <a:lnTo>
                  <a:pt x="244233" y="54609"/>
                </a:lnTo>
                <a:lnTo>
                  <a:pt x="244233" y="60959"/>
                </a:lnTo>
                <a:lnTo>
                  <a:pt x="245503" y="67309"/>
                </a:lnTo>
                <a:lnTo>
                  <a:pt x="300748" y="62229"/>
                </a:lnTo>
                <a:lnTo>
                  <a:pt x="307022" y="53339"/>
                </a:lnTo>
                <a:lnTo>
                  <a:pt x="302468" y="29209"/>
                </a:lnTo>
                <a:lnTo>
                  <a:pt x="280416" y="29209"/>
                </a:lnTo>
                <a:lnTo>
                  <a:pt x="272945" y="25399"/>
                </a:lnTo>
                <a:close/>
              </a:path>
              <a:path w="368935" h="370839">
                <a:moveTo>
                  <a:pt x="292074" y="0"/>
                </a:moveTo>
                <a:lnTo>
                  <a:pt x="281165" y="2539"/>
                </a:lnTo>
                <a:lnTo>
                  <a:pt x="277596" y="6349"/>
                </a:lnTo>
                <a:lnTo>
                  <a:pt x="277596" y="12699"/>
                </a:lnTo>
                <a:lnTo>
                  <a:pt x="280797" y="29209"/>
                </a:lnTo>
                <a:lnTo>
                  <a:pt x="302468" y="29209"/>
                </a:lnTo>
                <a:lnTo>
                  <a:pt x="297675" y="3809"/>
                </a:lnTo>
                <a:lnTo>
                  <a:pt x="292074" y="0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40777" y="3007309"/>
            <a:ext cx="208915" cy="358140"/>
          </a:xfrm>
          <a:custGeom>
            <a:avLst/>
            <a:gdLst/>
            <a:ahLst/>
            <a:cxnLst/>
            <a:rect l="l" t="t" r="r" b="b"/>
            <a:pathLst>
              <a:path w="208915" h="358139">
                <a:moveTo>
                  <a:pt x="21526" y="232028"/>
                </a:moveTo>
                <a:lnTo>
                  <a:pt x="0" y="257505"/>
                </a:lnTo>
                <a:lnTo>
                  <a:pt x="0" y="267855"/>
                </a:lnTo>
                <a:lnTo>
                  <a:pt x="26201" y="298185"/>
                </a:lnTo>
                <a:lnTo>
                  <a:pt x="70551" y="312812"/>
                </a:lnTo>
                <a:lnTo>
                  <a:pt x="79743" y="314045"/>
                </a:lnTo>
                <a:lnTo>
                  <a:pt x="79743" y="339382"/>
                </a:lnTo>
                <a:lnTo>
                  <a:pt x="81521" y="346570"/>
                </a:lnTo>
                <a:lnTo>
                  <a:pt x="88493" y="355803"/>
                </a:lnTo>
                <a:lnTo>
                  <a:pt x="94729" y="358127"/>
                </a:lnTo>
                <a:lnTo>
                  <a:pt x="105778" y="358127"/>
                </a:lnTo>
                <a:lnTo>
                  <a:pt x="116436" y="356343"/>
                </a:lnTo>
                <a:lnTo>
                  <a:pt x="124048" y="350991"/>
                </a:lnTo>
                <a:lnTo>
                  <a:pt x="128615" y="342069"/>
                </a:lnTo>
                <a:lnTo>
                  <a:pt x="130136" y="329577"/>
                </a:lnTo>
                <a:lnTo>
                  <a:pt x="130136" y="313181"/>
                </a:lnTo>
                <a:lnTo>
                  <a:pt x="147598" y="309329"/>
                </a:lnTo>
                <a:lnTo>
                  <a:pt x="187858" y="286550"/>
                </a:lnTo>
                <a:lnTo>
                  <a:pt x="200920" y="267855"/>
                </a:lnTo>
                <a:lnTo>
                  <a:pt x="101600" y="267855"/>
                </a:lnTo>
                <a:lnTo>
                  <a:pt x="89412" y="267214"/>
                </a:lnTo>
                <a:lnTo>
                  <a:pt x="45280" y="252158"/>
                </a:lnTo>
                <a:lnTo>
                  <a:pt x="21818" y="232600"/>
                </a:lnTo>
                <a:lnTo>
                  <a:pt x="21526" y="232028"/>
                </a:lnTo>
                <a:close/>
              </a:path>
              <a:path w="208915" h="358139">
                <a:moveTo>
                  <a:pt x="115290" y="0"/>
                </a:moveTo>
                <a:lnTo>
                  <a:pt x="95707" y="0"/>
                </a:lnTo>
                <a:lnTo>
                  <a:pt x="89623" y="2311"/>
                </a:lnTo>
                <a:lnTo>
                  <a:pt x="82067" y="11544"/>
                </a:lnTo>
                <a:lnTo>
                  <a:pt x="80162" y="18745"/>
                </a:lnTo>
                <a:lnTo>
                  <a:pt x="80162" y="44094"/>
                </a:lnTo>
                <a:lnTo>
                  <a:pt x="64042" y="48128"/>
                </a:lnTo>
                <a:lnTo>
                  <a:pt x="26225" y="70954"/>
                </a:lnTo>
                <a:lnTo>
                  <a:pt x="7533" y="107200"/>
                </a:lnTo>
                <a:lnTo>
                  <a:pt x="6273" y="121754"/>
                </a:lnTo>
                <a:lnTo>
                  <a:pt x="6785" y="131620"/>
                </a:lnTo>
                <a:lnTo>
                  <a:pt x="23755" y="168724"/>
                </a:lnTo>
                <a:lnTo>
                  <a:pt x="62966" y="192074"/>
                </a:lnTo>
                <a:lnTo>
                  <a:pt x="99504" y="201536"/>
                </a:lnTo>
                <a:lnTo>
                  <a:pt x="106705" y="203352"/>
                </a:lnTo>
                <a:lnTo>
                  <a:pt x="147078" y="225653"/>
                </a:lnTo>
                <a:lnTo>
                  <a:pt x="148615" y="230479"/>
                </a:lnTo>
                <a:lnTo>
                  <a:pt x="148511" y="237286"/>
                </a:lnTo>
                <a:lnTo>
                  <a:pt x="121632" y="265714"/>
                </a:lnTo>
                <a:lnTo>
                  <a:pt x="101600" y="267855"/>
                </a:lnTo>
                <a:lnTo>
                  <a:pt x="200920" y="267855"/>
                </a:lnTo>
                <a:lnTo>
                  <a:pt x="203460" y="262978"/>
                </a:lnTo>
                <a:lnTo>
                  <a:pt x="207360" y="249106"/>
                </a:lnTo>
                <a:lnTo>
                  <a:pt x="208540" y="235254"/>
                </a:lnTo>
                <a:lnTo>
                  <a:pt x="208477" y="230479"/>
                </a:lnTo>
                <a:lnTo>
                  <a:pt x="195458" y="192812"/>
                </a:lnTo>
                <a:lnTo>
                  <a:pt x="164726" y="168881"/>
                </a:lnTo>
                <a:lnTo>
                  <a:pt x="126632" y="156532"/>
                </a:lnTo>
                <a:lnTo>
                  <a:pt x="111099" y="153250"/>
                </a:lnTo>
                <a:lnTo>
                  <a:pt x="103670" y="151498"/>
                </a:lnTo>
                <a:lnTo>
                  <a:pt x="65201" y="129933"/>
                </a:lnTo>
                <a:lnTo>
                  <a:pt x="63804" y="125399"/>
                </a:lnTo>
                <a:lnTo>
                  <a:pt x="63804" y="120078"/>
                </a:lnTo>
                <a:lnTo>
                  <a:pt x="90092" y="90741"/>
                </a:lnTo>
                <a:lnTo>
                  <a:pt x="109143" y="88595"/>
                </a:lnTo>
                <a:lnTo>
                  <a:pt x="202520" y="88595"/>
                </a:lnTo>
                <a:lnTo>
                  <a:pt x="201602" y="82417"/>
                </a:lnTo>
                <a:lnTo>
                  <a:pt x="173727" y="54158"/>
                </a:lnTo>
                <a:lnTo>
                  <a:pt x="130556" y="42837"/>
                </a:lnTo>
                <a:lnTo>
                  <a:pt x="130556" y="18745"/>
                </a:lnTo>
                <a:lnTo>
                  <a:pt x="128727" y="11544"/>
                </a:lnTo>
                <a:lnTo>
                  <a:pt x="125107" y="6921"/>
                </a:lnTo>
                <a:lnTo>
                  <a:pt x="121462" y="2311"/>
                </a:lnTo>
                <a:lnTo>
                  <a:pt x="115290" y="0"/>
                </a:lnTo>
                <a:close/>
              </a:path>
              <a:path w="208915" h="358139">
                <a:moveTo>
                  <a:pt x="202520" y="88595"/>
                </a:moveTo>
                <a:lnTo>
                  <a:pt x="109143" y="88595"/>
                </a:lnTo>
                <a:lnTo>
                  <a:pt x="119509" y="89171"/>
                </a:lnTo>
                <a:lnTo>
                  <a:pt x="129611" y="90901"/>
                </a:lnTo>
                <a:lnTo>
                  <a:pt x="166241" y="108218"/>
                </a:lnTo>
                <a:lnTo>
                  <a:pt x="180365" y="121208"/>
                </a:lnTo>
                <a:lnTo>
                  <a:pt x="181698" y="120713"/>
                </a:lnTo>
                <a:lnTo>
                  <a:pt x="202768" y="95021"/>
                </a:lnTo>
                <a:lnTo>
                  <a:pt x="202768" y="90258"/>
                </a:lnTo>
                <a:lnTo>
                  <a:pt x="202520" y="88595"/>
                </a:lnTo>
                <a:close/>
              </a:path>
            </a:pathLst>
          </a:custGeom>
          <a:solidFill>
            <a:srgbClr val="C7C8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40789" y="2410256"/>
            <a:ext cx="267970" cy="322580"/>
          </a:xfrm>
          <a:custGeom>
            <a:avLst/>
            <a:gdLst/>
            <a:ahLst/>
            <a:cxnLst/>
            <a:rect l="l" t="t" r="r" b="b"/>
            <a:pathLst>
              <a:path w="267969" h="322580">
                <a:moveTo>
                  <a:pt x="76365" y="141185"/>
                </a:moveTo>
                <a:lnTo>
                  <a:pt x="56730" y="141185"/>
                </a:lnTo>
                <a:lnTo>
                  <a:pt x="34665" y="145651"/>
                </a:lnTo>
                <a:lnTo>
                  <a:pt x="16630" y="157822"/>
                </a:lnTo>
                <a:lnTo>
                  <a:pt x="4463" y="175861"/>
                </a:lnTo>
                <a:lnTo>
                  <a:pt x="0" y="197929"/>
                </a:lnTo>
                <a:lnTo>
                  <a:pt x="0" y="265569"/>
                </a:lnTo>
                <a:lnTo>
                  <a:pt x="4463" y="287637"/>
                </a:lnTo>
                <a:lnTo>
                  <a:pt x="16630" y="305676"/>
                </a:lnTo>
                <a:lnTo>
                  <a:pt x="34665" y="317847"/>
                </a:lnTo>
                <a:lnTo>
                  <a:pt x="56730" y="322313"/>
                </a:lnTo>
                <a:lnTo>
                  <a:pt x="211150" y="322313"/>
                </a:lnTo>
                <a:lnTo>
                  <a:pt x="233205" y="317847"/>
                </a:lnTo>
                <a:lnTo>
                  <a:pt x="251240" y="305676"/>
                </a:lnTo>
                <a:lnTo>
                  <a:pt x="252937" y="303161"/>
                </a:lnTo>
                <a:lnTo>
                  <a:pt x="56730" y="303161"/>
                </a:lnTo>
                <a:lnTo>
                  <a:pt x="42113" y="300202"/>
                </a:lnTo>
                <a:lnTo>
                  <a:pt x="30162" y="292138"/>
                </a:lnTo>
                <a:lnTo>
                  <a:pt x="22098" y="280187"/>
                </a:lnTo>
                <a:lnTo>
                  <a:pt x="19138" y="265569"/>
                </a:lnTo>
                <a:lnTo>
                  <a:pt x="19138" y="197929"/>
                </a:lnTo>
                <a:lnTo>
                  <a:pt x="22098" y="183309"/>
                </a:lnTo>
                <a:lnTo>
                  <a:pt x="30162" y="171354"/>
                </a:lnTo>
                <a:lnTo>
                  <a:pt x="42113" y="163285"/>
                </a:lnTo>
                <a:lnTo>
                  <a:pt x="56730" y="160324"/>
                </a:lnTo>
                <a:lnTo>
                  <a:pt x="76365" y="160324"/>
                </a:lnTo>
                <a:lnTo>
                  <a:pt x="80657" y="156044"/>
                </a:lnTo>
                <a:lnTo>
                  <a:pt x="80657" y="145478"/>
                </a:lnTo>
                <a:lnTo>
                  <a:pt x="76365" y="141185"/>
                </a:lnTo>
                <a:close/>
              </a:path>
              <a:path w="267969" h="322580">
                <a:moveTo>
                  <a:pt x="181342" y="19151"/>
                </a:moveTo>
                <a:lnTo>
                  <a:pt x="127444" y="19151"/>
                </a:lnTo>
                <a:lnTo>
                  <a:pt x="156436" y="25016"/>
                </a:lnTo>
                <a:lnTo>
                  <a:pt x="180135" y="41000"/>
                </a:lnTo>
                <a:lnTo>
                  <a:pt x="196126" y="64687"/>
                </a:lnTo>
                <a:lnTo>
                  <a:pt x="201985" y="93624"/>
                </a:lnTo>
                <a:lnTo>
                  <a:pt x="202005" y="148787"/>
                </a:lnTo>
                <a:lnTo>
                  <a:pt x="202145" y="156171"/>
                </a:lnTo>
                <a:lnTo>
                  <a:pt x="206400" y="160324"/>
                </a:lnTo>
                <a:lnTo>
                  <a:pt x="211620" y="160324"/>
                </a:lnTo>
                <a:lnTo>
                  <a:pt x="226049" y="163285"/>
                </a:lnTo>
                <a:lnTo>
                  <a:pt x="237847" y="171354"/>
                </a:lnTo>
                <a:lnTo>
                  <a:pt x="245808" y="183309"/>
                </a:lnTo>
                <a:lnTo>
                  <a:pt x="248729" y="197929"/>
                </a:lnTo>
                <a:lnTo>
                  <a:pt x="248729" y="265569"/>
                </a:lnTo>
                <a:lnTo>
                  <a:pt x="245770" y="280187"/>
                </a:lnTo>
                <a:lnTo>
                  <a:pt x="237707" y="292138"/>
                </a:lnTo>
                <a:lnTo>
                  <a:pt x="225760" y="300202"/>
                </a:lnTo>
                <a:lnTo>
                  <a:pt x="211150" y="303161"/>
                </a:lnTo>
                <a:lnTo>
                  <a:pt x="252937" y="303161"/>
                </a:lnTo>
                <a:lnTo>
                  <a:pt x="263413" y="287637"/>
                </a:lnTo>
                <a:lnTo>
                  <a:pt x="267881" y="265569"/>
                </a:lnTo>
                <a:lnTo>
                  <a:pt x="267881" y="197929"/>
                </a:lnTo>
                <a:lnTo>
                  <a:pt x="264302" y="178030"/>
                </a:lnTo>
                <a:lnTo>
                  <a:pt x="254441" y="161213"/>
                </a:lnTo>
                <a:lnTo>
                  <a:pt x="239613" y="148787"/>
                </a:lnTo>
                <a:lnTo>
                  <a:pt x="221132" y="142062"/>
                </a:lnTo>
                <a:lnTo>
                  <a:pt x="221124" y="93624"/>
                </a:lnTo>
                <a:lnTo>
                  <a:pt x="213758" y="57237"/>
                </a:lnTo>
                <a:lnTo>
                  <a:pt x="193662" y="27462"/>
                </a:lnTo>
                <a:lnTo>
                  <a:pt x="181342" y="19151"/>
                </a:lnTo>
                <a:close/>
              </a:path>
              <a:path w="267969" h="322580">
                <a:moveTo>
                  <a:pt x="167434" y="58877"/>
                </a:moveTo>
                <a:lnTo>
                  <a:pt x="126136" y="58877"/>
                </a:lnTo>
                <a:lnTo>
                  <a:pt x="140376" y="61758"/>
                </a:lnTo>
                <a:lnTo>
                  <a:pt x="152015" y="69611"/>
                </a:lnTo>
                <a:lnTo>
                  <a:pt x="159869" y="81251"/>
                </a:lnTo>
                <a:lnTo>
                  <a:pt x="162750" y="95491"/>
                </a:lnTo>
                <a:lnTo>
                  <a:pt x="162750" y="140779"/>
                </a:lnTo>
                <a:lnTo>
                  <a:pt x="124625" y="140779"/>
                </a:lnTo>
                <a:lnTo>
                  <a:pt x="120332" y="145072"/>
                </a:lnTo>
                <a:lnTo>
                  <a:pt x="120332" y="172415"/>
                </a:lnTo>
                <a:lnTo>
                  <a:pt x="109027" y="177457"/>
                </a:lnTo>
                <a:lnTo>
                  <a:pt x="100042" y="185721"/>
                </a:lnTo>
                <a:lnTo>
                  <a:pt x="94113" y="196486"/>
                </a:lnTo>
                <a:lnTo>
                  <a:pt x="91973" y="209029"/>
                </a:lnTo>
                <a:lnTo>
                  <a:pt x="94952" y="223747"/>
                </a:lnTo>
                <a:lnTo>
                  <a:pt x="103073" y="235783"/>
                </a:lnTo>
                <a:lnTo>
                  <a:pt x="115108" y="243906"/>
                </a:lnTo>
                <a:lnTo>
                  <a:pt x="129832" y="246887"/>
                </a:lnTo>
                <a:lnTo>
                  <a:pt x="144557" y="243906"/>
                </a:lnTo>
                <a:lnTo>
                  <a:pt x="156597" y="235783"/>
                </a:lnTo>
                <a:lnTo>
                  <a:pt x="162029" y="227736"/>
                </a:lnTo>
                <a:lnTo>
                  <a:pt x="129832" y="227736"/>
                </a:lnTo>
                <a:lnTo>
                  <a:pt x="122551" y="226263"/>
                </a:lnTo>
                <a:lnTo>
                  <a:pt x="116600" y="222250"/>
                </a:lnTo>
                <a:lnTo>
                  <a:pt x="112585" y="216302"/>
                </a:lnTo>
                <a:lnTo>
                  <a:pt x="111112" y="209029"/>
                </a:lnTo>
                <a:lnTo>
                  <a:pt x="112591" y="201741"/>
                </a:lnTo>
                <a:lnTo>
                  <a:pt x="116624" y="195786"/>
                </a:lnTo>
                <a:lnTo>
                  <a:pt x="122599" y="191770"/>
                </a:lnTo>
                <a:lnTo>
                  <a:pt x="129908" y="190296"/>
                </a:lnTo>
                <a:lnTo>
                  <a:pt x="135191" y="190296"/>
                </a:lnTo>
                <a:lnTo>
                  <a:pt x="139484" y="186004"/>
                </a:lnTo>
                <a:lnTo>
                  <a:pt x="139484" y="159918"/>
                </a:lnTo>
                <a:lnTo>
                  <a:pt x="177609" y="159918"/>
                </a:lnTo>
                <a:lnTo>
                  <a:pt x="181902" y="155625"/>
                </a:lnTo>
                <a:lnTo>
                  <a:pt x="181902" y="95491"/>
                </a:lnTo>
                <a:lnTo>
                  <a:pt x="177512" y="73808"/>
                </a:lnTo>
                <a:lnTo>
                  <a:pt x="167434" y="58877"/>
                </a:lnTo>
                <a:close/>
              </a:path>
              <a:path w="267969" h="322580">
                <a:moveTo>
                  <a:pt x="158775" y="189484"/>
                </a:moveTo>
                <a:lnTo>
                  <a:pt x="148729" y="192786"/>
                </a:lnTo>
                <a:lnTo>
                  <a:pt x="145986" y="198196"/>
                </a:lnTo>
                <a:lnTo>
                  <a:pt x="148247" y="205054"/>
                </a:lnTo>
                <a:lnTo>
                  <a:pt x="148551" y="207022"/>
                </a:lnTo>
                <a:lnTo>
                  <a:pt x="148551" y="209029"/>
                </a:lnTo>
                <a:lnTo>
                  <a:pt x="147078" y="216302"/>
                </a:lnTo>
                <a:lnTo>
                  <a:pt x="143063" y="222250"/>
                </a:lnTo>
                <a:lnTo>
                  <a:pt x="137112" y="226263"/>
                </a:lnTo>
                <a:lnTo>
                  <a:pt x="129832" y="227736"/>
                </a:lnTo>
                <a:lnTo>
                  <a:pt x="162029" y="227736"/>
                </a:lnTo>
                <a:lnTo>
                  <a:pt x="164722" y="223747"/>
                </a:lnTo>
                <a:lnTo>
                  <a:pt x="167703" y="209029"/>
                </a:lnTo>
                <a:lnTo>
                  <a:pt x="167703" y="204990"/>
                </a:lnTo>
                <a:lnTo>
                  <a:pt x="167081" y="201028"/>
                </a:lnTo>
                <a:lnTo>
                  <a:pt x="164185" y="192214"/>
                </a:lnTo>
                <a:lnTo>
                  <a:pt x="158775" y="189484"/>
                </a:lnTo>
                <a:close/>
              </a:path>
              <a:path w="267969" h="322580">
                <a:moveTo>
                  <a:pt x="52997" y="97332"/>
                </a:moveTo>
                <a:lnTo>
                  <a:pt x="33858" y="97332"/>
                </a:lnTo>
                <a:lnTo>
                  <a:pt x="33942" y="104851"/>
                </a:lnTo>
                <a:lnTo>
                  <a:pt x="36791" y="111645"/>
                </a:lnTo>
                <a:lnTo>
                  <a:pt x="47294" y="122047"/>
                </a:lnTo>
                <a:lnTo>
                  <a:pt x="54254" y="124904"/>
                </a:lnTo>
                <a:lnTo>
                  <a:pt x="61645" y="124866"/>
                </a:lnTo>
                <a:lnTo>
                  <a:pt x="72196" y="122722"/>
                </a:lnTo>
                <a:lnTo>
                  <a:pt x="80852" y="116954"/>
                </a:lnTo>
                <a:lnTo>
                  <a:pt x="86782" y="108414"/>
                </a:lnTo>
                <a:lnTo>
                  <a:pt x="87386" y="105740"/>
                </a:lnTo>
                <a:lnTo>
                  <a:pt x="59283" y="105740"/>
                </a:lnTo>
                <a:lnTo>
                  <a:pt x="57137" y="104851"/>
                </a:lnTo>
                <a:lnTo>
                  <a:pt x="55511" y="103263"/>
                </a:lnTo>
                <a:lnTo>
                  <a:pt x="53898" y="101650"/>
                </a:lnTo>
                <a:lnTo>
                  <a:pt x="52997" y="99517"/>
                </a:lnTo>
                <a:lnTo>
                  <a:pt x="52997" y="97332"/>
                </a:lnTo>
                <a:close/>
              </a:path>
              <a:path w="267969" h="322580">
                <a:moveTo>
                  <a:pt x="126136" y="39738"/>
                </a:moveTo>
                <a:lnTo>
                  <a:pt x="87252" y="56197"/>
                </a:lnTo>
                <a:lnTo>
                  <a:pt x="70420" y="93624"/>
                </a:lnTo>
                <a:lnTo>
                  <a:pt x="70065" y="101854"/>
                </a:lnTo>
                <a:lnTo>
                  <a:pt x="66268" y="105702"/>
                </a:lnTo>
                <a:lnTo>
                  <a:pt x="59283" y="105740"/>
                </a:lnTo>
                <a:lnTo>
                  <a:pt x="87386" y="105740"/>
                </a:lnTo>
                <a:lnTo>
                  <a:pt x="89166" y="97853"/>
                </a:lnTo>
                <a:lnTo>
                  <a:pt x="90208" y="87325"/>
                </a:lnTo>
                <a:lnTo>
                  <a:pt x="95707" y="77228"/>
                </a:lnTo>
                <a:lnTo>
                  <a:pt x="101354" y="69153"/>
                </a:lnTo>
                <a:lnTo>
                  <a:pt x="108273" y="63423"/>
                </a:lnTo>
                <a:lnTo>
                  <a:pt x="116516" y="60008"/>
                </a:lnTo>
                <a:lnTo>
                  <a:pt x="126136" y="58877"/>
                </a:lnTo>
                <a:lnTo>
                  <a:pt x="167434" y="58877"/>
                </a:lnTo>
                <a:lnTo>
                  <a:pt x="165549" y="56084"/>
                </a:lnTo>
                <a:lnTo>
                  <a:pt x="147821" y="44125"/>
                </a:lnTo>
                <a:lnTo>
                  <a:pt x="126136" y="39738"/>
                </a:lnTo>
                <a:close/>
              </a:path>
              <a:path w="267969" h="322580">
                <a:moveTo>
                  <a:pt x="127444" y="0"/>
                </a:moveTo>
                <a:lnTo>
                  <a:pt x="91017" y="7371"/>
                </a:lnTo>
                <a:lnTo>
                  <a:pt x="61237" y="27462"/>
                </a:lnTo>
                <a:lnTo>
                  <a:pt x="41142" y="57237"/>
                </a:lnTo>
                <a:lnTo>
                  <a:pt x="33777" y="93624"/>
                </a:lnTo>
                <a:lnTo>
                  <a:pt x="33858" y="97497"/>
                </a:lnTo>
                <a:lnTo>
                  <a:pt x="33858" y="97332"/>
                </a:lnTo>
                <a:lnTo>
                  <a:pt x="52997" y="97332"/>
                </a:lnTo>
                <a:lnTo>
                  <a:pt x="74780" y="40986"/>
                </a:lnTo>
                <a:lnTo>
                  <a:pt x="127444" y="19151"/>
                </a:lnTo>
                <a:lnTo>
                  <a:pt x="181342" y="19151"/>
                </a:lnTo>
                <a:lnTo>
                  <a:pt x="163878" y="7371"/>
                </a:lnTo>
                <a:lnTo>
                  <a:pt x="1274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2" name="object 12"/>
          <p:cNvGraphicFramePr>
            <a:graphicFrameLocks noGrp="1"/>
          </p:cNvGraphicFramePr>
          <p:nvPr/>
        </p:nvGraphicFramePr>
        <p:xfrm>
          <a:off x="548798" y="2322118"/>
          <a:ext cx="9600563" cy="385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98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8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09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8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13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1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5620">
                <a:tc gridSpan="6">
                  <a:txBody>
                    <a:bodyPr/>
                    <a:lstStyle/>
                    <a:p>
                      <a:pPr marL="1143000">
                        <a:lnSpc>
                          <a:spcPct val="100000"/>
                        </a:lnSpc>
                        <a:spcBef>
                          <a:spcPts val="1140"/>
                        </a:spcBef>
                        <a:tabLst>
                          <a:tab pos="2345055" algn="l"/>
                        </a:tabLst>
                      </a:pPr>
                      <a:r>
                        <a:rPr sz="1500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SECURE	</a:t>
                      </a:r>
                      <a:r>
                        <a:rPr sz="1200" spc="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data </a:t>
                      </a:r>
                      <a:r>
                        <a:rPr sz="1200" spc="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encryption, </a:t>
                      </a:r>
                      <a:r>
                        <a:rPr sz="12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user 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authentication, cybersecurity, </a:t>
                      </a:r>
                      <a:r>
                        <a:rPr sz="1200" spc="2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and 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legal</a:t>
                      </a:r>
                      <a:r>
                        <a:rPr sz="1200" spc="-8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compliance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144780" marB="0">
                    <a:solidFill>
                      <a:srgbClr val="42B4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82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293370">
                        <a:lnSpc>
                          <a:spcPct val="100000"/>
                        </a:lnSpc>
                      </a:pPr>
                      <a:r>
                        <a:rPr sz="1200" spc="-2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ECONOMICAL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6350">
                      <a:solidFill>
                        <a:srgbClr val="C7C8CA"/>
                      </a:solidFill>
                      <a:prstDash val="solid"/>
                    </a:lnR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20"/>
                        </a:lnSpc>
                      </a:pPr>
                      <a:r>
                        <a:rPr sz="1200" spc="-3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SIMPLE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420"/>
                        </a:lnSpc>
                      </a:pPr>
                      <a:r>
                        <a:rPr sz="1200" spc="-5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SET-UP </a:t>
                      </a:r>
                      <a:r>
                        <a:rPr sz="1200" spc="1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1200" spc="-4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4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USE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325120" marR="189865" indent="-127635">
                        <a:lnSpc>
                          <a:spcPts val="1400"/>
                        </a:lnSpc>
                      </a:pPr>
                      <a:r>
                        <a:rPr sz="1200" spc="-3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ACCESSIBLE</a:t>
                      </a:r>
                      <a:r>
                        <a:rPr sz="1200" spc="-114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1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and  </a:t>
                      </a:r>
                      <a:r>
                        <a:rPr sz="1200" spc="-3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CONVENIENT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334645">
                        <a:lnSpc>
                          <a:spcPct val="100000"/>
                        </a:lnSpc>
                      </a:pPr>
                      <a:r>
                        <a:rPr sz="1200" spc="-4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INTEGRATED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348615">
                        <a:lnSpc>
                          <a:spcPct val="100000"/>
                        </a:lnSpc>
                      </a:pPr>
                      <a:r>
                        <a:rPr sz="1200" spc="-4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AUTOMATED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443230" marR="374015" indent="-60960">
                        <a:lnSpc>
                          <a:spcPts val="1400"/>
                        </a:lnSpc>
                      </a:pPr>
                      <a:r>
                        <a:rPr sz="1200" spc="-2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200" spc="-4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D</a:t>
                      </a:r>
                      <a:r>
                        <a:rPr sz="1200" spc="-8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sz="1200" spc="-2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200" spc="-2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200" spc="-3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1200" spc="-3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200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D  </a:t>
                      </a:r>
                      <a:r>
                        <a:rPr sz="1200" spc="-55" dirty="0">
                          <a:solidFill>
                            <a:srgbClr val="3DCD58"/>
                          </a:solidFill>
                          <a:latin typeface="Arial"/>
                          <a:cs typeface="Arial"/>
                        </a:rPr>
                        <a:t>SUPPORT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C7C8CA"/>
                      </a:solidFill>
                      <a:prstDash val="solid"/>
                    </a:lnL>
                    <a:lnB w="6350">
                      <a:solidFill>
                        <a:srgbClr val="C7C8CA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6790">
                <a:tc>
                  <a:txBody>
                    <a:bodyPr/>
                    <a:lstStyle/>
                    <a:p>
                      <a:pPr marL="254635" marR="600710" indent="-107950">
                        <a:lnSpc>
                          <a:spcPct val="106100"/>
                        </a:lnSpc>
                        <a:spcBef>
                          <a:spcPts val="1010"/>
                        </a:spcBef>
                        <a:buChar char="•"/>
                        <a:tabLst>
                          <a:tab pos="255270" algn="l"/>
                        </a:tabLst>
                      </a:pP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Included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on  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new</a:t>
                      </a:r>
                      <a:r>
                        <a:rPr sz="1100" spc="-8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models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54635" marR="129539" indent="-107950">
                        <a:lnSpc>
                          <a:spcPct val="106100"/>
                        </a:lnSpc>
                        <a:spcBef>
                          <a:spcPts val="570"/>
                        </a:spcBef>
                        <a:buChar char="•"/>
                        <a:tabLst>
                          <a:tab pos="255270" algn="l"/>
                        </a:tabLst>
                      </a:pP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No </a:t>
                      </a:r>
                      <a:r>
                        <a:rPr sz="11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special</a:t>
                      </a:r>
                      <a:r>
                        <a:rPr sz="1100" spc="-9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software 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required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54635" marR="614680" indent="-107950">
                        <a:lnSpc>
                          <a:spcPct val="106100"/>
                        </a:lnSpc>
                        <a:spcBef>
                          <a:spcPts val="565"/>
                        </a:spcBef>
                        <a:buChar char="•"/>
                        <a:tabLst>
                          <a:tab pos="255270" algn="l"/>
                        </a:tabLst>
                      </a:pP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No</a:t>
                      </a:r>
                      <a:r>
                        <a:rPr sz="1100" spc="-8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gateway 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required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28270" marB="0">
                    <a:lnR w="6350">
                      <a:solidFill>
                        <a:srgbClr val="C7C8CA"/>
                      </a:solidFill>
                      <a:prstDash val="solid"/>
                    </a:lnR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EDEDEE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33679" indent="-107950">
                        <a:lnSpc>
                          <a:spcPct val="100000"/>
                        </a:lnSpc>
                        <a:spcBef>
                          <a:spcPts val="1090"/>
                        </a:spcBef>
                        <a:buChar char="•"/>
                        <a:tabLst>
                          <a:tab pos="234315" algn="l"/>
                        </a:tabLst>
                      </a:pPr>
                      <a:r>
                        <a:rPr sz="11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Plug-and-play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33679" marR="485140" indent="-107950">
                        <a:lnSpc>
                          <a:spcPct val="106100"/>
                        </a:lnSpc>
                        <a:spcBef>
                          <a:spcPts val="570"/>
                        </a:spcBef>
                        <a:buChar char="•"/>
                        <a:tabLst>
                          <a:tab pos="234315" algn="l"/>
                        </a:tabLst>
                      </a:pPr>
                      <a:r>
                        <a:rPr sz="11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Minimal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data  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for</a:t>
                      </a:r>
                      <a:r>
                        <a:rPr sz="1100" spc="-6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registration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33679" marR="416559" indent="-107950">
                        <a:lnSpc>
                          <a:spcPct val="106100"/>
                        </a:lnSpc>
                        <a:spcBef>
                          <a:spcPts val="565"/>
                        </a:spcBef>
                        <a:buChar char="•"/>
                        <a:tabLst>
                          <a:tab pos="234315" algn="l"/>
                        </a:tabLst>
                      </a:pP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Simple</a:t>
                      </a:r>
                      <a:r>
                        <a:rPr sz="1100" spc="-8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account  log-in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33679" marR="117475" indent="-107950">
                        <a:lnSpc>
                          <a:spcPct val="106100"/>
                        </a:lnSpc>
                        <a:spcBef>
                          <a:spcPts val="565"/>
                        </a:spcBef>
                        <a:buChar char="•"/>
                        <a:tabLst>
                          <a:tab pos="234315" algn="l"/>
                        </a:tabLst>
                      </a:pP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Multiple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device 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registration</a:t>
                      </a:r>
                      <a:r>
                        <a:rPr sz="1100" spc="-10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methods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33679" indent="-107950">
                        <a:lnSpc>
                          <a:spcPct val="100000"/>
                        </a:lnSpc>
                        <a:spcBef>
                          <a:spcPts val="650"/>
                        </a:spcBef>
                        <a:buChar char="•"/>
                        <a:tabLst>
                          <a:tab pos="234315" algn="l"/>
                        </a:tabLst>
                      </a:pPr>
                      <a:r>
                        <a:rPr sz="11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Ability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1100" spc="-1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un-pair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3843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DCDDDE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42570" marR="424815" indent="-107950">
                        <a:lnSpc>
                          <a:spcPct val="106100"/>
                        </a:lnSpc>
                        <a:spcBef>
                          <a:spcPts val="1010"/>
                        </a:spcBef>
                        <a:buChar char="•"/>
                        <a:tabLst>
                          <a:tab pos="243204" algn="l"/>
                        </a:tabLst>
                      </a:pPr>
                      <a:r>
                        <a:rPr sz="11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Easy-to-  </a:t>
                      </a: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remember</a:t>
                      </a:r>
                      <a:r>
                        <a:rPr sz="1100" spc="-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URL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42570" marR="339090" indent="-107950">
                        <a:lnSpc>
                          <a:spcPct val="106100"/>
                        </a:lnSpc>
                        <a:spcBef>
                          <a:spcPts val="570"/>
                        </a:spcBef>
                        <a:buChar char="•"/>
                        <a:tabLst>
                          <a:tab pos="243204" algn="l"/>
                        </a:tabLst>
                      </a:pPr>
                      <a:r>
                        <a:rPr sz="11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Access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from</a:t>
                      </a:r>
                      <a:r>
                        <a:rPr sz="1100" spc="-1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any  internet</a:t>
                      </a:r>
                      <a:r>
                        <a:rPr sz="1100" spc="-4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device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42570" marR="408305" indent="-107950" algn="just">
                        <a:lnSpc>
                          <a:spcPct val="106100"/>
                        </a:lnSpc>
                        <a:spcBef>
                          <a:spcPts val="565"/>
                        </a:spcBef>
                        <a:buChar char="•"/>
                        <a:tabLst>
                          <a:tab pos="243204" algn="l"/>
                        </a:tabLst>
                      </a:pP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Web </a:t>
                      </a:r>
                      <a:r>
                        <a:rPr sz="11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portal</a:t>
                      </a:r>
                      <a:r>
                        <a:rPr sz="1100" spc="-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with  comprehensive  </a:t>
                      </a:r>
                      <a:r>
                        <a:rPr sz="1100" spc="-5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UPS</a:t>
                      </a:r>
                      <a:r>
                        <a:rPr sz="1100" spc="-3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data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42570" marR="302260" indent="-107950">
                        <a:lnSpc>
                          <a:spcPct val="106100"/>
                        </a:lnSpc>
                        <a:spcBef>
                          <a:spcPts val="565"/>
                        </a:spcBef>
                        <a:buChar char="•"/>
                        <a:tabLst>
                          <a:tab pos="243204" algn="l"/>
                        </a:tabLst>
                      </a:pPr>
                      <a:r>
                        <a:rPr sz="1100" spc="-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Tailored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content  </a:t>
                      </a:r>
                      <a:r>
                        <a:rPr sz="1100" spc="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based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on the  </a:t>
                      </a:r>
                      <a:r>
                        <a:rPr sz="11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devices 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you</a:t>
                      </a:r>
                      <a:r>
                        <a:rPr sz="1100" spc="-9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have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2827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EDEDEE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40029" marR="391160" indent="-107950">
                        <a:lnSpc>
                          <a:spcPct val="106100"/>
                        </a:lnSpc>
                        <a:spcBef>
                          <a:spcPts val="1010"/>
                        </a:spcBef>
                        <a:buChar char="•"/>
                        <a:tabLst>
                          <a:tab pos="240665" algn="l"/>
                        </a:tabLst>
                      </a:pPr>
                      <a:r>
                        <a:rPr sz="11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1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ehe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1100" spc="-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e  </a:t>
                      </a:r>
                      <a:r>
                        <a:rPr sz="1100" spc="-5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UPS</a:t>
                      </a:r>
                      <a:r>
                        <a:rPr sz="1100" spc="-3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data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40029" indent="-107950">
                        <a:lnSpc>
                          <a:spcPct val="100000"/>
                        </a:lnSpc>
                        <a:spcBef>
                          <a:spcPts val="650"/>
                        </a:spcBef>
                        <a:buChar char="•"/>
                        <a:tabLst>
                          <a:tab pos="240665" algn="l"/>
                        </a:tabLst>
                      </a:pP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Integrated</a:t>
                      </a:r>
                      <a:r>
                        <a:rPr sz="1100" spc="-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alarming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28270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DCDDDE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0190" indent="-107950">
                        <a:lnSpc>
                          <a:spcPct val="100000"/>
                        </a:lnSpc>
                        <a:spcBef>
                          <a:spcPts val="1095"/>
                        </a:spcBef>
                        <a:buChar char="•"/>
                        <a:tabLst>
                          <a:tab pos="250825" algn="l"/>
                        </a:tabLst>
                      </a:pP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Clear</a:t>
                      </a:r>
                      <a:r>
                        <a:rPr sz="1100" spc="-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notifications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50190" marR="217804" indent="-107950">
                        <a:lnSpc>
                          <a:spcPct val="106100"/>
                        </a:lnSpc>
                        <a:spcBef>
                          <a:spcPts val="565"/>
                        </a:spcBef>
                        <a:buChar char="•"/>
                        <a:tabLst>
                          <a:tab pos="250825" algn="l"/>
                        </a:tabLst>
                      </a:pP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Actionable “active”  notifications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50190" marR="576580" indent="-107950">
                        <a:lnSpc>
                          <a:spcPct val="106100"/>
                        </a:lnSpc>
                        <a:spcBef>
                          <a:spcPts val="565"/>
                        </a:spcBef>
                        <a:buChar char="•"/>
                        <a:tabLst>
                          <a:tab pos="250825" algn="l"/>
                        </a:tabLst>
                      </a:pPr>
                      <a:r>
                        <a:rPr sz="11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1100" spc="-3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f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100" spc="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m</a:t>
                      </a:r>
                      <a:r>
                        <a:rPr sz="11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1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nal 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“passive”  </a:t>
                      </a: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notifications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39065" marB="0">
                    <a:lnL w="6350">
                      <a:solidFill>
                        <a:srgbClr val="C7C8CA"/>
                      </a:solidFill>
                      <a:prstDash val="solid"/>
                    </a:lnL>
                    <a:lnR w="6350">
                      <a:solidFill>
                        <a:srgbClr val="C7C8CA"/>
                      </a:solidFill>
                      <a:prstDash val="solid"/>
                    </a:lnR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EDEDEE">
                        <a:alpha val="3999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21615" marR="219710" indent="-107950">
                        <a:lnSpc>
                          <a:spcPct val="106100"/>
                        </a:lnSpc>
                        <a:spcBef>
                          <a:spcPts val="1015"/>
                        </a:spcBef>
                        <a:buChar char="•"/>
                        <a:tabLst>
                          <a:tab pos="222250" algn="l"/>
                        </a:tabLst>
                      </a:pP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Data 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in </a:t>
                      </a:r>
                      <a:r>
                        <a:rPr sz="1100" spc="-3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CRM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—</a:t>
                      </a:r>
                      <a:r>
                        <a:rPr sz="1100" spc="-10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so 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we 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know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who </a:t>
                      </a:r>
                      <a:r>
                        <a:rPr sz="11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you 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are when 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you</a:t>
                      </a:r>
                      <a:r>
                        <a:rPr sz="1100" spc="-9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call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21615" marR="383540" indent="-107950">
                        <a:lnSpc>
                          <a:spcPct val="106100"/>
                        </a:lnSpc>
                        <a:spcBef>
                          <a:spcPts val="565"/>
                        </a:spcBef>
                        <a:buChar char="•"/>
                        <a:tabLst>
                          <a:tab pos="222250" algn="l"/>
                        </a:tabLst>
                      </a:pP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Support</a:t>
                      </a:r>
                      <a:r>
                        <a:rPr sz="1100" spc="-7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access 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to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data 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for  </a:t>
                      </a: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troubleshooting</a:t>
                      </a:r>
                      <a:endParaRPr sz="1100">
                        <a:latin typeface="Arial"/>
                        <a:cs typeface="Arial"/>
                      </a:endParaRPr>
                    </a:p>
                    <a:p>
                      <a:pPr marL="221615" marR="322580" indent="-107950">
                        <a:lnSpc>
                          <a:spcPct val="106100"/>
                        </a:lnSpc>
                        <a:spcBef>
                          <a:spcPts val="565"/>
                        </a:spcBef>
                        <a:buChar char="•"/>
                        <a:tabLst>
                          <a:tab pos="222250" algn="l"/>
                        </a:tabLst>
                      </a:pP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Life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cycle </a:t>
                      </a:r>
                      <a:r>
                        <a:rPr sz="1100" spc="-2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offer  </a:t>
                      </a:r>
                      <a:r>
                        <a:rPr sz="1100" spc="-1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identifications</a:t>
                      </a:r>
                      <a:r>
                        <a:rPr sz="1100" spc="-8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spc="-2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for  </a:t>
                      </a:r>
                      <a:r>
                        <a:rPr sz="1100" spc="-1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simple</a:t>
                      </a:r>
                      <a:r>
                        <a:rPr sz="1100" spc="-45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100" dirty="0">
                          <a:solidFill>
                            <a:srgbClr val="58595B"/>
                          </a:solidFill>
                          <a:latin typeface="Arial"/>
                          <a:cs typeface="Arial"/>
                        </a:rPr>
                        <a:t>ordering</a:t>
                      </a:r>
                      <a:endParaRPr sz="1100">
                        <a:latin typeface="Arial"/>
                        <a:cs typeface="Arial"/>
                      </a:endParaRPr>
                    </a:p>
                  </a:txBody>
                  <a:tcPr marL="0" marR="0" marT="128905" marB="0">
                    <a:lnL w="6350">
                      <a:solidFill>
                        <a:srgbClr val="C7C8CA"/>
                      </a:solidFill>
                      <a:prstDash val="solid"/>
                    </a:lnL>
                    <a:lnT w="6350">
                      <a:solidFill>
                        <a:srgbClr val="C7C8CA"/>
                      </a:solidFill>
                      <a:prstDash val="solid"/>
                    </a:lnT>
                    <a:solidFill>
                      <a:srgbClr val="DCDDDE">
                        <a:alpha val="3999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object 13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6872" y="587514"/>
            <a:ext cx="5958840" cy="110807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340"/>
              </a:spcBef>
            </a:pPr>
            <a:r>
              <a:rPr sz="3600" spc="-80" dirty="0">
                <a:solidFill>
                  <a:srgbClr val="3DCD58"/>
                </a:solidFill>
              </a:rPr>
              <a:t>PowerChute </a:t>
            </a:r>
            <a:r>
              <a:rPr sz="3600" spc="-60" dirty="0">
                <a:solidFill>
                  <a:srgbClr val="3DCD58"/>
                </a:solidFill>
              </a:rPr>
              <a:t>Business </a:t>
            </a:r>
            <a:r>
              <a:rPr sz="3600" spc="-65" dirty="0">
                <a:solidFill>
                  <a:srgbClr val="3DCD58"/>
                </a:solidFill>
              </a:rPr>
              <a:t>Edition,  </a:t>
            </a:r>
            <a:r>
              <a:rPr sz="3600" spc="-60" dirty="0">
                <a:solidFill>
                  <a:srgbClr val="3DCD58"/>
                </a:solidFill>
              </a:rPr>
              <a:t>for </a:t>
            </a:r>
            <a:r>
              <a:rPr sz="3600" spc="-10" dirty="0">
                <a:solidFill>
                  <a:srgbClr val="3DCD58"/>
                </a:solidFill>
              </a:rPr>
              <a:t>graceful </a:t>
            </a:r>
            <a:r>
              <a:rPr sz="3600" spc="-160" dirty="0">
                <a:solidFill>
                  <a:srgbClr val="3DCD58"/>
                </a:solidFill>
              </a:rPr>
              <a:t>UPS</a:t>
            </a:r>
            <a:r>
              <a:rPr sz="3600" spc="30" dirty="0">
                <a:solidFill>
                  <a:srgbClr val="3DCD58"/>
                </a:solidFill>
              </a:rPr>
              <a:t> </a:t>
            </a:r>
            <a:r>
              <a:rPr sz="3600" spc="-40" dirty="0">
                <a:solidFill>
                  <a:srgbClr val="3DCD58"/>
                </a:solidFill>
              </a:rPr>
              <a:t>shutdown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28203" y="1816595"/>
            <a:ext cx="5054600" cy="2781300"/>
          </a:xfrm>
          <a:prstGeom prst="rect">
            <a:avLst/>
          </a:prstGeom>
        </p:spPr>
        <p:txBody>
          <a:bodyPr vert="horz" wrap="square" lIns="0" tIns="146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1500" spc="-35" dirty="0">
                <a:solidFill>
                  <a:srgbClr val="3DCD58"/>
                </a:solidFill>
                <a:latin typeface="Arial"/>
                <a:cs typeface="Arial"/>
              </a:rPr>
              <a:t>Built-in </a:t>
            </a:r>
            <a:r>
              <a:rPr sz="1500" spc="-20" dirty="0">
                <a:solidFill>
                  <a:srgbClr val="3DCD58"/>
                </a:solidFill>
                <a:latin typeface="Arial"/>
                <a:cs typeface="Arial"/>
              </a:rPr>
              <a:t>manageability </a:t>
            </a:r>
            <a:r>
              <a:rPr sz="1500" spc="-30" dirty="0">
                <a:solidFill>
                  <a:srgbClr val="3DCD58"/>
                </a:solidFill>
                <a:latin typeface="Arial"/>
                <a:cs typeface="Arial"/>
              </a:rPr>
              <a:t>for your </a:t>
            </a:r>
            <a:r>
              <a:rPr sz="1500" spc="-70" dirty="0">
                <a:solidFill>
                  <a:srgbClr val="3DCD58"/>
                </a:solidFill>
                <a:latin typeface="Arial"/>
                <a:cs typeface="Arial"/>
              </a:rPr>
              <a:t>UPS</a:t>
            </a:r>
            <a:r>
              <a:rPr sz="1500" spc="-65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500" spc="-30" dirty="0">
                <a:solidFill>
                  <a:srgbClr val="3DCD58"/>
                </a:solidFill>
                <a:latin typeface="Arial"/>
                <a:cs typeface="Arial"/>
              </a:rPr>
              <a:t>unit.</a:t>
            </a:r>
            <a:endParaRPr sz="1500">
              <a:latin typeface="Arial"/>
              <a:cs typeface="Arial"/>
            </a:endParaRPr>
          </a:p>
          <a:p>
            <a:pPr marL="12700" marR="5080">
              <a:lnSpc>
                <a:spcPct val="111100"/>
              </a:lnSpc>
              <a:spcBef>
                <a:spcPts val="850"/>
              </a:spcBef>
            </a:pPr>
            <a:r>
              <a:rPr sz="1500" spc="-50" dirty="0">
                <a:solidFill>
                  <a:srgbClr val="58595B"/>
                </a:solidFill>
                <a:latin typeface="Arial"/>
                <a:cs typeface="Arial"/>
              </a:rPr>
              <a:t>While </a:t>
            </a:r>
            <a:r>
              <a:rPr sz="1500" spc="-45" dirty="0">
                <a:solidFill>
                  <a:srgbClr val="58595B"/>
                </a:solidFill>
                <a:latin typeface="Arial"/>
                <a:cs typeface="Arial"/>
              </a:rPr>
              <a:t>you’re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connected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through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serial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or </a:t>
            </a:r>
            <a:r>
              <a:rPr sz="1500" spc="-45" dirty="0">
                <a:solidFill>
                  <a:srgbClr val="58595B"/>
                </a:solidFill>
                <a:latin typeface="Arial"/>
                <a:cs typeface="Arial"/>
              </a:rPr>
              <a:t>USB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interface,  </a:t>
            </a:r>
            <a:r>
              <a:rPr sz="1500" spc="-40" dirty="0">
                <a:solidFill>
                  <a:srgbClr val="58595B"/>
                </a:solidFill>
                <a:latin typeface="Arial"/>
                <a:cs typeface="Arial"/>
              </a:rPr>
              <a:t>PowerChute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Business Edition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software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500" spc="-70" dirty="0">
                <a:solidFill>
                  <a:srgbClr val="58595B"/>
                </a:solidFill>
                <a:latin typeface="Arial"/>
                <a:cs typeface="Arial"/>
              </a:rPr>
              <a:t>UPS 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management,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safe </a:t>
            </a:r>
            <a:r>
              <a:rPr sz="1500" spc="-35" dirty="0">
                <a:solidFill>
                  <a:srgbClr val="58595B"/>
                </a:solidFill>
                <a:latin typeface="Arial"/>
                <a:cs typeface="Arial"/>
              </a:rPr>
              <a:t>system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shutdown,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40" dirty="0">
                <a:solidFill>
                  <a:srgbClr val="58595B"/>
                </a:solidFill>
                <a:latin typeface="Arial"/>
                <a:cs typeface="Arial"/>
              </a:rPr>
              <a:t>innovative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energy 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reporting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capabilities.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Energy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usage,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cost,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CO</a:t>
            </a:r>
            <a:r>
              <a:rPr sz="1275" spc="-30" baseline="-32679" dirty="0">
                <a:solidFill>
                  <a:srgbClr val="58595B"/>
                </a:solidFill>
                <a:latin typeface="Arial"/>
                <a:cs typeface="Arial"/>
              </a:rPr>
              <a:t>2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reporting 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provides a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greater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understanding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energy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consumed 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500" spc="-55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equipment, enabling improved energy</a:t>
            </a:r>
            <a:r>
              <a:rPr sz="1500" spc="-1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efficiency.</a:t>
            </a:r>
            <a:endParaRPr sz="1500">
              <a:latin typeface="Arial"/>
              <a:cs typeface="Arial"/>
            </a:endParaRPr>
          </a:p>
          <a:p>
            <a:pPr marL="12700" marR="39370">
              <a:lnSpc>
                <a:spcPct val="111100"/>
              </a:lnSpc>
            </a:pP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Advanced </a:t>
            </a:r>
            <a:r>
              <a:rPr sz="1500" spc="-35" dirty="0">
                <a:solidFill>
                  <a:srgbClr val="58595B"/>
                </a:solidFill>
                <a:latin typeface="Arial"/>
                <a:cs typeface="Arial"/>
              </a:rPr>
              <a:t>analysis features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help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identify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the causes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of  potential power-related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problems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before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they occur,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ensuring  the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health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your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protected</a:t>
            </a:r>
            <a:r>
              <a:rPr sz="1500" spc="-7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equipment.</a:t>
            </a:r>
            <a:endParaRPr sz="1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14096" y="2192641"/>
            <a:ext cx="1716405" cy="133985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84455" indent="-71755">
              <a:lnSpc>
                <a:spcPct val="100000"/>
              </a:lnSpc>
              <a:spcBef>
                <a:spcPts val="505"/>
              </a:spcBef>
              <a:buChar char="•"/>
              <a:tabLst>
                <a:tab pos="85090" algn="l"/>
              </a:tabLst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Graceful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system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shutdown</a:t>
            </a:r>
            <a:endParaRPr sz="1100">
              <a:latin typeface="Arial"/>
              <a:cs typeface="Arial"/>
            </a:endParaRPr>
          </a:p>
          <a:p>
            <a:pPr marL="84455" indent="-71755">
              <a:lnSpc>
                <a:spcPct val="100000"/>
              </a:lnSpc>
              <a:spcBef>
                <a:spcPts val="405"/>
              </a:spcBef>
              <a:buChar char="•"/>
              <a:tabLst>
                <a:tab pos="85090" algn="l"/>
              </a:tabLst>
            </a:pP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Fault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notifications</a:t>
            </a:r>
            <a:endParaRPr sz="1100">
              <a:latin typeface="Arial"/>
              <a:cs typeface="Arial"/>
            </a:endParaRPr>
          </a:p>
          <a:p>
            <a:pPr marL="84455" indent="-71755">
              <a:lnSpc>
                <a:spcPct val="100000"/>
              </a:lnSpc>
              <a:spcBef>
                <a:spcPts val="405"/>
              </a:spcBef>
              <a:buChar char="•"/>
              <a:tabLst>
                <a:tab pos="85090" algn="l"/>
              </a:tabLst>
            </a:pP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Risk-assessment</a:t>
            </a:r>
            <a:r>
              <a:rPr sz="1100" spc="-7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reporting</a:t>
            </a:r>
            <a:endParaRPr sz="1100">
              <a:latin typeface="Arial"/>
              <a:cs typeface="Arial"/>
            </a:endParaRPr>
          </a:p>
          <a:p>
            <a:pPr marL="84455" indent="-71755">
              <a:lnSpc>
                <a:spcPct val="100000"/>
              </a:lnSpc>
              <a:spcBef>
                <a:spcPts val="405"/>
              </a:spcBef>
              <a:buChar char="•"/>
              <a:tabLst>
                <a:tab pos="85090" algn="l"/>
              </a:tabLst>
            </a:pP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Scheduled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shutdowns</a:t>
            </a:r>
            <a:endParaRPr sz="1100">
              <a:latin typeface="Arial"/>
              <a:cs typeface="Arial"/>
            </a:endParaRPr>
          </a:p>
          <a:p>
            <a:pPr marL="84455" indent="-71755">
              <a:lnSpc>
                <a:spcPct val="100000"/>
              </a:lnSpc>
              <a:spcBef>
                <a:spcPts val="405"/>
              </a:spcBef>
              <a:buChar char="•"/>
              <a:tabLst>
                <a:tab pos="85090" algn="l"/>
              </a:tabLst>
            </a:pP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Energy-usage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reporting</a:t>
            </a:r>
            <a:endParaRPr sz="1100">
              <a:latin typeface="Arial"/>
              <a:cs typeface="Arial"/>
            </a:endParaRPr>
          </a:p>
          <a:p>
            <a:pPr marL="84455" indent="-71755">
              <a:lnSpc>
                <a:spcPct val="100000"/>
              </a:lnSpc>
              <a:spcBef>
                <a:spcPts val="400"/>
              </a:spcBef>
              <a:buChar char="•"/>
              <a:tabLst>
                <a:tab pos="85090" algn="l"/>
              </a:tabLst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Centralized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monitoring</a:t>
            </a:r>
            <a:endParaRPr sz="11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38883" y="2192362"/>
            <a:ext cx="1511935" cy="1339850"/>
          </a:xfrm>
          <a:prstGeom prst="rect">
            <a:avLst/>
          </a:prstGeom>
        </p:spPr>
        <p:txBody>
          <a:bodyPr vert="horz" wrap="square" lIns="0" tIns="64135" rIns="0" bIns="0" rtlCol="0">
            <a:spAutoFit/>
          </a:bodyPr>
          <a:lstStyle/>
          <a:p>
            <a:pPr marL="84455" indent="-71755">
              <a:lnSpc>
                <a:spcPct val="100000"/>
              </a:lnSpc>
              <a:spcBef>
                <a:spcPts val="505"/>
              </a:spcBef>
              <a:buChar char="•"/>
              <a:tabLst>
                <a:tab pos="85090" algn="l"/>
              </a:tabLst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Recommended</a:t>
            </a:r>
            <a:r>
              <a:rPr sz="11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actions</a:t>
            </a:r>
            <a:endParaRPr sz="1100">
              <a:latin typeface="Arial"/>
              <a:cs typeface="Arial"/>
            </a:endParaRPr>
          </a:p>
          <a:p>
            <a:pPr marL="84455" indent="-71755">
              <a:lnSpc>
                <a:spcPct val="100000"/>
              </a:lnSpc>
              <a:spcBef>
                <a:spcPts val="405"/>
              </a:spcBef>
              <a:buChar char="•"/>
              <a:tabLst>
                <a:tab pos="85090" algn="l"/>
              </a:tabLst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status</a:t>
            </a:r>
            <a:endParaRPr sz="1100">
              <a:latin typeface="Arial"/>
              <a:cs typeface="Arial"/>
            </a:endParaRPr>
          </a:p>
          <a:p>
            <a:pPr marL="84455" indent="-71755">
              <a:lnSpc>
                <a:spcPct val="100000"/>
              </a:lnSpc>
              <a:spcBef>
                <a:spcPts val="405"/>
              </a:spcBef>
              <a:buChar char="•"/>
              <a:tabLst>
                <a:tab pos="85090" algn="l"/>
              </a:tabLst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Outlet-aware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shutdown</a:t>
            </a:r>
            <a:endParaRPr sz="1100">
              <a:latin typeface="Arial"/>
              <a:cs typeface="Arial"/>
            </a:endParaRPr>
          </a:p>
          <a:p>
            <a:pPr marL="84455" indent="-71755">
              <a:lnSpc>
                <a:spcPct val="100000"/>
              </a:lnSpc>
              <a:spcBef>
                <a:spcPts val="405"/>
              </a:spcBef>
              <a:buChar char="•"/>
              <a:tabLst>
                <a:tab pos="85090" algn="l"/>
              </a:tabLst>
            </a:pP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Event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data</a:t>
            </a:r>
            <a:r>
              <a:rPr sz="1100" spc="-10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logging</a:t>
            </a:r>
            <a:endParaRPr sz="1100">
              <a:latin typeface="Arial"/>
              <a:cs typeface="Arial"/>
            </a:endParaRPr>
          </a:p>
          <a:p>
            <a:pPr marL="84455" indent="-71755">
              <a:lnSpc>
                <a:spcPct val="100000"/>
              </a:lnSpc>
              <a:spcBef>
                <a:spcPts val="405"/>
              </a:spcBef>
              <a:buChar char="•"/>
              <a:tabLst>
                <a:tab pos="85090" algn="l"/>
              </a:tabLst>
            </a:pP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Power-event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summary</a:t>
            </a:r>
            <a:endParaRPr sz="1100">
              <a:latin typeface="Arial"/>
              <a:cs typeface="Arial"/>
            </a:endParaRPr>
          </a:p>
          <a:p>
            <a:pPr marL="84455" indent="-71755">
              <a:lnSpc>
                <a:spcPct val="100000"/>
              </a:lnSpc>
              <a:spcBef>
                <a:spcPts val="400"/>
              </a:spcBef>
              <a:buChar char="•"/>
              <a:tabLst>
                <a:tab pos="85090" algn="l"/>
              </a:tabLst>
            </a:pP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Voltage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analysis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10502" y="1959927"/>
            <a:ext cx="27324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68C3EB"/>
                </a:solidFill>
                <a:latin typeface="Arial"/>
                <a:cs typeface="Arial"/>
              </a:rPr>
              <a:t>PowerChute </a:t>
            </a:r>
            <a:r>
              <a:rPr sz="1200" spc="15" dirty="0">
                <a:solidFill>
                  <a:srgbClr val="68C3EB"/>
                </a:solidFill>
                <a:latin typeface="Arial"/>
                <a:cs typeface="Arial"/>
              </a:rPr>
              <a:t>Business </a:t>
            </a:r>
            <a:r>
              <a:rPr sz="1200" spc="20" dirty="0">
                <a:solidFill>
                  <a:srgbClr val="68C3EB"/>
                </a:solidFill>
                <a:latin typeface="Arial"/>
                <a:cs typeface="Arial"/>
              </a:rPr>
              <a:t>Edition</a:t>
            </a:r>
            <a:r>
              <a:rPr sz="1200" spc="-30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200" spc="10" dirty="0">
                <a:solidFill>
                  <a:srgbClr val="68C3EB"/>
                </a:solidFill>
                <a:latin typeface="Arial"/>
                <a:cs typeface="Arial"/>
              </a:rPr>
              <a:t>features: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156845" y="2012556"/>
            <a:ext cx="0" cy="1496060"/>
          </a:xfrm>
          <a:custGeom>
            <a:avLst/>
            <a:gdLst/>
            <a:ahLst/>
            <a:cxnLst/>
            <a:rect l="l" t="t" r="r" b="b"/>
            <a:pathLst>
              <a:path h="1496060">
                <a:moveTo>
                  <a:pt x="0" y="1495894"/>
                </a:moveTo>
                <a:lnTo>
                  <a:pt x="0" y="0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38061" y="4263491"/>
            <a:ext cx="3825951" cy="19194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39995" y="5454370"/>
            <a:ext cx="1562100" cy="503555"/>
          </a:xfrm>
          <a:custGeom>
            <a:avLst/>
            <a:gdLst/>
            <a:ahLst/>
            <a:cxnLst/>
            <a:rect l="l" t="t" r="r" b="b"/>
            <a:pathLst>
              <a:path w="1562100" h="503554">
                <a:moveTo>
                  <a:pt x="1357147" y="0"/>
                </a:moveTo>
                <a:lnTo>
                  <a:pt x="204825" y="0"/>
                </a:lnTo>
                <a:lnTo>
                  <a:pt x="163547" y="5114"/>
                </a:lnTo>
                <a:lnTo>
                  <a:pt x="125099" y="19781"/>
                </a:lnTo>
                <a:lnTo>
                  <a:pt x="90307" y="42989"/>
                </a:lnTo>
                <a:lnTo>
                  <a:pt x="59993" y="73725"/>
                </a:lnTo>
                <a:lnTo>
                  <a:pt x="34981" y="110976"/>
                </a:lnTo>
                <a:lnTo>
                  <a:pt x="16096" y="153731"/>
                </a:lnTo>
                <a:lnTo>
                  <a:pt x="4161" y="200977"/>
                </a:lnTo>
                <a:lnTo>
                  <a:pt x="0" y="251701"/>
                </a:lnTo>
                <a:lnTo>
                  <a:pt x="4161" y="302429"/>
                </a:lnTo>
                <a:lnTo>
                  <a:pt x="16096" y="349678"/>
                </a:lnTo>
                <a:lnTo>
                  <a:pt x="34981" y="392435"/>
                </a:lnTo>
                <a:lnTo>
                  <a:pt x="59993" y="429688"/>
                </a:lnTo>
                <a:lnTo>
                  <a:pt x="90307" y="460425"/>
                </a:lnTo>
                <a:lnTo>
                  <a:pt x="125099" y="483633"/>
                </a:lnTo>
                <a:lnTo>
                  <a:pt x="163547" y="498301"/>
                </a:lnTo>
                <a:lnTo>
                  <a:pt x="204825" y="503415"/>
                </a:lnTo>
                <a:lnTo>
                  <a:pt x="1357147" y="503415"/>
                </a:lnTo>
                <a:lnTo>
                  <a:pt x="1398425" y="498301"/>
                </a:lnTo>
                <a:lnTo>
                  <a:pt x="1436873" y="483633"/>
                </a:lnTo>
                <a:lnTo>
                  <a:pt x="1471665" y="460425"/>
                </a:lnTo>
                <a:lnTo>
                  <a:pt x="1501979" y="429688"/>
                </a:lnTo>
                <a:lnTo>
                  <a:pt x="1526991" y="392435"/>
                </a:lnTo>
                <a:lnTo>
                  <a:pt x="1545876" y="349678"/>
                </a:lnTo>
                <a:lnTo>
                  <a:pt x="1557811" y="302429"/>
                </a:lnTo>
                <a:lnTo>
                  <a:pt x="1561973" y="251701"/>
                </a:lnTo>
                <a:lnTo>
                  <a:pt x="1557811" y="200977"/>
                </a:lnTo>
                <a:lnTo>
                  <a:pt x="1545876" y="153731"/>
                </a:lnTo>
                <a:lnTo>
                  <a:pt x="1526991" y="110976"/>
                </a:lnTo>
                <a:lnTo>
                  <a:pt x="1501979" y="73725"/>
                </a:lnTo>
                <a:lnTo>
                  <a:pt x="1471665" y="42989"/>
                </a:lnTo>
                <a:lnTo>
                  <a:pt x="1436873" y="19781"/>
                </a:lnTo>
                <a:lnTo>
                  <a:pt x="1398425" y="5114"/>
                </a:lnTo>
                <a:lnTo>
                  <a:pt x="1357147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91209" y="5565159"/>
            <a:ext cx="105664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Learn</a:t>
            </a:r>
            <a:r>
              <a:rPr sz="1600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more</a:t>
            </a:r>
            <a:endParaRPr sz="16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73868" y="5558280"/>
            <a:ext cx="2674620" cy="725839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530225" marR="1163320">
              <a:lnSpc>
                <a:spcPts val="1800"/>
              </a:lnSpc>
              <a:spcBef>
                <a:spcPts val="259"/>
              </a:spcBef>
            </a:pPr>
            <a:r>
              <a:rPr lang="en-US" sz="1600" spc="-55" dirty="0">
                <a:solidFill>
                  <a:srgbClr val="FFFFFF"/>
                </a:solidFill>
                <a:latin typeface="Arial"/>
                <a:cs typeface="Arial"/>
              </a:rPr>
              <a:t>Connected </a:t>
            </a:r>
            <a:r>
              <a:rPr sz="1600" spc="-55" dirty="0">
                <a:solidFill>
                  <a:srgbClr val="FFFFFF"/>
                </a:solidFill>
                <a:latin typeface="Arial"/>
                <a:cs typeface="Arial"/>
              </a:rPr>
              <a:t>Sma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600" spc="-55" dirty="0">
                <a:solidFill>
                  <a:srgbClr val="FFFFFF"/>
                </a:solidFill>
                <a:latin typeface="Arial"/>
                <a:cs typeface="Arial"/>
              </a:rPr>
              <a:t>t-UPS  </a:t>
            </a:r>
            <a:r>
              <a:rPr lang="en-US" sz="1600" spc="-15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600" spc="-15" dirty="0">
                <a:solidFill>
                  <a:srgbClr val="FFFFFF"/>
                </a:solidFill>
                <a:latin typeface="Arial"/>
                <a:cs typeface="Arial"/>
              </a:rPr>
              <a:t>odels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7265" y="5664352"/>
            <a:ext cx="1263376" cy="495006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12700" marR="5080">
              <a:lnSpc>
                <a:spcPts val="1800"/>
              </a:lnSpc>
              <a:spcBef>
                <a:spcPts val="259"/>
              </a:spcBef>
            </a:pP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lang="en-US" sz="1600" spc="10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600" spc="10" dirty="0">
                <a:solidFill>
                  <a:srgbClr val="FFFFFF"/>
                </a:solidFill>
                <a:latin typeface="Arial"/>
                <a:cs typeface="Arial"/>
              </a:rPr>
              <a:t>egacy</a:t>
            </a:r>
            <a:r>
              <a:rPr sz="1600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of  </a:t>
            </a:r>
            <a:r>
              <a:rPr lang="en-US" sz="1600" spc="-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eliability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48173" y="5550154"/>
            <a:ext cx="2670175" cy="726440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393700" marR="1107440">
              <a:lnSpc>
                <a:spcPts val="1800"/>
              </a:lnSpc>
              <a:spcBef>
                <a:spcPts val="259"/>
              </a:spcBef>
            </a:pPr>
            <a:r>
              <a:rPr sz="1600" spc="-50" dirty="0">
                <a:solidFill>
                  <a:srgbClr val="FFFFFF"/>
                </a:solidFill>
                <a:latin typeface="Arial"/>
                <a:cs typeface="Arial"/>
              </a:rPr>
              <a:t>Smart-UPS  </a:t>
            </a:r>
            <a:r>
              <a:rPr lang="en-US" sz="1600" spc="-10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ana</a:t>
            </a:r>
            <a:r>
              <a:rPr sz="1600" spc="-35" dirty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ement  </a:t>
            </a:r>
            <a:r>
              <a:rPr lang="en-US" sz="1600" spc="-3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600" spc="-30" dirty="0">
                <a:solidFill>
                  <a:srgbClr val="FFFFFF"/>
                </a:solidFill>
                <a:latin typeface="Arial"/>
                <a:cs typeface="Arial"/>
              </a:rPr>
              <a:t>olutions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17916" y="5664555"/>
            <a:ext cx="2815184" cy="495006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447675" marR="1128395">
              <a:lnSpc>
                <a:spcPts val="1800"/>
              </a:lnSpc>
              <a:spcBef>
                <a:spcPts val="259"/>
              </a:spcBef>
            </a:pPr>
            <a:r>
              <a:rPr sz="1600" spc="-25" dirty="0">
                <a:solidFill>
                  <a:srgbClr val="FFFFFF"/>
                </a:solidFill>
                <a:latin typeface="Arial"/>
                <a:cs typeface="Arial"/>
              </a:rPr>
              <a:t>Smart-UPS  </a:t>
            </a:r>
            <a:r>
              <a:rPr lang="en-US" sz="1600" spc="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600" spc="10" dirty="0">
                <a:solidFill>
                  <a:srgbClr val="FFFFFF"/>
                </a:solidFill>
                <a:latin typeface="Arial"/>
                <a:cs typeface="Arial"/>
              </a:rPr>
              <a:t>ccessories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729350" y="5737050"/>
            <a:ext cx="169545" cy="368300"/>
          </a:xfrm>
          <a:custGeom>
            <a:avLst/>
            <a:gdLst/>
            <a:ahLst/>
            <a:cxnLst/>
            <a:rect l="l" t="t" r="r" b="b"/>
            <a:pathLst>
              <a:path w="169545" h="368300">
                <a:moveTo>
                  <a:pt x="0" y="368211"/>
                </a:moveTo>
                <a:lnTo>
                  <a:pt x="169227" y="184099"/>
                </a:lnTo>
                <a:lnTo>
                  <a:pt x="12" y="0"/>
                </a:lnTo>
              </a:path>
            </a:pathLst>
          </a:custGeom>
          <a:ln w="3597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44592" y="5737050"/>
            <a:ext cx="169545" cy="368300"/>
          </a:xfrm>
          <a:custGeom>
            <a:avLst/>
            <a:gdLst/>
            <a:ahLst/>
            <a:cxnLst/>
            <a:rect l="l" t="t" r="r" b="b"/>
            <a:pathLst>
              <a:path w="169544" h="368300">
                <a:moveTo>
                  <a:pt x="0" y="368211"/>
                </a:moveTo>
                <a:lnTo>
                  <a:pt x="169227" y="184099"/>
                </a:lnTo>
                <a:lnTo>
                  <a:pt x="12" y="0"/>
                </a:lnTo>
              </a:path>
            </a:pathLst>
          </a:custGeom>
          <a:ln w="3597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388640" y="5737050"/>
            <a:ext cx="169545" cy="368300"/>
          </a:xfrm>
          <a:custGeom>
            <a:avLst/>
            <a:gdLst/>
            <a:ahLst/>
            <a:cxnLst/>
            <a:rect l="l" t="t" r="r" b="b"/>
            <a:pathLst>
              <a:path w="169545" h="368300">
                <a:moveTo>
                  <a:pt x="0" y="368211"/>
                </a:moveTo>
                <a:lnTo>
                  <a:pt x="169227" y="184099"/>
                </a:lnTo>
                <a:lnTo>
                  <a:pt x="12" y="0"/>
                </a:lnTo>
              </a:path>
            </a:pathLst>
          </a:custGeom>
          <a:ln w="3597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055011" y="5737050"/>
            <a:ext cx="169545" cy="368300"/>
          </a:xfrm>
          <a:custGeom>
            <a:avLst/>
            <a:gdLst/>
            <a:ahLst/>
            <a:cxnLst/>
            <a:rect l="l" t="t" r="r" b="b"/>
            <a:pathLst>
              <a:path w="169545" h="368300">
                <a:moveTo>
                  <a:pt x="0" y="368211"/>
                </a:moveTo>
                <a:lnTo>
                  <a:pt x="169227" y="184099"/>
                </a:lnTo>
                <a:lnTo>
                  <a:pt x="12" y="0"/>
                </a:lnTo>
              </a:path>
            </a:pathLst>
          </a:custGeom>
          <a:ln w="3597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86385" y="571245"/>
            <a:ext cx="2716875" cy="221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6872" y="657225"/>
            <a:ext cx="4307090" cy="112082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340"/>
              </a:spcBef>
            </a:pPr>
            <a:r>
              <a:rPr sz="3600" spc="-160" dirty="0">
                <a:solidFill>
                  <a:srgbClr val="3DCD58"/>
                </a:solidFill>
              </a:rPr>
              <a:t>UPS </a:t>
            </a:r>
            <a:r>
              <a:rPr lang="en-US" sz="3600" spc="-40" dirty="0">
                <a:solidFill>
                  <a:srgbClr val="3DCD58"/>
                </a:solidFill>
              </a:rPr>
              <a:t>N</a:t>
            </a:r>
            <a:r>
              <a:rPr sz="3600" spc="-40" dirty="0">
                <a:solidFill>
                  <a:srgbClr val="3DCD58"/>
                </a:solidFill>
              </a:rPr>
              <a:t>etwork  </a:t>
            </a:r>
            <a:r>
              <a:rPr lang="en-US" sz="3600" spc="-50" dirty="0">
                <a:solidFill>
                  <a:srgbClr val="3DCD58"/>
                </a:solidFill>
              </a:rPr>
              <a:t>M</a:t>
            </a:r>
            <a:r>
              <a:rPr sz="3600" spc="-50" dirty="0">
                <a:solidFill>
                  <a:srgbClr val="3DCD58"/>
                </a:solidFill>
              </a:rPr>
              <a:t>anagement</a:t>
            </a:r>
            <a:r>
              <a:rPr sz="3600" spc="-80" dirty="0">
                <a:solidFill>
                  <a:srgbClr val="3DCD58"/>
                </a:solidFill>
              </a:rPr>
              <a:t> </a:t>
            </a:r>
            <a:r>
              <a:rPr lang="en-US" sz="3600" spc="25" dirty="0">
                <a:solidFill>
                  <a:srgbClr val="3DCD58"/>
                </a:solidFill>
              </a:rPr>
              <a:t>C</a:t>
            </a:r>
            <a:r>
              <a:rPr sz="3600" spc="25" dirty="0">
                <a:solidFill>
                  <a:srgbClr val="3DCD58"/>
                </a:solidFill>
              </a:rPr>
              <a:t>ards</a:t>
            </a:r>
            <a:endParaRPr sz="3600" dirty="0"/>
          </a:p>
        </p:txBody>
      </p:sp>
      <p:sp>
        <p:nvSpPr>
          <p:cNvPr id="4" name="object 4"/>
          <p:cNvSpPr txBox="1"/>
          <p:nvPr/>
        </p:nvSpPr>
        <p:spPr>
          <a:xfrm>
            <a:off x="528203" y="1964144"/>
            <a:ext cx="5088255" cy="2527300"/>
          </a:xfrm>
          <a:prstGeom prst="rect">
            <a:avLst/>
          </a:prstGeom>
        </p:spPr>
        <p:txBody>
          <a:bodyPr vert="horz" wrap="square" lIns="0" tIns="146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1500" spc="-5" dirty="0">
                <a:solidFill>
                  <a:srgbClr val="3DCD58"/>
                </a:solidFill>
                <a:latin typeface="Arial"/>
                <a:cs typeface="Arial"/>
              </a:rPr>
              <a:t>Connect </a:t>
            </a:r>
            <a:r>
              <a:rPr sz="1500" spc="-20" dirty="0">
                <a:solidFill>
                  <a:srgbClr val="3DCD58"/>
                </a:solidFill>
                <a:latin typeface="Arial"/>
                <a:cs typeface="Arial"/>
              </a:rPr>
              <a:t>to your </a:t>
            </a:r>
            <a:r>
              <a:rPr sz="1500" spc="-10" dirty="0">
                <a:solidFill>
                  <a:srgbClr val="3DCD58"/>
                </a:solidFill>
                <a:latin typeface="Arial"/>
                <a:cs typeface="Arial"/>
              </a:rPr>
              <a:t>network </a:t>
            </a:r>
            <a:r>
              <a:rPr sz="1500" spc="10" dirty="0">
                <a:solidFill>
                  <a:srgbClr val="3DCD58"/>
                </a:solidFill>
                <a:latin typeface="Arial"/>
                <a:cs typeface="Arial"/>
              </a:rPr>
              <a:t>and </a:t>
            </a:r>
            <a:r>
              <a:rPr sz="1500" spc="-25" dirty="0">
                <a:solidFill>
                  <a:srgbClr val="3DCD58"/>
                </a:solidFill>
                <a:latin typeface="Arial"/>
                <a:cs typeface="Arial"/>
              </a:rPr>
              <a:t>enjoy </a:t>
            </a:r>
            <a:r>
              <a:rPr sz="1500" spc="10" dirty="0">
                <a:solidFill>
                  <a:srgbClr val="3DCD58"/>
                </a:solidFill>
                <a:latin typeface="Arial"/>
                <a:cs typeface="Arial"/>
              </a:rPr>
              <a:t>direct</a:t>
            </a:r>
            <a:r>
              <a:rPr sz="1500" spc="35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3DCD58"/>
                </a:solidFill>
                <a:latin typeface="Arial"/>
                <a:cs typeface="Arial"/>
              </a:rPr>
              <a:t>control.</a:t>
            </a:r>
            <a:endParaRPr sz="1500">
              <a:latin typeface="Arial"/>
              <a:cs typeface="Arial"/>
            </a:endParaRPr>
          </a:p>
          <a:p>
            <a:pPr marL="12700" marR="369570">
              <a:lnSpc>
                <a:spcPct val="111100"/>
              </a:lnSpc>
              <a:spcBef>
                <a:spcPts val="850"/>
              </a:spcBef>
            </a:pP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500" spc="-55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network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management </a:t>
            </a:r>
            <a:r>
              <a:rPr sz="1500" spc="30" dirty="0">
                <a:solidFill>
                  <a:srgbClr val="58595B"/>
                </a:solidFill>
                <a:latin typeface="Arial"/>
                <a:cs typeface="Arial"/>
              </a:rPr>
              <a:t>cards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allow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secure 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connection </a:t>
            </a:r>
            <a:r>
              <a:rPr sz="15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control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an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individual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500" spc="-55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unit  via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web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browser,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command-line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interface,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or </a:t>
            </a:r>
            <a:r>
              <a:rPr sz="1500" spc="-110" dirty="0">
                <a:solidFill>
                  <a:srgbClr val="58595B"/>
                </a:solidFill>
                <a:latin typeface="Arial"/>
                <a:cs typeface="Arial"/>
              </a:rPr>
              <a:t>SNMP. </a:t>
            </a:r>
            <a:r>
              <a:rPr sz="1500" spc="-45" dirty="0">
                <a:solidFill>
                  <a:srgbClr val="58595B"/>
                </a:solidFill>
                <a:latin typeface="Arial"/>
                <a:cs typeface="Arial"/>
              </a:rPr>
              <a:t>The 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configurable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notification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features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keep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you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informed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of</a:t>
            </a:r>
            <a:endParaRPr sz="1500">
              <a:latin typeface="Arial"/>
              <a:cs typeface="Arial"/>
            </a:endParaRPr>
          </a:p>
          <a:p>
            <a:pPr marL="12700" marR="5080">
              <a:lnSpc>
                <a:spcPct val="111100"/>
              </a:lnSpc>
            </a:pP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problems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as they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occur. </a:t>
            </a:r>
            <a:r>
              <a:rPr sz="1500" spc="-55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500" spc="25" dirty="0">
                <a:solidFill>
                  <a:srgbClr val="58595B"/>
                </a:solidFill>
                <a:latin typeface="Arial"/>
                <a:cs typeface="Arial"/>
              </a:rPr>
              <a:t>protected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servers,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500" spc="20" dirty="0">
                <a:solidFill>
                  <a:srgbClr val="58595B"/>
                </a:solidFill>
                <a:latin typeface="Arial"/>
                <a:cs typeface="Arial"/>
              </a:rPr>
              <a:t>included 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PowerChute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Network Shutdown software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graceful, 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unattended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shutdown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in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event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an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extended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power 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outage,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always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keeping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business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information</a:t>
            </a:r>
            <a:r>
              <a:rPr sz="15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safe.</a:t>
            </a:r>
            <a:endParaRPr sz="15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510502" y="3001378"/>
            <a:ext cx="3548379" cy="3148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68C3EB"/>
                </a:solidFill>
                <a:latin typeface="Arial"/>
                <a:cs typeface="Arial"/>
              </a:rPr>
              <a:t>Features </a:t>
            </a:r>
            <a:r>
              <a:rPr sz="1200" spc="30" dirty="0">
                <a:solidFill>
                  <a:srgbClr val="68C3EB"/>
                </a:solidFill>
                <a:latin typeface="Arial"/>
                <a:cs typeface="Arial"/>
              </a:rPr>
              <a:t>and</a:t>
            </a:r>
            <a:r>
              <a:rPr sz="1200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200" spc="20" dirty="0">
                <a:solidFill>
                  <a:srgbClr val="68C3EB"/>
                </a:solidFill>
                <a:latin typeface="Arial"/>
                <a:cs typeface="Arial"/>
              </a:rPr>
              <a:t>benefits</a:t>
            </a:r>
            <a:endParaRPr sz="1200">
              <a:latin typeface="Arial"/>
              <a:cs typeface="Arial"/>
            </a:endParaRPr>
          </a:p>
          <a:p>
            <a:pPr marL="215265" indent="-130810">
              <a:lnSpc>
                <a:spcPct val="100000"/>
              </a:lnSpc>
              <a:spcBef>
                <a:spcPts val="795"/>
              </a:spcBef>
              <a:buChar char="•"/>
              <a:tabLst>
                <a:tab pos="215900" algn="l"/>
              </a:tabLst>
            </a:pP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Browser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accessible</a:t>
            </a:r>
            <a:endParaRPr sz="1100">
              <a:latin typeface="Arial"/>
              <a:cs typeface="Arial"/>
            </a:endParaRPr>
          </a:p>
          <a:p>
            <a:pPr marL="228600" marR="382270">
              <a:lnSpc>
                <a:spcPct val="106100"/>
              </a:lnSpc>
              <a:spcBef>
                <a:spcPts val="284"/>
              </a:spcBef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View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user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interface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with a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browser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quick  access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anywhere, on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secure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 network.</a:t>
            </a:r>
            <a:endParaRPr sz="1100">
              <a:latin typeface="Arial"/>
              <a:cs typeface="Arial"/>
            </a:endParaRPr>
          </a:p>
          <a:p>
            <a:pPr marL="215265" indent="-130810">
              <a:lnSpc>
                <a:spcPct val="100000"/>
              </a:lnSpc>
              <a:spcBef>
                <a:spcPts val="930"/>
              </a:spcBef>
              <a:buChar char="•"/>
              <a:tabLst>
                <a:tab pos="215900" algn="l"/>
              </a:tabLst>
            </a:pP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Remote </a:t>
            </a: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device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management</a:t>
            </a:r>
            <a:endParaRPr sz="1100">
              <a:latin typeface="Arial"/>
              <a:cs typeface="Arial"/>
            </a:endParaRPr>
          </a:p>
          <a:p>
            <a:pPr marL="228600" marR="227965">
              <a:lnSpc>
                <a:spcPct val="106100"/>
              </a:lnSpc>
              <a:spcBef>
                <a:spcPts val="280"/>
              </a:spcBef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Enable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management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of your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connecting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it 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directly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the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network.</a:t>
            </a:r>
            <a:endParaRPr sz="1100">
              <a:latin typeface="Arial"/>
              <a:cs typeface="Arial"/>
            </a:endParaRPr>
          </a:p>
          <a:p>
            <a:pPr marL="215265" indent="-130810">
              <a:lnSpc>
                <a:spcPct val="100000"/>
              </a:lnSpc>
              <a:spcBef>
                <a:spcPts val="505"/>
              </a:spcBef>
              <a:buChar char="•"/>
              <a:tabLst>
                <a:tab pos="215900" algn="l"/>
              </a:tabLst>
            </a:pP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Fault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notification</a:t>
            </a:r>
            <a:endParaRPr sz="1100">
              <a:latin typeface="Arial"/>
              <a:cs typeface="Arial"/>
            </a:endParaRPr>
          </a:p>
          <a:p>
            <a:pPr marL="228600" marR="5080">
              <a:lnSpc>
                <a:spcPct val="106100"/>
              </a:lnSpc>
              <a:spcBef>
                <a:spcPts val="285"/>
              </a:spcBef>
            </a:pP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Get real-time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event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notifications, minimizing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response 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time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critical physical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infrastructure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situations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— 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reducing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meantime to repair,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improving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efficiency, 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maximizing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uptime.</a:t>
            </a:r>
            <a:endParaRPr sz="1100">
              <a:latin typeface="Arial"/>
              <a:cs typeface="Arial"/>
            </a:endParaRPr>
          </a:p>
          <a:p>
            <a:pPr marL="215265" indent="-130810">
              <a:lnSpc>
                <a:spcPct val="100000"/>
              </a:lnSpc>
              <a:spcBef>
                <a:spcPts val="505"/>
              </a:spcBef>
              <a:buChar char="•"/>
              <a:tabLst>
                <a:tab pos="215900" algn="l"/>
              </a:tabLst>
            </a:pP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Reboot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equipment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remotely</a:t>
            </a:r>
            <a:endParaRPr sz="1100">
              <a:latin typeface="Arial"/>
              <a:cs typeface="Arial"/>
            </a:endParaRPr>
          </a:p>
          <a:p>
            <a:pPr marL="228600" marR="479425">
              <a:lnSpc>
                <a:spcPct val="106100"/>
              </a:lnSpc>
              <a:spcBef>
                <a:spcPts val="280"/>
              </a:spcBef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Eliminates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need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dispatch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technicians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to  remote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locations.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192850" y="3054007"/>
            <a:ext cx="0" cy="3055620"/>
          </a:xfrm>
          <a:custGeom>
            <a:avLst/>
            <a:gdLst/>
            <a:ahLst/>
            <a:cxnLst/>
            <a:rect l="l" t="t" r="r" b="b"/>
            <a:pathLst>
              <a:path h="3055620">
                <a:moveTo>
                  <a:pt x="0" y="3055289"/>
                </a:moveTo>
                <a:lnTo>
                  <a:pt x="0" y="0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47249" y="5502237"/>
            <a:ext cx="1703070" cy="503555"/>
          </a:xfrm>
          <a:custGeom>
            <a:avLst/>
            <a:gdLst/>
            <a:ahLst/>
            <a:cxnLst/>
            <a:rect l="l" t="t" r="r" b="b"/>
            <a:pathLst>
              <a:path w="1703070" h="503554">
                <a:moveTo>
                  <a:pt x="1450708" y="0"/>
                </a:moveTo>
                <a:lnTo>
                  <a:pt x="251879" y="0"/>
                </a:lnTo>
                <a:lnTo>
                  <a:pt x="206605" y="4055"/>
                </a:lnTo>
                <a:lnTo>
                  <a:pt x="163992" y="15748"/>
                </a:lnTo>
                <a:lnTo>
                  <a:pt x="124753" y="34366"/>
                </a:lnTo>
                <a:lnTo>
                  <a:pt x="89599" y="59200"/>
                </a:lnTo>
                <a:lnTo>
                  <a:pt x="59240" y="89537"/>
                </a:lnTo>
                <a:lnTo>
                  <a:pt x="34390" y="124666"/>
                </a:lnTo>
                <a:lnTo>
                  <a:pt x="15758" y="163878"/>
                </a:lnTo>
                <a:lnTo>
                  <a:pt x="4058" y="206460"/>
                </a:lnTo>
                <a:lnTo>
                  <a:pt x="0" y="251701"/>
                </a:lnTo>
                <a:lnTo>
                  <a:pt x="4058" y="296946"/>
                </a:lnTo>
                <a:lnTo>
                  <a:pt x="15758" y="339531"/>
                </a:lnTo>
                <a:lnTo>
                  <a:pt x="34390" y="378744"/>
                </a:lnTo>
                <a:lnTo>
                  <a:pt x="59240" y="413875"/>
                </a:lnTo>
                <a:lnTo>
                  <a:pt x="89599" y="444214"/>
                </a:lnTo>
                <a:lnTo>
                  <a:pt x="124753" y="469048"/>
                </a:lnTo>
                <a:lnTo>
                  <a:pt x="163992" y="487667"/>
                </a:lnTo>
                <a:lnTo>
                  <a:pt x="206605" y="499359"/>
                </a:lnTo>
                <a:lnTo>
                  <a:pt x="251879" y="503415"/>
                </a:lnTo>
                <a:lnTo>
                  <a:pt x="1450708" y="503415"/>
                </a:lnTo>
                <a:lnTo>
                  <a:pt x="1495982" y="499359"/>
                </a:lnTo>
                <a:lnTo>
                  <a:pt x="1538594" y="487667"/>
                </a:lnTo>
                <a:lnTo>
                  <a:pt x="1577833" y="469048"/>
                </a:lnTo>
                <a:lnTo>
                  <a:pt x="1612988" y="444214"/>
                </a:lnTo>
                <a:lnTo>
                  <a:pt x="1643346" y="413875"/>
                </a:lnTo>
                <a:lnTo>
                  <a:pt x="1668197" y="378744"/>
                </a:lnTo>
                <a:lnTo>
                  <a:pt x="1686828" y="339531"/>
                </a:lnTo>
                <a:lnTo>
                  <a:pt x="1698529" y="296946"/>
                </a:lnTo>
                <a:lnTo>
                  <a:pt x="1702587" y="251701"/>
                </a:lnTo>
                <a:lnTo>
                  <a:pt x="1698529" y="206460"/>
                </a:lnTo>
                <a:lnTo>
                  <a:pt x="1686828" y="163878"/>
                </a:lnTo>
                <a:lnTo>
                  <a:pt x="1668197" y="124666"/>
                </a:lnTo>
                <a:lnTo>
                  <a:pt x="1643346" y="89537"/>
                </a:lnTo>
                <a:lnTo>
                  <a:pt x="1612988" y="59200"/>
                </a:lnTo>
                <a:lnTo>
                  <a:pt x="1577833" y="34366"/>
                </a:lnTo>
                <a:lnTo>
                  <a:pt x="1538594" y="15748"/>
                </a:lnTo>
                <a:lnTo>
                  <a:pt x="1495982" y="4055"/>
                </a:lnTo>
                <a:lnTo>
                  <a:pt x="1450708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80856" y="5613025"/>
            <a:ext cx="126428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Find out</a:t>
            </a:r>
            <a:r>
              <a:rPr sz="1600" spc="-1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more</a:t>
            </a:r>
            <a:endParaRPr sz="16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6872" y="587514"/>
            <a:ext cx="6441440" cy="582211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340"/>
              </a:spcBef>
            </a:pPr>
            <a:r>
              <a:rPr sz="3600" spc="-80" dirty="0">
                <a:solidFill>
                  <a:srgbClr val="3DCD58"/>
                </a:solidFill>
              </a:rPr>
              <a:t>PowerChute </a:t>
            </a:r>
            <a:r>
              <a:rPr sz="3600" spc="-35" dirty="0">
                <a:solidFill>
                  <a:srgbClr val="3DCD58"/>
                </a:solidFill>
              </a:rPr>
              <a:t>Network </a:t>
            </a:r>
            <a:r>
              <a:rPr sz="3600" spc="-60" dirty="0">
                <a:solidFill>
                  <a:srgbClr val="3DCD58"/>
                </a:solidFill>
              </a:rPr>
              <a:t>Shutdown</a:t>
            </a:r>
            <a:endParaRPr sz="3600" dirty="0"/>
          </a:p>
        </p:txBody>
      </p:sp>
      <p:sp>
        <p:nvSpPr>
          <p:cNvPr id="3" name="object 3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26872" y="1322182"/>
            <a:ext cx="5106035" cy="2774349"/>
          </a:xfrm>
          <a:prstGeom prst="rect">
            <a:avLst/>
          </a:prstGeom>
        </p:spPr>
        <p:txBody>
          <a:bodyPr vert="horz" wrap="square" lIns="0" tIns="146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lang="en-US" sz="1500" spc="-40" dirty="0">
                <a:solidFill>
                  <a:srgbClr val="3DCD58"/>
                </a:solidFill>
                <a:latin typeface="Arial"/>
                <a:cs typeface="Arial"/>
              </a:rPr>
              <a:t>Provides graceful network-based shutdown of physical and virtual IT architectures</a:t>
            </a:r>
          </a:p>
          <a:p>
            <a:pPr marL="12700" marR="5080">
              <a:lnSpc>
                <a:spcPct val="111100"/>
              </a:lnSpc>
              <a:spcBef>
                <a:spcPts val="850"/>
              </a:spcBef>
            </a:pPr>
            <a:r>
              <a:rPr sz="1500" spc="-40" dirty="0" err="1">
                <a:solidFill>
                  <a:srgbClr val="58595B"/>
                </a:solidFill>
                <a:latin typeface="Arial"/>
                <a:cs typeface="Arial"/>
              </a:rPr>
              <a:t>PowerChute</a:t>
            </a:r>
            <a:r>
              <a:rPr sz="1500" spc="-4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Network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Shutdown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works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in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conjunction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with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the  </a:t>
            </a:r>
            <a:r>
              <a:rPr sz="1500" spc="-4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500" spc="-7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Network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Management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Card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protect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your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physical 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virtual </a:t>
            </a:r>
            <a:r>
              <a:rPr sz="1500" spc="-55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500" spc="-35" dirty="0">
                <a:solidFill>
                  <a:srgbClr val="58595B"/>
                </a:solidFill>
                <a:latin typeface="Arial"/>
                <a:cs typeface="Arial"/>
              </a:rPr>
              <a:t>environments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threats to </a:t>
            </a:r>
            <a:r>
              <a:rPr sz="1500" spc="-55" dirty="0">
                <a:solidFill>
                  <a:srgbClr val="58595B"/>
                </a:solidFill>
                <a:latin typeface="Arial"/>
                <a:cs typeface="Arial"/>
              </a:rPr>
              <a:t>IT</a:t>
            </a:r>
            <a:r>
              <a:rPr sz="1500" spc="-8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40" dirty="0">
                <a:solidFill>
                  <a:srgbClr val="58595B"/>
                </a:solidFill>
                <a:latin typeface="Arial"/>
                <a:cs typeface="Arial"/>
              </a:rPr>
              <a:t>availability.</a:t>
            </a:r>
            <a:endParaRPr sz="1500" dirty="0">
              <a:latin typeface="Arial"/>
              <a:cs typeface="Arial"/>
            </a:endParaRPr>
          </a:p>
          <a:p>
            <a:pPr marL="12700" marR="136525">
              <a:lnSpc>
                <a:spcPct val="111100"/>
              </a:lnSpc>
            </a:pP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Network-based,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graceful, unattended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shutdown of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your 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physical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servers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virtual machines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protects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data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integrity 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reduces </a:t>
            </a:r>
            <a:r>
              <a:rPr sz="1500" spc="-35" dirty="0">
                <a:solidFill>
                  <a:srgbClr val="58595B"/>
                </a:solidFill>
                <a:latin typeface="Arial"/>
                <a:cs typeface="Arial"/>
              </a:rPr>
              <a:t>system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downtime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when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power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risks occur. </a:t>
            </a:r>
            <a:r>
              <a:rPr sz="1500" spc="-50" dirty="0">
                <a:solidFill>
                  <a:srgbClr val="58595B"/>
                </a:solidFill>
                <a:latin typeface="Arial"/>
                <a:cs typeface="Arial"/>
              </a:rPr>
              <a:t>This 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solution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is </a:t>
            </a:r>
            <a:r>
              <a:rPr sz="1500" spc="-35" dirty="0">
                <a:solidFill>
                  <a:srgbClr val="58595B"/>
                </a:solidFill>
                <a:latin typeface="Arial"/>
                <a:cs typeface="Arial"/>
              </a:rPr>
              <a:t>easily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configurable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via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browser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interface,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it 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supports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single,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redundant,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parallel </a:t>
            </a:r>
            <a:r>
              <a:rPr sz="1500" spc="-70" dirty="0">
                <a:solidFill>
                  <a:srgbClr val="58595B"/>
                </a:solidFill>
                <a:latin typeface="Arial"/>
                <a:cs typeface="Arial"/>
              </a:rPr>
              <a:t>UPS</a:t>
            </a:r>
            <a:r>
              <a:rPr sz="1500" spc="-1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configurations.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19494" y="2244051"/>
            <a:ext cx="1660525" cy="189547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1285" marR="60960" indent="-108585">
              <a:lnSpc>
                <a:spcPts val="1300"/>
              </a:lnSpc>
              <a:spcBef>
                <a:spcPts val="160"/>
              </a:spcBef>
              <a:buChar char="•"/>
              <a:tabLst>
                <a:tab pos="121920" algn="l"/>
              </a:tabLst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Graceful</a:t>
            </a:r>
            <a:r>
              <a:rPr sz="1100" spc="-9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network-based 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shutdown</a:t>
            </a:r>
            <a:endParaRPr sz="1100">
              <a:latin typeface="Arial"/>
              <a:cs typeface="Arial"/>
            </a:endParaRPr>
          </a:p>
          <a:p>
            <a:pPr marL="121285" marR="407034" indent="-108585">
              <a:lnSpc>
                <a:spcPts val="1300"/>
              </a:lnSpc>
              <a:spcBef>
                <a:spcPts val="425"/>
              </a:spcBef>
              <a:buChar char="•"/>
              <a:tabLst>
                <a:tab pos="121920" algn="l"/>
              </a:tabLst>
            </a:pP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Sequenced</a:t>
            </a:r>
            <a:r>
              <a:rPr sz="1100" spc="-7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server  shutdown</a:t>
            </a:r>
            <a:endParaRPr sz="1100">
              <a:latin typeface="Arial"/>
              <a:cs typeface="Arial"/>
            </a:endParaRPr>
          </a:p>
          <a:p>
            <a:pPr marL="121285" marR="5080" indent="-108585">
              <a:lnSpc>
                <a:spcPts val="1300"/>
              </a:lnSpc>
              <a:spcBef>
                <a:spcPts val="425"/>
              </a:spcBef>
              <a:buChar char="•"/>
              <a:tabLst>
                <a:tab pos="121920" algn="l"/>
              </a:tabLst>
            </a:pP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Integration with VMware</a:t>
            </a:r>
            <a:r>
              <a:rPr sz="975" spc="-22" baseline="29914" dirty="0">
                <a:solidFill>
                  <a:srgbClr val="58595B"/>
                </a:solidFill>
                <a:latin typeface="Arial"/>
                <a:cs typeface="Arial"/>
              </a:rPr>
              <a:t>® </a:t>
            </a:r>
            <a:r>
              <a:rPr sz="65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Microsoft</a:t>
            </a:r>
            <a:r>
              <a:rPr sz="975" spc="-7" baseline="29914" dirty="0">
                <a:solidFill>
                  <a:srgbClr val="58595B"/>
                </a:solidFill>
                <a:latin typeface="Arial"/>
                <a:cs typeface="Arial"/>
              </a:rPr>
              <a:t>®</a:t>
            </a:r>
            <a:r>
              <a:rPr sz="975" spc="-97" baseline="29914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Hyper-V</a:t>
            </a:r>
            <a:endParaRPr sz="1100">
              <a:latin typeface="Arial"/>
              <a:cs typeface="Arial"/>
            </a:endParaRPr>
          </a:p>
          <a:p>
            <a:pPr marL="121285" marR="443865" indent="-108585">
              <a:lnSpc>
                <a:spcPts val="1300"/>
              </a:lnSpc>
              <a:spcBef>
                <a:spcPts val="425"/>
              </a:spcBef>
              <a:buChar char="•"/>
              <a:tabLst>
                <a:tab pos="121920" algn="l"/>
              </a:tabLst>
            </a:pP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Support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for</a:t>
            </a:r>
            <a:r>
              <a:rPr sz="1100" spc="-8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virtual  clusters</a:t>
            </a:r>
            <a:endParaRPr sz="1100">
              <a:latin typeface="Arial"/>
              <a:cs typeface="Arial"/>
            </a:endParaRPr>
          </a:p>
          <a:p>
            <a:pPr marL="121285" marR="339725" indent="-108585">
              <a:lnSpc>
                <a:spcPts val="1300"/>
              </a:lnSpc>
              <a:spcBef>
                <a:spcPts val="425"/>
              </a:spcBef>
              <a:buChar char="•"/>
              <a:tabLst>
                <a:tab pos="121920" algn="l"/>
              </a:tabLst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Virtual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machine  migration/shutdown</a:t>
            </a:r>
            <a:endParaRPr sz="11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37029" y="2243937"/>
            <a:ext cx="1657350" cy="2002789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1285" marR="589915" indent="-108585">
              <a:lnSpc>
                <a:spcPts val="1300"/>
              </a:lnSpc>
              <a:spcBef>
                <a:spcPts val="160"/>
              </a:spcBef>
              <a:buChar char="•"/>
              <a:tabLst>
                <a:tab pos="121920" algn="l"/>
              </a:tabLst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Virtual</a:t>
            </a:r>
            <a:r>
              <a:rPr sz="1100" spc="-8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machine 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prioritization</a:t>
            </a:r>
            <a:endParaRPr sz="1100">
              <a:latin typeface="Arial"/>
              <a:cs typeface="Arial"/>
            </a:endParaRPr>
          </a:p>
          <a:p>
            <a:pPr marL="121285" indent="-108585">
              <a:lnSpc>
                <a:spcPct val="100000"/>
              </a:lnSpc>
              <a:spcBef>
                <a:spcPts val="365"/>
              </a:spcBef>
              <a:buChar char="•"/>
              <a:tabLst>
                <a:tab pos="121920" algn="l"/>
              </a:tabLst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Command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file</a:t>
            </a:r>
            <a:r>
              <a:rPr sz="1100" spc="-8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integration</a:t>
            </a:r>
            <a:endParaRPr sz="1100">
              <a:latin typeface="Arial"/>
              <a:cs typeface="Arial"/>
            </a:endParaRPr>
          </a:p>
          <a:p>
            <a:pPr marL="121285" marR="106680" indent="-108585">
              <a:lnSpc>
                <a:spcPts val="1300"/>
              </a:lnSpc>
              <a:spcBef>
                <a:spcPts val="464"/>
              </a:spcBef>
              <a:buChar char="•"/>
              <a:tabLst>
                <a:tab pos="121920" algn="l"/>
              </a:tabLst>
            </a:pP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Redundant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and</a:t>
            </a:r>
            <a:r>
              <a:rPr sz="1100" spc="-7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parallel  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UPS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support</a:t>
            </a:r>
            <a:endParaRPr sz="1100">
              <a:latin typeface="Arial"/>
              <a:cs typeface="Arial"/>
            </a:endParaRPr>
          </a:p>
          <a:p>
            <a:pPr marL="121285" indent="-108585">
              <a:lnSpc>
                <a:spcPct val="100000"/>
              </a:lnSpc>
              <a:spcBef>
                <a:spcPts val="365"/>
              </a:spcBef>
              <a:buChar char="•"/>
              <a:tabLst>
                <a:tab pos="121920" algn="l"/>
              </a:tabLst>
            </a:pP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Event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logging</a:t>
            </a:r>
            <a:endParaRPr sz="1100">
              <a:latin typeface="Arial"/>
              <a:cs typeface="Arial"/>
            </a:endParaRPr>
          </a:p>
          <a:p>
            <a:pPr marL="121285" indent="-108585">
              <a:lnSpc>
                <a:spcPct val="100000"/>
              </a:lnSpc>
              <a:spcBef>
                <a:spcPts val="405"/>
              </a:spcBef>
              <a:buChar char="•"/>
              <a:tabLst>
                <a:tab pos="121920" algn="l"/>
              </a:tabLst>
            </a:pPr>
            <a:r>
              <a:rPr sz="1100" spc="-45" dirty="0">
                <a:solidFill>
                  <a:srgbClr val="58595B"/>
                </a:solidFill>
                <a:latin typeface="Arial"/>
                <a:cs typeface="Arial"/>
              </a:rPr>
              <a:t>HTTPS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communications</a:t>
            </a:r>
            <a:endParaRPr sz="1100">
              <a:latin typeface="Arial"/>
              <a:cs typeface="Arial"/>
            </a:endParaRPr>
          </a:p>
          <a:p>
            <a:pPr marL="121285" indent="-108585">
              <a:lnSpc>
                <a:spcPct val="100000"/>
              </a:lnSpc>
              <a:spcBef>
                <a:spcPts val="405"/>
              </a:spcBef>
              <a:buChar char="•"/>
              <a:tabLst>
                <a:tab pos="121920" algn="l"/>
              </a:tabLst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IPv6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support</a:t>
            </a:r>
            <a:endParaRPr sz="1100">
              <a:latin typeface="Arial"/>
              <a:cs typeface="Arial"/>
            </a:endParaRPr>
          </a:p>
          <a:p>
            <a:pPr marL="121285" marR="51435" indent="-108585">
              <a:lnSpc>
                <a:spcPts val="1300"/>
              </a:lnSpc>
              <a:spcBef>
                <a:spcPts val="464"/>
              </a:spcBef>
              <a:buChar char="•"/>
              <a:tabLst>
                <a:tab pos="121920" algn="l"/>
              </a:tabLst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Scalable architecture</a:t>
            </a:r>
            <a:r>
              <a:rPr sz="1100" spc="-114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for 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host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of client</a:t>
            </a:r>
            <a:r>
              <a:rPr sz="1100" spc="-8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systems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510502" y="1959927"/>
            <a:ext cx="2895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solidFill>
                  <a:srgbClr val="68C3EB"/>
                </a:solidFill>
                <a:latin typeface="Arial"/>
                <a:cs typeface="Arial"/>
              </a:rPr>
              <a:t>PowerChute </a:t>
            </a:r>
            <a:r>
              <a:rPr sz="1200" spc="25" dirty="0">
                <a:solidFill>
                  <a:srgbClr val="68C3EB"/>
                </a:solidFill>
                <a:latin typeface="Arial"/>
                <a:cs typeface="Arial"/>
              </a:rPr>
              <a:t>Network </a:t>
            </a:r>
            <a:r>
              <a:rPr sz="1200" spc="15" dirty="0">
                <a:solidFill>
                  <a:srgbClr val="68C3EB"/>
                </a:solidFill>
                <a:latin typeface="Arial"/>
                <a:cs typeface="Arial"/>
              </a:rPr>
              <a:t>Shutdown</a:t>
            </a:r>
            <a:r>
              <a:rPr sz="1200" spc="-5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200" spc="10" dirty="0">
                <a:solidFill>
                  <a:srgbClr val="68C3EB"/>
                </a:solidFill>
                <a:latin typeface="Arial"/>
                <a:cs typeface="Arial"/>
              </a:rPr>
              <a:t>features: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156845" y="2012556"/>
            <a:ext cx="0" cy="2272030"/>
          </a:xfrm>
          <a:custGeom>
            <a:avLst/>
            <a:gdLst/>
            <a:ahLst/>
            <a:cxnLst/>
            <a:rect l="l" t="t" r="r" b="b"/>
            <a:pathLst>
              <a:path h="2272029">
                <a:moveTo>
                  <a:pt x="0" y="2271445"/>
                </a:moveTo>
                <a:lnTo>
                  <a:pt x="0" y="0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84061" y="4374857"/>
            <a:ext cx="3825951" cy="1919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37494" y="4456125"/>
            <a:ext cx="1205230" cy="560070"/>
          </a:xfrm>
          <a:custGeom>
            <a:avLst/>
            <a:gdLst/>
            <a:ahLst/>
            <a:cxnLst/>
            <a:rect l="l" t="t" r="r" b="b"/>
            <a:pathLst>
              <a:path w="1205230" h="560070">
                <a:moveTo>
                  <a:pt x="1167206" y="0"/>
                </a:moveTo>
                <a:lnTo>
                  <a:pt x="37820" y="0"/>
                </a:lnTo>
                <a:lnTo>
                  <a:pt x="23094" y="2974"/>
                </a:lnTo>
                <a:lnTo>
                  <a:pt x="11072" y="11074"/>
                </a:lnTo>
                <a:lnTo>
                  <a:pt x="2970" y="23088"/>
                </a:lnTo>
                <a:lnTo>
                  <a:pt x="0" y="37807"/>
                </a:lnTo>
                <a:lnTo>
                  <a:pt x="0" y="522173"/>
                </a:lnTo>
                <a:lnTo>
                  <a:pt x="2971" y="536894"/>
                </a:lnTo>
                <a:lnTo>
                  <a:pt x="11075" y="548911"/>
                </a:lnTo>
                <a:lnTo>
                  <a:pt x="23097" y="557011"/>
                </a:lnTo>
                <a:lnTo>
                  <a:pt x="37820" y="559981"/>
                </a:lnTo>
                <a:lnTo>
                  <a:pt x="1167206" y="559981"/>
                </a:lnTo>
                <a:lnTo>
                  <a:pt x="1181912" y="557006"/>
                </a:lnTo>
                <a:lnTo>
                  <a:pt x="1193922" y="548906"/>
                </a:lnTo>
                <a:lnTo>
                  <a:pt x="1202019" y="536892"/>
                </a:lnTo>
                <a:lnTo>
                  <a:pt x="1204988" y="522173"/>
                </a:lnTo>
                <a:lnTo>
                  <a:pt x="1204988" y="37807"/>
                </a:lnTo>
                <a:lnTo>
                  <a:pt x="1202015" y="23083"/>
                </a:lnTo>
                <a:lnTo>
                  <a:pt x="1193915" y="11069"/>
                </a:lnTo>
                <a:lnTo>
                  <a:pt x="1181903" y="2973"/>
                </a:lnTo>
                <a:lnTo>
                  <a:pt x="1167206" y="0"/>
                </a:lnTo>
                <a:close/>
              </a:path>
            </a:pathLst>
          </a:custGeom>
          <a:solidFill>
            <a:srgbClr val="92949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7306" y="4465954"/>
            <a:ext cx="1185354" cy="5403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36382" y="4575644"/>
            <a:ext cx="35560" cy="36195"/>
          </a:xfrm>
          <a:custGeom>
            <a:avLst/>
            <a:gdLst/>
            <a:ahLst/>
            <a:cxnLst/>
            <a:rect l="l" t="t" r="r" b="b"/>
            <a:pathLst>
              <a:path w="35560" h="36195">
                <a:moveTo>
                  <a:pt x="27774" y="0"/>
                </a:moveTo>
                <a:lnTo>
                  <a:pt x="7848" y="0"/>
                </a:lnTo>
                <a:lnTo>
                  <a:pt x="73" y="8077"/>
                </a:lnTo>
                <a:lnTo>
                  <a:pt x="0" y="27686"/>
                </a:lnTo>
                <a:lnTo>
                  <a:pt x="7746" y="35737"/>
                </a:lnTo>
                <a:lnTo>
                  <a:pt x="27685" y="35737"/>
                </a:lnTo>
                <a:lnTo>
                  <a:pt x="30876" y="32423"/>
                </a:lnTo>
                <a:lnTo>
                  <a:pt x="9550" y="32423"/>
                </a:lnTo>
                <a:lnTo>
                  <a:pt x="3365" y="25882"/>
                </a:lnTo>
                <a:lnTo>
                  <a:pt x="3425" y="9867"/>
                </a:lnTo>
                <a:lnTo>
                  <a:pt x="9651" y="3302"/>
                </a:lnTo>
                <a:lnTo>
                  <a:pt x="30947" y="3302"/>
                </a:lnTo>
                <a:lnTo>
                  <a:pt x="27774" y="0"/>
                </a:lnTo>
                <a:close/>
              </a:path>
              <a:path w="35560" h="36195">
                <a:moveTo>
                  <a:pt x="30947" y="3302"/>
                </a:moveTo>
                <a:lnTo>
                  <a:pt x="25971" y="3302"/>
                </a:lnTo>
                <a:lnTo>
                  <a:pt x="32118" y="9867"/>
                </a:lnTo>
                <a:lnTo>
                  <a:pt x="32034" y="25882"/>
                </a:lnTo>
                <a:lnTo>
                  <a:pt x="25882" y="32423"/>
                </a:lnTo>
                <a:lnTo>
                  <a:pt x="30876" y="32423"/>
                </a:lnTo>
                <a:lnTo>
                  <a:pt x="35436" y="27686"/>
                </a:lnTo>
                <a:lnTo>
                  <a:pt x="35534" y="8077"/>
                </a:lnTo>
                <a:lnTo>
                  <a:pt x="30947" y="3302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38920" y="4574514"/>
            <a:ext cx="215265" cy="150495"/>
          </a:xfrm>
          <a:custGeom>
            <a:avLst/>
            <a:gdLst/>
            <a:ahLst/>
            <a:cxnLst/>
            <a:rect l="l" t="t" r="r" b="b"/>
            <a:pathLst>
              <a:path w="215265" h="150495">
                <a:moveTo>
                  <a:pt x="16725" y="0"/>
                </a:moveTo>
                <a:lnTo>
                  <a:pt x="4546" y="0"/>
                </a:lnTo>
                <a:lnTo>
                  <a:pt x="0" y="5130"/>
                </a:lnTo>
                <a:lnTo>
                  <a:pt x="0" y="12496"/>
                </a:lnTo>
                <a:lnTo>
                  <a:pt x="850" y="14782"/>
                </a:lnTo>
                <a:lnTo>
                  <a:pt x="1422" y="16459"/>
                </a:lnTo>
                <a:lnTo>
                  <a:pt x="45961" y="140487"/>
                </a:lnTo>
                <a:lnTo>
                  <a:pt x="48209" y="147002"/>
                </a:lnTo>
                <a:lnTo>
                  <a:pt x="52781" y="150418"/>
                </a:lnTo>
                <a:lnTo>
                  <a:pt x="64414" y="150418"/>
                </a:lnTo>
                <a:lnTo>
                  <a:pt x="68668" y="147002"/>
                </a:lnTo>
                <a:lnTo>
                  <a:pt x="70624" y="140487"/>
                </a:lnTo>
                <a:lnTo>
                  <a:pt x="79214" y="115976"/>
                </a:lnTo>
                <a:lnTo>
                  <a:pt x="59029" y="115976"/>
                </a:lnTo>
                <a:lnTo>
                  <a:pt x="21963" y="8521"/>
                </a:lnTo>
                <a:lnTo>
                  <a:pt x="20434" y="3695"/>
                </a:lnTo>
                <a:lnTo>
                  <a:pt x="16725" y="0"/>
                </a:lnTo>
                <a:close/>
              </a:path>
              <a:path w="215265" h="150495">
                <a:moveTo>
                  <a:pt x="128516" y="35102"/>
                </a:moveTo>
                <a:lnTo>
                  <a:pt x="107556" y="35102"/>
                </a:lnTo>
                <a:lnTo>
                  <a:pt x="144157" y="140487"/>
                </a:lnTo>
                <a:lnTo>
                  <a:pt x="146164" y="147002"/>
                </a:lnTo>
                <a:lnTo>
                  <a:pt x="150418" y="150418"/>
                </a:lnTo>
                <a:lnTo>
                  <a:pt x="162026" y="150418"/>
                </a:lnTo>
                <a:lnTo>
                  <a:pt x="166585" y="147002"/>
                </a:lnTo>
                <a:lnTo>
                  <a:pt x="168871" y="140487"/>
                </a:lnTo>
                <a:lnTo>
                  <a:pt x="177701" y="115976"/>
                </a:lnTo>
                <a:lnTo>
                  <a:pt x="156349" y="115976"/>
                </a:lnTo>
                <a:lnTo>
                  <a:pt x="128516" y="35102"/>
                </a:lnTo>
                <a:close/>
              </a:path>
              <a:path w="215265" h="150495">
                <a:moveTo>
                  <a:pt x="114071" y="0"/>
                </a:moveTo>
                <a:lnTo>
                  <a:pt x="101320" y="0"/>
                </a:lnTo>
                <a:lnTo>
                  <a:pt x="97878" y="3695"/>
                </a:lnTo>
                <a:lnTo>
                  <a:pt x="96101" y="9067"/>
                </a:lnTo>
                <a:lnTo>
                  <a:pt x="59029" y="115976"/>
                </a:lnTo>
                <a:lnTo>
                  <a:pt x="79214" y="115976"/>
                </a:lnTo>
                <a:lnTo>
                  <a:pt x="107556" y="35102"/>
                </a:lnTo>
                <a:lnTo>
                  <a:pt x="128516" y="35102"/>
                </a:lnTo>
                <a:lnTo>
                  <a:pt x="119371" y="8521"/>
                </a:lnTo>
                <a:lnTo>
                  <a:pt x="117767" y="3695"/>
                </a:lnTo>
                <a:lnTo>
                  <a:pt x="114071" y="0"/>
                </a:lnTo>
                <a:close/>
              </a:path>
              <a:path w="215265" h="150495">
                <a:moveTo>
                  <a:pt x="210565" y="0"/>
                </a:moveTo>
                <a:lnTo>
                  <a:pt x="198374" y="0"/>
                </a:lnTo>
                <a:lnTo>
                  <a:pt x="195249" y="3962"/>
                </a:lnTo>
                <a:lnTo>
                  <a:pt x="193624" y="9067"/>
                </a:lnTo>
                <a:lnTo>
                  <a:pt x="156349" y="115976"/>
                </a:lnTo>
                <a:lnTo>
                  <a:pt x="177701" y="115976"/>
                </a:lnTo>
                <a:lnTo>
                  <a:pt x="213652" y="16179"/>
                </a:lnTo>
                <a:lnTo>
                  <a:pt x="214993" y="12496"/>
                </a:lnTo>
                <a:lnTo>
                  <a:pt x="215099" y="4825"/>
                </a:lnTo>
                <a:lnTo>
                  <a:pt x="21056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09598" y="4574260"/>
            <a:ext cx="83820" cy="150495"/>
          </a:xfrm>
          <a:custGeom>
            <a:avLst/>
            <a:gdLst/>
            <a:ahLst/>
            <a:cxnLst/>
            <a:rect l="l" t="t" r="r" b="b"/>
            <a:pathLst>
              <a:path w="83819" h="150495">
                <a:moveTo>
                  <a:pt x="17056" y="0"/>
                </a:moveTo>
                <a:lnTo>
                  <a:pt x="4826" y="0"/>
                </a:lnTo>
                <a:lnTo>
                  <a:pt x="24" y="5079"/>
                </a:lnTo>
                <a:lnTo>
                  <a:pt x="0" y="145605"/>
                </a:lnTo>
                <a:lnTo>
                  <a:pt x="4826" y="150456"/>
                </a:lnTo>
                <a:lnTo>
                  <a:pt x="17310" y="150456"/>
                </a:lnTo>
                <a:lnTo>
                  <a:pt x="21882" y="145326"/>
                </a:lnTo>
                <a:lnTo>
                  <a:pt x="21882" y="89547"/>
                </a:lnTo>
                <a:lnTo>
                  <a:pt x="25966" y="61659"/>
                </a:lnTo>
                <a:lnTo>
                  <a:pt x="37087" y="41371"/>
                </a:lnTo>
                <a:lnTo>
                  <a:pt x="43571" y="36258"/>
                </a:lnTo>
                <a:lnTo>
                  <a:pt x="21882" y="36258"/>
                </a:lnTo>
                <a:lnTo>
                  <a:pt x="21882" y="4825"/>
                </a:lnTo>
                <a:lnTo>
                  <a:pt x="17056" y="0"/>
                </a:lnTo>
                <a:close/>
              </a:path>
              <a:path w="83819" h="150495">
                <a:moveTo>
                  <a:pt x="79032" y="253"/>
                </a:moveTo>
                <a:lnTo>
                  <a:pt x="72504" y="253"/>
                </a:lnTo>
                <a:lnTo>
                  <a:pt x="59411" y="2441"/>
                </a:lnTo>
                <a:lnTo>
                  <a:pt x="45288" y="9088"/>
                </a:lnTo>
                <a:lnTo>
                  <a:pt x="32117" y="20319"/>
                </a:lnTo>
                <a:lnTo>
                  <a:pt x="21882" y="36258"/>
                </a:lnTo>
                <a:lnTo>
                  <a:pt x="43571" y="36258"/>
                </a:lnTo>
                <a:lnTo>
                  <a:pt x="53546" y="28391"/>
                </a:lnTo>
                <a:lnTo>
                  <a:pt x="73647" y="22428"/>
                </a:lnTo>
                <a:lnTo>
                  <a:pt x="79324" y="21577"/>
                </a:lnTo>
                <a:lnTo>
                  <a:pt x="83273" y="17335"/>
                </a:lnTo>
                <a:lnTo>
                  <a:pt x="83273" y="5079"/>
                </a:lnTo>
                <a:lnTo>
                  <a:pt x="79032" y="253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91246" y="4574159"/>
            <a:ext cx="136525" cy="152400"/>
          </a:xfrm>
          <a:custGeom>
            <a:avLst/>
            <a:gdLst/>
            <a:ahLst/>
            <a:cxnLst/>
            <a:rect l="l" t="t" r="r" b="b"/>
            <a:pathLst>
              <a:path w="136525" h="152400">
                <a:moveTo>
                  <a:pt x="69075" y="0"/>
                </a:moveTo>
                <a:lnTo>
                  <a:pt x="41474" y="5927"/>
                </a:lnTo>
                <a:lnTo>
                  <a:pt x="19597" y="22113"/>
                </a:lnTo>
                <a:lnTo>
                  <a:pt x="5190" y="46162"/>
                </a:lnTo>
                <a:lnTo>
                  <a:pt x="0" y="75679"/>
                </a:lnTo>
                <a:lnTo>
                  <a:pt x="0" y="76238"/>
                </a:lnTo>
                <a:lnTo>
                  <a:pt x="5665" y="107056"/>
                </a:lnTo>
                <a:lnTo>
                  <a:pt x="21096" y="130960"/>
                </a:lnTo>
                <a:lnTo>
                  <a:pt x="43939" y="146423"/>
                </a:lnTo>
                <a:lnTo>
                  <a:pt x="71843" y="151917"/>
                </a:lnTo>
                <a:lnTo>
                  <a:pt x="88763" y="150351"/>
                </a:lnTo>
                <a:lnTo>
                  <a:pt x="103098" y="145913"/>
                </a:lnTo>
                <a:lnTo>
                  <a:pt x="115395" y="138994"/>
                </a:lnTo>
                <a:lnTo>
                  <a:pt x="122499" y="133070"/>
                </a:lnTo>
                <a:lnTo>
                  <a:pt x="72440" y="133070"/>
                </a:lnTo>
                <a:lnTo>
                  <a:pt x="54128" y="129808"/>
                </a:lnTo>
                <a:lnTo>
                  <a:pt x="38611" y="120269"/>
                </a:lnTo>
                <a:lnTo>
                  <a:pt x="27328" y="104824"/>
                </a:lnTo>
                <a:lnTo>
                  <a:pt x="21717" y="83845"/>
                </a:lnTo>
                <a:lnTo>
                  <a:pt x="131191" y="83845"/>
                </a:lnTo>
                <a:lnTo>
                  <a:pt x="135915" y="79616"/>
                </a:lnTo>
                <a:lnTo>
                  <a:pt x="135915" y="73698"/>
                </a:lnTo>
                <a:lnTo>
                  <a:pt x="134973" y="67818"/>
                </a:lnTo>
                <a:lnTo>
                  <a:pt x="21717" y="67818"/>
                </a:lnTo>
                <a:lnTo>
                  <a:pt x="26686" y="48082"/>
                </a:lnTo>
                <a:lnTo>
                  <a:pt x="36761" y="32389"/>
                </a:lnTo>
                <a:lnTo>
                  <a:pt x="51011" y="22028"/>
                </a:lnTo>
                <a:lnTo>
                  <a:pt x="68503" y="18288"/>
                </a:lnTo>
                <a:lnTo>
                  <a:pt x="113192" y="18288"/>
                </a:lnTo>
                <a:lnTo>
                  <a:pt x="97499" y="6095"/>
                </a:lnTo>
                <a:lnTo>
                  <a:pt x="69075" y="0"/>
                </a:lnTo>
                <a:close/>
              </a:path>
              <a:path w="136525" h="152400">
                <a:moveTo>
                  <a:pt x="125323" y="113665"/>
                </a:moveTo>
                <a:lnTo>
                  <a:pt x="117525" y="113665"/>
                </a:lnTo>
                <a:lnTo>
                  <a:pt x="115570" y="114782"/>
                </a:lnTo>
                <a:lnTo>
                  <a:pt x="113931" y="116205"/>
                </a:lnTo>
                <a:lnTo>
                  <a:pt x="105493" y="122987"/>
                </a:lnTo>
                <a:lnTo>
                  <a:pt x="95896" y="128323"/>
                </a:lnTo>
                <a:lnTo>
                  <a:pt x="84944" y="131817"/>
                </a:lnTo>
                <a:lnTo>
                  <a:pt x="72440" y="133070"/>
                </a:lnTo>
                <a:lnTo>
                  <a:pt x="122499" y="133070"/>
                </a:lnTo>
                <a:lnTo>
                  <a:pt x="126199" y="129984"/>
                </a:lnTo>
                <a:lnTo>
                  <a:pt x="128409" y="128016"/>
                </a:lnTo>
                <a:lnTo>
                  <a:pt x="129527" y="125488"/>
                </a:lnTo>
                <a:lnTo>
                  <a:pt x="129527" y="117881"/>
                </a:lnTo>
                <a:lnTo>
                  <a:pt x="125323" y="113665"/>
                </a:lnTo>
                <a:close/>
              </a:path>
              <a:path w="136525" h="152400">
                <a:moveTo>
                  <a:pt x="113192" y="18288"/>
                </a:moveTo>
                <a:lnTo>
                  <a:pt x="68503" y="18288"/>
                </a:lnTo>
                <a:lnTo>
                  <a:pt x="87478" y="22305"/>
                </a:lnTo>
                <a:lnTo>
                  <a:pt x="101417" y="33127"/>
                </a:lnTo>
                <a:lnTo>
                  <a:pt x="110396" y="48913"/>
                </a:lnTo>
                <a:lnTo>
                  <a:pt x="114490" y="67818"/>
                </a:lnTo>
                <a:lnTo>
                  <a:pt x="134973" y="67818"/>
                </a:lnTo>
                <a:lnTo>
                  <a:pt x="131465" y="45921"/>
                </a:lnTo>
                <a:lnTo>
                  <a:pt x="118478" y="22394"/>
                </a:lnTo>
                <a:lnTo>
                  <a:pt x="113192" y="18288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54417" y="4574552"/>
            <a:ext cx="128905" cy="151765"/>
          </a:xfrm>
          <a:custGeom>
            <a:avLst/>
            <a:gdLst/>
            <a:ahLst/>
            <a:cxnLst/>
            <a:rect l="l" t="t" r="r" b="b"/>
            <a:pathLst>
              <a:path w="128905" h="151764">
                <a:moveTo>
                  <a:pt x="62661" y="58077"/>
                </a:moveTo>
                <a:lnTo>
                  <a:pt x="17400" y="70162"/>
                </a:lnTo>
                <a:lnTo>
                  <a:pt x="68" y="105117"/>
                </a:lnTo>
                <a:lnTo>
                  <a:pt x="0" y="105981"/>
                </a:lnTo>
                <a:lnTo>
                  <a:pt x="4725" y="125787"/>
                </a:lnTo>
                <a:lnTo>
                  <a:pt x="17160" y="140065"/>
                </a:lnTo>
                <a:lnTo>
                  <a:pt x="34697" y="148708"/>
                </a:lnTo>
                <a:lnTo>
                  <a:pt x="54724" y="151612"/>
                </a:lnTo>
                <a:lnTo>
                  <a:pt x="72443" y="149543"/>
                </a:lnTo>
                <a:lnTo>
                  <a:pt x="87056" y="143991"/>
                </a:lnTo>
                <a:lnTo>
                  <a:pt x="98753" y="135940"/>
                </a:lnTo>
                <a:lnTo>
                  <a:pt x="100277" y="134315"/>
                </a:lnTo>
                <a:lnTo>
                  <a:pt x="58978" y="134315"/>
                </a:lnTo>
                <a:lnTo>
                  <a:pt x="44845" y="132344"/>
                </a:lnTo>
                <a:lnTo>
                  <a:pt x="33107" y="126626"/>
                </a:lnTo>
                <a:lnTo>
                  <a:pt x="25090" y="117454"/>
                </a:lnTo>
                <a:lnTo>
                  <a:pt x="22196" y="105422"/>
                </a:lnTo>
                <a:lnTo>
                  <a:pt x="22123" y="104546"/>
                </a:lnTo>
                <a:lnTo>
                  <a:pt x="24942" y="92038"/>
                </a:lnTo>
                <a:lnTo>
                  <a:pt x="33207" y="82476"/>
                </a:lnTo>
                <a:lnTo>
                  <a:pt x="46630" y="76367"/>
                </a:lnTo>
                <a:lnTo>
                  <a:pt x="64922" y="74218"/>
                </a:lnTo>
                <a:lnTo>
                  <a:pt x="128689" y="74218"/>
                </a:lnTo>
                <a:lnTo>
                  <a:pt x="128689" y="64325"/>
                </a:lnTo>
                <a:lnTo>
                  <a:pt x="107721" y="64325"/>
                </a:lnTo>
                <a:lnTo>
                  <a:pt x="97803" y="61795"/>
                </a:lnTo>
                <a:lnTo>
                  <a:pt x="87301" y="59820"/>
                </a:lnTo>
                <a:lnTo>
                  <a:pt x="75744" y="58535"/>
                </a:lnTo>
                <a:lnTo>
                  <a:pt x="62661" y="58077"/>
                </a:lnTo>
                <a:close/>
              </a:path>
              <a:path w="128905" h="151764">
                <a:moveTo>
                  <a:pt x="128689" y="126377"/>
                </a:moveTo>
                <a:lnTo>
                  <a:pt x="107721" y="126377"/>
                </a:lnTo>
                <a:lnTo>
                  <a:pt x="107721" y="146037"/>
                </a:lnTo>
                <a:lnTo>
                  <a:pt x="111963" y="150558"/>
                </a:lnTo>
                <a:lnTo>
                  <a:pt x="124129" y="150558"/>
                </a:lnTo>
                <a:lnTo>
                  <a:pt x="128689" y="146037"/>
                </a:lnTo>
                <a:lnTo>
                  <a:pt x="128689" y="126377"/>
                </a:lnTo>
                <a:close/>
              </a:path>
              <a:path w="128905" h="151764">
                <a:moveTo>
                  <a:pt x="128689" y="74218"/>
                </a:moveTo>
                <a:lnTo>
                  <a:pt x="64922" y="74218"/>
                </a:lnTo>
                <a:lnTo>
                  <a:pt x="77668" y="74757"/>
                </a:lnTo>
                <a:lnTo>
                  <a:pt x="89107" y="76177"/>
                </a:lnTo>
                <a:lnTo>
                  <a:pt x="99221" y="78183"/>
                </a:lnTo>
                <a:lnTo>
                  <a:pt x="107988" y="80479"/>
                </a:lnTo>
                <a:lnTo>
                  <a:pt x="107988" y="94653"/>
                </a:lnTo>
                <a:lnTo>
                  <a:pt x="104111" y="110655"/>
                </a:lnTo>
                <a:lnTo>
                  <a:pt x="93565" y="123199"/>
                </a:lnTo>
                <a:lnTo>
                  <a:pt x="77978" y="131386"/>
                </a:lnTo>
                <a:lnTo>
                  <a:pt x="58978" y="134315"/>
                </a:lnTo>
                <a:lnTo>
                  <a:pt x="100277" y="134315"/>
                </a:lnTo>
                <a:lnTo>
                  <a:pt x="107721" y="126377"/>
                </a:lnTo>
                <a:lnTo>
                  <a:pt x="128689" y="126377"/>
                </a:lnTo>
                <a:lnTo>
                  <a:pt x="128689" y="74218"/>
                </a:lnTo>
                <a:close/>
              </a:path>
              <a:path w="128905" h="151764">
                <a:moveTo>
                  <a:pt x="116106" y="19240"/>
                </a:moveTo>
                <a:lnTo>
                  <a:pt x="64033" y="19240"/>
                </a:lnTo>
                <a:lnTo>
                  <a:pt x="82470" y="21781"/>
                </a:lnTo>
                <a:lnTo>
                  <a:pt x="96197" y="29346"/>
                </a:lnTo>
                <a:lnTo>
                  <a:pt x="104765" y="41850"/>
                </a:lnTo>
                <a:lnTo>
                  <a:pt x="107606" y="58535"/>
                </a:lnTo>
                <a:lnTo>
                  <a:pt x="107721" y="64325"/>
                </a:lnTo>
                <a:lnTo>
                  <a:pt x="128689" y="64325"/>
                </a:lnTo>
                <a:lnTo>
                  <a:pt x="128627" y="58077"/>
                </a:lnTo>
                <a:lnTo>
                  <a:pt x="127732" y="45756"/>
                </a:lnTo>
                <a:lnTo>
                  <a:pt x="124885" y="34248"/>
                </a:lnTo>
                <a:lnTo>
                  <a:pt x="120180" y="24384"/>
                </a:lnTo>
                <a:lnTo>
                  <a:pt x="116106" y="19240"/>
                </a:lnTo>
                <a:close/>
              </a:path>
              <a:path w="128905" h="151764">
                <a:moveTo>
                  <a:pt x="66332" y="0"/>
                </a:moveTo>
                <a:lnTo>
                  <a:pt x="22339" y="8343"/>
                </a:lnTo>
                <a:lnTo>
                  <a:pt x="16370" y="12890"/>
                </a:lnTo>
                <a:lnTo>
                  <a:pt x="16370" y="22529"/>
                </a:lnTo>
                <a:lnTo>
                  <a:pt x="20904" y="26771"/>
                </a:lnTo>
                <a:lnTo>
                  <a:pt x="27139" y="26771"/>
                </a:lnTo>
                <a:lnTo>
                  <a:pt x="28562" y="26492"/>
                </a:lnTo>
                <a:lnTo>
                  <a:pt x="37762" y="22851"/>
                </a:lnTo>
                <a:lnTo>
                  <a:pt x="45523" y="20777"/>
                </a:lnTo>
                <a:lnTo>
                  <a:pt x="54017" y="19607"/>
                </a:lnTo>
                <a:lnTo>
                  <a:pt x="64033" y="19240"/>
                </a:lnTo>
                <a:lnTo>
                  <a:pt x="116106" y="19240"/>
                </a:lnTo>
                <a:lnTo>
                  <a:pt x="113652" y="16141"/>
                </a:lnTo>
                <a:lnTo>
                  <a:pt x="104617" y="9076"/>
                </a:lnTo>
                <a:lnTo>
                  <a:pt x="93702" y="4032"/>
                </a:lnTo>
                <a:lnTo>
                  <a:pt x="80932" y="1007"/>
                </a:lnTo>
                <a:lnTo>
                  <a:pt x="6633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47876" y="4571403"/>
            <a:ext cx="382270" cy="155575"/>
          </a:xfrm>
          <a:custGeom>
            <a:avLst/>
            <a:gdLst/>
            <a:ahLst/>
            <a:cxnLst/>
            <a:rect l="l" t="t" r="r" b="b"/>
            <a:pathLst>
              <a:path w="382269" h="155575">
                <a:moveTo>
                  <a:pt x="20572" y="22"/>
                </a:moveTo>
                <a:lnTo>
                  <a:pt x="12231" y="1968"/>
                </a:lnTo>
                <a:lnTo>
                  <a:pt x="5263" y="6893"/>
                </a:lnTo>
                <a:lnTo>
                  <a:pt x="1120" y="13727"/>
                </a:lnTo>
                <a:lnTo>
                  <a:pt x="0" y="21615"/>
                </a:lnTo>
                <a:lnTo>
                  <a:pt x="2097" y="29705"/>
                </a:lnTo>
                <a:lnTo>
                  <a:pt x="48553" y="130835"/>
                </a:lnTo>
                <a:lnTo>
                  <a:pt x="78068" y="154965"/>
                </a:lnTo>
                <a:lnTo>
                  <a:pt x="88182" y="153314"/>
                </a:lnTo>
                <a:lnTo>
                  <a:pt x="95886" y="148553"/>
                </a:lnTo>
                <a:lnTo>
                  <a:pt x="102057" y="140965"/>
                </a:lnTo>
                <a:lnTo>
                  <a:pt x="107611" y="130746"/>
                </a:lnTo>
                <a:lnTo>
                  <a:pt x="120749" y="102133"/>
                </a:lnTo>
                <a:lnTo>
                  <a:pt x="78068" y="102133"/>
                </a:lnTo>
                <a:lnTo>
                  <a:pt x="39994" y="12318"/>
                </a:lnTo>
                <a:lnTo>
                  <a:pt x="35190" y="5570"/>
                </a:lnTo>
                <a:lnTo>
                  <a:pt x="28470" y="1347"/>
                </a:lnTo>
                <a:lnTo>
                  <a:pt x="20572" y="22"/>
                </a:lnTo>
                <a:close/>
              </a:path>
              <a:path w="382269" h="155575">
                <a:moveTo>
                  <a:pt x="226354" y="37757"/>
                </a:moveTo>
                <a:lnTo>
                  <a:pt x="150255" y="37757"/>
                </a:lnTo>
                <a:lnTo>
                  <a:pt x="157875" y="37795"/>
                </a:lnTo>
                <a:lnTo>
                  <a:pt x="160821" y="40614"/>
                </a:lnTo>
                <a:lnTo>
                  <a:pt x="160834" y="130835"/>
                </a:lnTo>
                <a:lnTo>
                  <a:pt x="182411" y="154965"/>
                </a:lnTo>
                <a:lnTo>
                  <a:pt x="191817" y="153051"/>
                </a:lnTo>
                <a:lnTo>
                  <a:pt x="198678" y="147842"/>
                </a:lnTo>
                <a:lnTo>
                  <a:pt x="202880" y="140140"/>
                </a:lnTo>
                <a:lnTo>
                  <a:pt x="204293" y="130835"/>
                </a:lnTo>
                <a:lnTo>
                  <a:pt x="204306" y="60045"/>
                </a:lnTo>
                <a:lnTo>
                  <a:pt x="206037" y="50791"/>
                </a:lnTo>
                <a:lnTo>
                  <a:pt x="210844" y="43707"/>
                </a:lnTo>
                <a:lnTo>
                  <a:pt x="218151" y="39175"/>
                </a:lnTo>
                <a:lnTo>
                  <a:pt x="226354" y="37757"/>
                </a:lnTo>
                <a:close/>
              </a:path>
              <a:path w="382269" h="155575">
                <a:moveTo>
                  <a:pt x="316066" y="37579"/>
                </a:moveTo>
                <a:lnTo>
                  <a:pt x="227382" y="37579"/>
                </a:lnTo>
                <a:lnTo>
                  <a:pt x="236445" y="39216"/>
                </a:lnTo>
                <a:lnTo>
                  <a:pt x="243432" y="43816"/>
                </a:lnTo>
                <a:lnTo>
                  <a:pt x="247928" y="50914"/>
                </a:lnTo>
                <a:lnTo>
                  <a:pt x="249518" y="60045"/>
                </a:lnTo>
                <a:lnTo>
                  <a:pt x="249531" y="130835"/>
                </a:lnTo>
                <a:lnTo>
                  <a:pt x="250895" y="140140"/>
                </a:lnTo>
                <a:lnTo>
                  <a:pt x="254992" y="147842"/>
                </a:lnTo>
                <a:lnTo>
                  <a:pt x="261755" y="153051"/>
                </a:lnTo>
                <a:lnTo>
                  <a:pt x="271134" y="154965"/>
                </a:lnTo>
                <a:lnTo>
                  <a:pt x="280527" y="153051"/>
                </a:lnTo>
                <a:lnTo>
                  <a:pt x="287385" y="147842"/>
                </a:lnTo>
                <a:lnTo>
                  <a:pt x="291588" y="140140"/>
                </a:lnTo>
                <a:lnTo>
                  <a:pt x="293002" y="130835"/>
                </a:lnTo>
                <a:lnTo>
                  <a:pt x="293016" y="60045"/>
                </a:lnTo>
                <a:lnTo>
                  <a:pt x="294749" y="50791"/>
                </a:lnTo>
                <a:lnTo>
                  <a:pt x="299559" y="43707"/>
                </a:lnTo>
                <a:lnTo>
                  <a:pt x="306860" y="39175"/>
                </a:lnTo>
                <a:lnTo>
                  <a:pt x="316066" y="37579"/>
                </a:lnTo>
                <a:close/>
              </a:path>
              <a:path w="382269" h="155575">
                <a:moveTo>
                  <a:pt x="379137" y="37579"/>
                </a:moveTo>
                <a:lnTo>
                  <a:pt x="316066" y="37579"/>
                </a:lnTo>
                <a:lnTo>
                  <a:pt x="325146" y="39216"/>
                </a:lnTo>
                <a:lnTo>
                  <a:pt x="332159" y="43816"/>
                </a:lnTo>
                <a:lnTo>
                  <a:pt x="336678" y="50914"/>
                </a:lnTo>
                <a:lnTo>
                  <a:pt x="338278" y="60045"/>
                </a:lnTo>
                <a:lnTo>
                  <a:pt x="338291" y="130835"/>
                </a:lnTo>
                <a:lnTo>
                  <a:pt x="339651" y="140140"/>
                </a:lnTo>
                <a:lnTo>
                  <a:pt x="343738" y="147842"/>
                </a:lnTo>
                <a:lnTo>
                  <a:pt x="350489" y="153051"/>
                </a:lnTo>
                <a:lnTo>
                  <a:pt x="359856" y="154965"/>
                </a:lnTo>
                <a:lnTo>
                  <a:pt x="369254" y="153051"/>
                </a:lnTo>
                <a:lnTo>
                  <a:pt x="376112" y="147842"/>
                </a:lnTo>
                <a:lnTo>
                  <a:pt x="380312" y="140140"/>
                </a:lnTo>
                <a:lnTo>
                  <a:pt x="381724" y="130835"/>
                </a:lnTo>
                <a:lnTo>
                  <a:pt x="381738" y="50279"/>
                </a:lnTo>
                <a:lnTo>
                  <a:pt x="379137" y="37579"/>
                </a:lnTo>
                <a:close/>
              </a:path>
              <a:path w="382269" h="155575">
                <a:moveTo>
                  <a:pt x="155056" y="25"/>
                </a:moveTo>
                <a:lnTo>
                  <a:pt x="116461" y="17416"/>
                </a:lnTo>
                <a:lnTo>
                  <a:pt x="78068" y="102133"/>
                </a:lnTo>
                <a:lnTo>
                  <a:pt x="120749" y="102133"/>
                </a:lnTo>
                <a:lnTo>
                  <a:pt x="148553" y="41579"/>
                </a:lnTo>
                <a:lnTo>
                  <a:pt x="148958" y="40614"/>
                </a:lnTo>
                <a:lnTo>
                  <a:pt x="150255" y="37757"/>
                </a:lnTo>
                <a:lnTo>
                  <a:pt x="226354" y="37757"/>
                </a:lnTo>
                <a:lnTo>
                  <a:pt x="227382" y="37579"/>
                </a:lnTo>
                <a:lnTo>
                  <a:pt x="379137" y="37579"/>
                </a:lnTo>
                <a:lnTo>
                  <a:pt x="377574" y="29950"/>
                </a:lnTo>
                <a:lnTo>
                  <a:pt x="370339" y="19773"/>
                </a:lnTo>
                <a:lnTo>
                  <a:pt x="194172" y="19773"/>
                </a:lnTo>
                <a:lnTo>
                  <a:pt x="185933" y="11480"/>
                </a:lnTo>
                <a:lnTo>
                  <a:pt x="176076" y="5270"/>
                </a:lnTo>
                <a:lnTo>
                  <a:pt x="165488" y="1375"/>
                </a:lnTo>
                <a:lnTo>
                  <a:pt x="155056" y="25"/>
                </a:lnTo>
                <a:close/>
              </a:path>
              <a:path w="382269" h="155575">
                <a:moveTo>
                  <a:pt x="238063" y="25"/>
                </a:moveTo>
                <a:lnTo>
                  <a:pt x="221336" y="3111"/>
                </a:lnTo>
                <a:lnTo>
                  <a:pt x="207345" y="9899"/>
                </a:lnTo>
                <a:lnTo>
                  <a:pt x="197740" y="16688"/>
                </a:lnTo>
                <a:lnTo>
                  <a:pt x="194172" y="19773"/>
                </a:lnTo>
                <a:lnTo>
                  <a:pt x="282906" y="19773"/>
                </a:lnTo>
                <a:lnTo>
                  <a:pt x="275005" y="11480"/>
                </a:lnTo>
                <a:lnTo>
                  <a:pt x="265242" y="5270"/>
                </a:lnTo>
                <a:lnTo>
                  <a:pt x="253101" y="1375"/>
                </a:lnTo>
                <a:lnTo>
                  <a:pt x="238063" y="25"/>
                </a:lnTo>
                <a:close/>
              </a:path>
              <a:path w="382269" h="155575">
                <a:moveTo>
                  <a:pt x="329363" y="0"/>
                </a:moveTo>
                <a:lnTo>
                  <a:pt x="310060" y="3089"/>
                </a:lnTo>
                <a:lnTo>
                  <a:pt x="295411" y="9899"/>
                </a:lnTo>
                <a:lnTo>
                  <a:pt x="286146" y="16688"/>
                </a:lnTo>
                <a:lnTo>
                  <a:pt x="282906" y="19773"/>
                </a:lnTo>
                <a:lnTo>
                  <a:pt x="370339" y="19773"/>
                </a:lnTo>
                <a:lnTo>
                  <a:pt x="366271" y="14052"/>
                </a:lnTo>
                <a:lnTo>
                  <a:pt x="349607" y="3698"/>
                </a:lnTo>
                <a:lnTo>
                  <a:pt x="329363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52321" y="4800066"/>
            <a:ext cx="74294" cy="1004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54445" y="4800079"/>
            <a:ext cx="63982" cy="1004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341094" y="4799495"/>
            <a:ext cx="89776" cy="10099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457845" y="4800066"/>
            <a:ext cx="176695" cy="10041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46354" y="5471998"/>
            <a:ext cx="1549400" cy="503555"/>
          </a:xfrm>
          <a:custGeom>
            <a:avLst/>
            <a:gdLst/>
            <a:ahLst/>
            <a:cxnLst/>
            <a:rect l="l" t="t" r="r" b="b"/>
            <a:pathLst>
              <a:path w="1549400" h="503554">
                <a:moveTo>
                  <a:pt x="1327556" y="0"/>
                </a:moveTo>
                <a:lnTo>
                  <a:pt x="221716" y="0"/>
                </a:lnTo>
                <a:lnTo>
                  <a:pt x="177032" y="5114"/>
                </a:lnTo>
                <a:lnTo>
                  <a:pt x="135413" y="19781"/>
                </a:lnTo>
                <a:lnTo>
                  <a:pt x="97751" y="42989"/>
                </a:lnTo>
                <a:lnTo>
                  <a:pt x="64938" y="73725"/>
                </a:lnTo>
                <a:lnTo>
                  <a:pt x="37865" y="110976"/>
                </a:lnTo>
                <a:lnTo>
                  <a:pt x="17423" y="153731"/>
                </a:lnTo>
                <a:lnTo>
                  <a:pt x="4504" y="200977"/>
                </a:lnTo>
                <a:lnTo>
                  <a:pt x="0" y="251701"/>
                </a:lnTo>
                <a:lnTo>
                  <a:pt x="4504" y="302429"/>
                </a:lnTo>
                <a:lnTo>
                  <a:pt x="17423" y="349678"/>
                </a:lnTo>
                <a:lnTo>
                  <a:pt x="37865" y="392435"/>
                </a:lnTo>
                <a:lnTo>
                  <a:pt x="64938" y="429688"/>
                </a:lnTo>
                <a:lnTo>
                  <a:pt x="97751" y="460425"/>
                </a:lnTo>
                <a:lnTo>
                  <a:pt x="135413" y="483633"/>
                </a:lnTo>
                <a:lnTo>
                  <a:pt x="177032" y="498301"/>
                </a:lnTo>
                <a:lnTo>
                  <a:pt x="221716" y="503415"/>
                </a:lnTo>
                <a:lnTo>
                  <a:pt x="1327556" y="503415"/>
                </a:lnTo>
                <a:lnTo>
                  <a:pt x="1372240" y="498301"/>
                </a:lnTo>
                <a:lnTo>
                  <a:pt x="1413859" y="483633"/>
                </a:lnTo>
                <a:lnTo>
                  <a:pt x="1451521" y="460425"/>
                </a:lnTo>
                <a:lnTo>
                  <a:pt x="1484334" y="429688"/>
                </a:lnTo>
                <a:lnTo>
                  <a:pt x="1511407" y="392435"/>
                </a:lnTo>
                <a:lnTo>
                  <a:pt x="1531849" y="349678"/>
                </a:lnTo>
                <a:lnTo>
                  <a:pt x="1544768" y="302429"/>
                </a:lnTo>
                <a:lnTo>
                  <a:pt x="1549273" y="251701"/>
                </a:lnTo>
                <a:lnTo>
                  <a:pt x="1544768" y="200977"/>
                </a:lnTo>
                <a:lnTo>
                  <a:pt x="1531849" y="153731"/>
                </a:lnTo>
                <a:lnTo>
                  <a:pt x="1511407" y="110976"/>
                </a:lnTo>
                <a:lnTo>
                  <a:pt x="1484334" y="73725"/>
                </a:lnTo>
                <a:lnTo>
                  <a:pt x="1451521" y="42989"/>
                </a:lnTo>
                <a:lnTo>
                  <a:pt x="1413859" y="19781"/>
                </a:lnTo>
                <a:lnTo>
                  <a:pt x="1372240" y="5114"/>
                </a:lnTo>
                <a:lnTo>
                  <a:pt x="1327556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802641" y="5577798"/>
            <a:ext cx="105664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FFFFFF"/>
                </a:solidFill>
                <a:latin typeface="Arial"/>
                <a:cs typeface="Arial"/>
                <a:hlinkClick r:id="rId11"/>
              </a:rPr>
              <a:t>Learn</a:t>
            </a:r>
            <a:r>
              <a:rPr sz="1600" spc="-125" dirty="0">
                <a:solidFill>
                  <a:srgbClr val="FFFFFF"/>
                </a:solidFill>
                <a:latin typeface="Arial"/>
                <a:cs typeface="Arial"/>
                <a:hlinkClick r:id="rId11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  <a:hlinkClick r:id="rId11"/>
              </a:rPr>
              <a:t>more</a:t>
            </a:r>
            <a:endParaRPr sz="16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852202" y="5471999"/>
            <a:ext cx="2485390" cy="503555"/>
          </a:xfrm>
          <a:custGeom>
            <a:avLst/>
            <a:gdLst/>
            <a:ahLst/>
            <a:cxnLst/>
            <a:rect l="l" t="t" r="r" b="b"/>
            <a:pathLst>
              <a:path w="2485390" h="503554">
                <a:moveTo>
                  <a:pt x="2485021" y="251701"/>
                </a:moveTo>
                <a:lnTo>
                  <a:pt x="2480606" y="296946"/>
                </a:lnTo>
                <a:lnTo>
                  <a:pt x="2467876" y="339531"/>
                </a:lnTo>
                <a:lnTo>
                  <a:pt x="2447607" y="378744"/>
                </a:lnTo>
                <a:lnTo>
                  <a:pt x="2420571" y="413875"/>
                </a:lnTo>
                <a:lnTo>
                  <a:pt x="2387543" y="444214"/>
                </a:lnTo>
                <a:lnTo>
                  <a:pt x="2349297" y="469048"/>
                </a:lnTo>
                <a:lnTo>
                  <a:pt x="2306607" y="487667"/>
                </a:lnTo>
                <a:lnTo>
                  <a:pt x="2260248" y="499359"/>
                </a:lnTo>
                <a:lnTo>
                  <a:pt x="2210993" y="503415"/>
                </a:lnTo>
                <a:lnTo>
                  <a:pt x="274027" y="503415"/>
                </a:lnTo>
                <a:lnTo>
                  <a:pt x="224773" y="499359"/>
                </a:lnTo>
                <a:lnTo>
                  <a:pt x="178414" y="487667"/>
                </a:lnTo>
                <a:lnTo>
                  <a:pt x="135724" y="469048"/>
                </a:lnTo>
                <a:lnTo>
                  <a:pt x="97478" y="444214"/>
                </a:lnTo>
                <a:lnTo>
                  <a:pt x="64450" y="413875"/>
                </a:lnTo>
                <a:lnTo>
                  <a:pt x="37414" y="378744"/>
                </a:lnTo>
                <a:lnTo>
                  <a:pt x="17144" y="339531"/>
                </a:lnTo>
                <a:lnTo>
                  <a:pt x="4415" y="296946"/>
                </a:lnTo>
                <a:lnTo>
                  <a:pt x="0" y="251701"/>
                </a:lnTo>
                <a:lnTo>
                  <a:pt x="4415" y="206460"/>
                </a:lnTo>
                <a:lnTo>
                  <a:pt x="17144" y="163878"/>
                </a:lnTo>
                <a:lnTo>
                  <a:pt x="37414" y="124666"/>
                </a:lnTo>
                <a:lnTo>
                  <a:pt x="64450" y="89537"/>
                </a:lnTo>
                <a:lnTo>
                  <a:pt x="97478" y="59200"/>
                </a:lnTo>
                <a:lnTo>
                  <a:pt x="135724" y="34366"/>
                </a:lnTo>
                <a:lnTo>
                  <a:pt x="178414" y="15748"/>
                </a:lnTo>
                <a:lnTo>
                  <a:pt x="224773" y="4055"/>
                </a:lnTo>
                <a:lnTo>
                  <a:pt x="274027" y="0"/>
                </a:lnTo>
                <a:lnTo>
                  <a:pt x="2210993" y="0"/>
                </a:lnTo>
                <a:lnTo>
                  <a:pt x="2260248" y="4055"/>
                </a:lnTo>
                <a:lnTo>
                  <a:pt x="2306607" y="15748"/>
                </a:lnTo>
                <a:lnTo>
                  <a:pt x="2349297" y="34366"/>
                </a:lnTo>
                <a:lnTo>
                  <a:pt x="2387543" y="59200"/>
                </a:lnTo>
                <a:lnTo>
                  <a:pt x="2420571" y="89537"/>
                </a:lnTo>
                <a:lnTo>
                  <a:pt x="2447607" y="124666"/>
                </a:lnTo>
                <a:lnTo>
                  <a:pt x="2467876" y="163878"/>
                </a:lnTo>
                <a:lnTo>
                  <a:pt x="2480606" y="206460"/>
                </a:lnTo>
                <a:lnTo>
                  <a:pt x="2485021" y="251701"/>
                </a:lnTo>
                <a:close/>
              </a:path>
            </a:pathLst>
          </a:custGeom>
          <a:ln w="1270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3346936" y="5513515"/>
            <a:ext cx="1780539" cy="401955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2700" marR="5080">
              <a:lnSpc>
                <a:spcPts val="1400"/>
              </a:lnSpc>
              <a:spcBef>
                <a:spcPts val="280"/>
              </a:spcBef>
            </a:pPr>
            <a:r>
              <a:rPr sz="1300" spc="-50" dirty="0">
                <a:solidFill>
                  <a:srgbClr val="9FA0A4"/>
                </a:solidFill>
                <a:latin typeface="Arial"/>
                <a:cs typeface="Arial"/>
              </a:rPr>
              <a:t>NETWORK  </a:t>
            </a:r>
            <a:r>
              <a:rPr sz="1300" spc="-30" dirty="0">
                <a:solidFill>
                  <a:srgbClr val="9FA0A4"/>
                </a:solidFill>
                <a:latin typeface="Arial"/>
                <a:cs typeface="Arial"/>
              </a:rPr>
              <a:t>MANAGEMENT</a:t>
            </a:r>
            <a:r>
              <a:rPr sz="1300" spc="-65" dirty="0">
                <a:solidFill>
                  <a:srgbClr val="9FA0A4"/>
                </a:solidFill>
                <a:latin typeface="Arial"/>
                <a:cs typeface="Arial"/>
              </a:rPr>
              <a:t> </a:t>
            </a:r>
            <a:r>
              <a:rPr sz="1300" spc="-30" dirty="0">
                <a:solidFill>
                  <a:srgbClr val="9FA0A4"/>
                </a:solidFill>
                <a:latin typeface="Arial"/>
                <a:cs typeface="Arial"/>
              </a:rPr>
              <a:t>CARDS</a:t>
            </a:r>
            <a:endParaRPr sz="13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179110" y="5625523"/>
            <a:ext cx="94615" cy="203200"/>
          </a:xfrm>
          <a:custGeom>
            <a:avLst/>
            <a:gdLst/>
            <a:ahLst/>
            <a:cxnLst/>
            <a:rect l="l" t="t" r="r" b="b"/>
            <a:pathLst>
              <a:path w="94614" h="203200">
                <a:moveTo>
                  <a:pt x="0" y="203098"/>
                </a:moveTo>
                <a:lnTo>
                  <a:pt x="94119" y="101549"/>
                </a:ln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997053" y="5727071"/>
            <a:ext cx="271145" cy="0"/>
          </a:xfrm>
          <a:custGeom>
            <a:avLst/>
            <a:gdLst/>
            <a:ahLst/>
            <a:cxnLst/>
            <a:rect l="l" t="t" r="r" b="b"/>
            <a:pathLst>
              <a:path w="271145">
                <a:moveTo>
                  <a:pt x="27108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">
            <a:extLst>
              <a:ext uri="{FF2B5EF4-FFF2-40B4-BE49-F238E27FC236}">
                <a16:creationId xmlns:a16="http://schemas.microsoft.com/office/drawing/2014/main" id="{71EE92A7-8687-4920-AA82-15F4A115612F}"/>
              </a:ext>
            </a:extLst>
          </p:cNvPr>
          <p:cNvSpPr/>
          <p:nvPr/>
        </p:nvSpPr>
        <p:spPr>
          <a:xfrm>
            <a:off x="0" y="12"/>
            <a:ext cx="10692003" cy="64571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627D968-BAC7-4BB6-A642-56340C54DA22}"/>
              </a:ext>
            </a:extLst>
          </p:cNvPr>
          <p:cNvSpPr/>
          <p:nvPr/>
        </p:nvSpPr>
        <p:spPr>
          <a:xfrm>
            <a:off x="16041" y="4999376"/>
            <a:ext cx="10675961" cy="1364755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5100" y="5093554"/>
            <a:ext cx="6331259" cy="131574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7620">
              <a:lnSpc>
                <a:spcPts val="4800"/>
              </a:lnSpc>
              <a:spcBef>
                <a:spcPts val="660"/>
              </a:spcBef>
            </a:pPr>
            <a:r>
              <a:rPr lang="en-US" sz="3600" spc="-160" dirty="0">
                <a:solidFill>
                  <a:srgbClr val="FFFFFF"/>
                </a:solidFill>
              </a:rPr>
              <a:t>Connected </a:t>
            </a:r>
            <a:r>
              <a:rPr sz="3600" spc="-160" dirty="0">
                <a:solidFill>
                  <a:srgbClr val="FFFFFF"/>
                </a:solidFill>
              </a:rPr>
              <a:t>Smart-UPS  </a:t>
            </a:r>
            <a:r>
              <a:rPr lang="en-US" sz="3600" spc="-160" dirty="0">
                <a:solidFill>
                  <a:srgbClr val="FFFFFF"/>
                </a:solidFill>
              </a:rPr>
              <a:t>A</a:t>
            </a:r>
            <a:r>
              <a:rPr sz="3600" spc="100" dirty="0">
                <a:solidFill>
                  <a:srgbClr val="FFFFFF"/>
                </a:solidFill>
              </a:rPr>
              <a:t>c</a:t>
            </a:r>
            <a:r>
              <a:rPr sz="3600" spc="95" dirty="0">
                <a:solidFill>
                  <a:srgbClr val="FFFFFF"/>
                </a:solidFill>
              </a:rPr>
              <a:t>c</a:t>
            </a:r>
            <a:r>
              <a:rPr sz="3600" spc="-135" dirty="0">
                <a:solidFill>
                  <a:srgbClr val="FFFFFF"/>
                </a:solidFill>
              </a:rPr>
              <a:t>e</a:t>
            </a:r>
            <a:r>
              <a:rPr sz="3600" spc="-110" dirty="0">
                <a:solidFill>
                  <a:srgbClr val="FFFFFF"/>
                </a:solidFill>
              </a:rPr>
              <a:t>s</a:t>
            </a:r>
            <a:r>
              <a:rPr sz="3600" spc="-114" dirty="0">
                <a:solidFill>
                  <a:srgbClr val="FFFFFF"/>
                </a:solidFill>
              </a:rPr>
              <a:t>s</a:t>
            </a:r>
            <a:r>
              <a:rPr sz="3600" spc="-150" dirty="0">
                <a:solidFill>
                  <a:srgbClr val="FFFFFF"/>
                </a:solidFill>
              </a:rPr>
              <a:t>o</a:t>
            </a:r>
            <a:r>
              <a:rPr sz="3600" spc="-40" dirty="0">
                <a:solidFill>
                  <a:srgbClr val="FFFFFF"/>
                </a:solidFill>
              </a:rPr>
              <a:t>r</a:t>
            </a:r>
            <a:r>
              <a:rPr sz="3600" spc="-160" dirty="0">
                <a:solidFill>
                  <a:srgbClr val="FFFFFF"/>
                </a:solidFill>
              </a:rPr>
              <a:t>i</a:t>
            </a:r>
            <a:r>
              <a:rPr sz="3600" spc="-135" dirty="0">
                <a:solidFill>
                  <a:srgbClr val="FFFFFF"/>
                </a:solidFill>
              </a:rPr>
              <a:t>es</a:t>
            </a:r>
            <a:endParaRPr sz="3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9068" y="597915"/>
            <a:ext cx="6784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0" dirty="0">
                <a:solidFill>
                  <a:srgbClr val="3DCD58"/>
                </a:solidFill>
              </a:rPr>
              <a:t>Product </a:t>
            </a:r>
            <a:r>
              <a:rPr sz="3600" spc="-15" dirty="0">
                <a:solidFill>
                  <a:srgbClr val="3DCD58"/>
                </a:solidFill>
              </a:rPr>
              <a:t>services </a:t>
            </a:r>
            <a:r>
              <a:rPr sz="3600" spc="15" dirty="0">
                <a:solidFill>
                  <a:srgbClr val="3DCD58"/>
                </a:solidFill>
              </a:rPr>
              <a:t>and</a:t>
            </a:r>
            <a:r>
              <a:rPr sz="3600" spc="-25" dirty="0">
                <a:solidFill>
                  <a:srgbClr val="3DCD58"/>
                </a:solidFill>
              </a:rPr>
              <a:t> </a:t>
            </a:r>
            <a:r>
              <a:rPr sz="3600" spc="-20" dirty="0">
                <a:solidFill>
                  <a:srgbClr val="3DCD58"/>
                </a:solidFill>
              </a:rPr>
              <a:t>accessories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7482662" y="1563395"/>
            <a:ext cx="2671445" cy="1833322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1200" spc="15" dirty="0">
                <a:solidFill>
                  <a:srgbClr val="68C3EB"/>
                </a:solidFill>
                <a:latin typeface="Arial"/>
                <a:cs typeface="Arial"/>
              </a:rPr>
              <a:t>Management</a:t>
            </a:r>
            <a:r>
              <a:rPr sz="1200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200" spc="40" dirty="0">
                <a:solidFill>
                  <a:srgbClr val="68C3EB"/>
                </a:solidFill>
                <a:latin typeface="Arial"/>
                <a:cs typeface="Arial"/>
              </a:rPr>
              <a:t>cards</a:t>
            </a:r>
            <a:endParaRPr sz="1200" dirty="0">
              <a:latin typeface="Arial"/>
              <a:cs typeface="Arial"/>
            </a:endParaRPr>
          </a:p>
          <a:p>
            <a:pPr marL="156210" indent="-71755">
              <a:lnSpc>
                <a:spcPct val="100000"/>
              </a:lnSpc>
              <a:spcBef>
                <a:spcPts val="630"/>
              </a:spcBef>
              <a:buChar char="•"/>
              <a:tabLst>
                <a:tab pos="156845" algn="l"/>
              </a:tabLst>
            </a:pP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AP9613: 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network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management</a:t>
            </a:r>
            <a:r>
              <a:rPr sz="11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card</a:t>
            </a:r>
            <a:endParaRPr sz="1100" dirty="0">
              <a:latin typeface="Arial"/>
              <a:cs typeface="Arial"/>
            </a:endParaRPr>
          </a:p>
          <a:p>
            <a:pPr marL="156210" marR="13335" indent="-71755">
              <a:lnSpc>
                <a:spcPct val="106100"/>
              </a:lnSpc>
              <a:spcBef>
                <a:spcPts val="425"/>
              </a:spcBef>
              <a:buChar char="•"/>
              <a:tabLst>
                <a:tab pos="156845" algn="l"/>
              </a:tabLst>
            </a:pP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AP9624: 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network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management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card 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with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environmental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monitoring</a:t>
            </a:r>
            <a:endParaRPr sz="1100" dirty="0">
              <a:latin typeface="Arial"/>
              <a:cs typeface="Arial"/>
            </a:endParaRPr>
          </a:p>
          <a:p>
            <a:pPr marL="156210" marR="464820" indent="-71755">
              <a:lnSpc>
                <a:spcPct val="106100"/>
              </a:lnSpc>
              <a:spcBef>
                <a:spcPts val="425"/>
              </a:spcBef>
              <a:buChar char="•"/>
              <a:tabLst>
                <a:tab pos="156845" algn="l"/>
              </a:tabLst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AP9620: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Legacy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communications 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SmartSlot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card</a:t>
            </a:r>
            <a:endParaRPr sz="1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45"/>
              </a:spcBef>
            </a:pPr>
            <a:r>
              <a:rPr sz="1200" spc="30" dirty="0">
                <a:solidFill>
                  <a:srgbClr val="68C3EB"/>
                </a:solidFill>
                <a:latin typeface="Arial"/>
                <a:cs typeface="Arial"/>
              </a:rPr>
              <a:t>Additional</a:t>
            </a:r>
            <a:r>
              <a:rPr sz="1200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200" spc="25" dirty="0">
                <a:solidFill>
                  <a:srgbClr val="68C3EB"/>
                </a:solidFill>
                <a:latin typeface="Arial"/>
                <a:cs typeface="Arial"/>
              </a:rPr>
              <a:t>accessories</a:t>
            </a:r>
            <a:endParaRPr sz="1200" dirty="0">
              <a:latin typeface="Arial"/>
              <a:cs typeface="Arial"/>
            </a:endParaRPr>
          </a:p>
          <a:p>
            <a:pPr marL="156210" indent="-71755">
              <a:lnSpc>
                <a:spcPct val="100000"/>
              </a:lnSpc>
              <a:spcBef>
                <a:spcPts val="630"/>
              </a:spcBef>
              <a:buChar char="•"/>
              <a:tabLst>
                <a:tab pos="156845" algn="l"/>
              </a:tabLst>
            </a:pP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AP9625: 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APC Smart-UPS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two-post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rail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kit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99610" y="1563395"/>
            <a:ext cx="2750185" cy="2482850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80"/>
              </a:spcBef>
            </a:pPr>
            <a:r>
              <a:rPr sz="1200" spc="25" dirty="0">
                <a:solidFill>
                  <a:srgbClr val="68C3EB"/>
                </a:solidFill>
                <a:latin typeface="Arial"/>
                <a:cs typeface="Arial"/>
              </a:rPr>
              <a:t>Service bypass</a:t>
            </a:r>
            <a:r>
              <a:rPr sz="1200" spc="-20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200" spc="20" dirty="0">
                <a:solidFill>
                  <a:srgbClr val="68C3EB"/>
                </a:solidFill>
                <a:latin typeface="Arial"/>
                <a:cs typeface="Arial"/>
              </a:rPr>
              <a:t>panels</a:t>
            </a:r>
            <a:endParaRPr sz="1200" dirty="0">
              <a:latin typeface="Arial"/>
              <a:cs typeface="Arial"/>
            </a:endParaRPr>
          </a:p>
          <a:p>
            <a:pPr marL="156210" marR="146685" indent="-71755">
              <a:lnSpc>
                <a:spcPct val="106100"/>
              </a:lnSpc>
              <a:spcBef>
                <a:spcPts val="550"/>
              </a:spcBef>
              <a:buChar char="•"/>
              <a:tabLst>
                <a:tab pos="156845" algn="l"/>
              </a:tabLst>
            </a:pP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SBP1500RM: 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service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bypass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PDU,  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120 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V;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15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AMP </a:t>
            </a:r>
            <a:r>
              <a:rPr sz="1100" spc="-65" dirty="0">
                <a:solidFill>
                  <a:srgbClr val="58595B"/>
                </a:solidFill>
                <a:latin typeface="Arial"/>
                <a:cs typeface="Arial"/>
              </a:rPr>
              <a:t>W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/ 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(8)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NEMA</a:t>
            </a: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45" dirty="0">
                <a:solidFill>
                  <a:srgbClr val="58595B"/>
                </a:solidFill>
                <a:latin typeface="Arial"/>
                <a:cs typeface="Arial"/>
              </a:rPr>
              <a:t>5-15R</a:t>
            </a:r>
            <a:endParaRPr sz="1100" dirty="0">
              <a:latin typeface="Arial"/>
              <a:cs typeface="Arial"/>
            </a:endParaRPr>
          </a:p>
          <a:p>
            <a:pPr marL="156210" marR="116205" indent="-71755" algn="just">
              <a:lnSpc>
                <a:spcPct val="106100"/>
              </a:lnSpc>
              <a:spcBef>
                <a:spcPts val="425"/>
              </a:spcBef>
              <a:buChar char="•"/>
              <a:tabLst>
                <a:tab pos="156845" algn="l"/>
              </a:tabLst>
            </a:pP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SBP3000RM: 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Service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bypass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PDU,  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120 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V;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30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AMP </a:t>
            </a:r>
            <a:r>
              <a:rPr sz="1100" spc="-65" dirty="0">
                <a:solidFill>
                  <a:srgbClr val="58595B"/>
                </a:solidFill>
                <a:latin typeface="Arial"/>
                <a:cs typeface="Arial"/>
              </a:rPr>
              <a:t>W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/ </a:t>
            </a: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(4)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NEMA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5-20R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and  </a:t>
            </a:r>
            <a:r>
              <a:rPr sz="1100" spc="-60" dirty="0">
                <a:solidFill>
                  <a:srgbClr val="58595B"/>
                </a:solidFill>
                <a:latin typeface="Arial"/>
                <a:cs typeface="Arial"/>
              </a:rPr>
              <a:t>(1)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L5-30R</a:t>
            </a:r>
            <a:endParaRPr sz="1100" dirty="0">
              <a:latin typeface="Arial"/>
              <a:cs typeface="Arial"/>
            </a:endParaRPr>
          </a:p>
          <a:p>
            <a:pPr marL="156210" indent="-71755">
              <a:lnSpc>
                <a:spcPct val="100000"/>
              </a:lnSpc>
              <a:spcBef>
                <a:spcPts val="505"/>
              </a:spcBef>
              <a:buChar char="•"/>
              <a:tabLst>
                <a:tab pos="156845" algn="l"/>
              </a:tabLst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SBP3000: 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Service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bypass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panel,</a:t>
            </a:r>
            <a:r>
              <a:rPr sz="1100" spc="-114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100</a:t>
            </a:r>
            <a:endParaRPr sz="1100" dirty="0">
              <a:latin typeface="Arial"/>
              <a:cs typeface="Arial"/>
            </a:endParaRPr>
          </a:p>
          <a:p>
            <a:pPr marL="156210" marR="753745">
              <a:lnSpc>
                <a:spcPct val="106100"/>
              </a:lnSpc>
            </a:pPr>
            <a:r>
              <a:rPr sz="1100" spc="-65" dirty="0">
                <a:solidFill>
                  <a:srgbClr val="58595B"/>
                </a:solidFill>
                <a:latin typeface="Arial"/>
                <a:cs typeface="Arial"/>
              </a:rPr>
              <a:t>–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240 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V;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30 A;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BBM;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hard-wire 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input/output</a:t>
            </a:r>
            <a:endParaRPr sz="1100" dirty="0">
              <a:latin typeface="Arial"/>
              <a:cs typeface="Arial"/>
            </a:endParaRPr>
          </a:p>
          <a:p>
            <a:pPr marL="156210" marR="80010" indent="-71755">
              <a:lnSpc>
                <a:spcPct val="106100"/>
              </a:lnSpc>
              <a:spcBef>
                <a:spcPts val="420"/>
              </a:spcBef>
              <a:buChar char="•"/>
              <a:tabLst>
                <a:tab pos="156845" algn="l"/>
              </a:tabLst>
            </a:pP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SBP3000RMHW: </a:t>
            </a:r>
            <a:r>
              <a:rPr sz="1100" spc="-3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service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bypass 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panel,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100 </a:t>
            </a:r>
            <a:r>
              <a:rPr sz="1100" spc="-65" dirty="0">
                <a:solidFill>
                  <a:srgbClr val="58595B"/>
                </a:solidFill>
                <a:latin typeface="Arial"/>
                <a:cs typeface="Arial"/>
              </a:rPr>
              <a:t>– 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240 </a:t>
            </a:r>
            <a:r>
              <a:rPr sz="1100" spc="-50" dirty="0">
                <a:solidFill>
                  <a:srgbClr val="58595B"/>
                </a:solidFill>
                <a:latin typeface="Arial"/>
                <a:cs typeface="Arial"/>
              </a:rPr>
              <a:t>V;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30 A;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BBM;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hard-wire 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input/output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9068" y="1563395"/>
            <a:ext cx="3368675" cy="235585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12700" marR="1271905">
              <a:lnSpc>
                <a:spcPts val="1700"/>
              </a:lnSpc>
              <a:spcBef>
                <a:spcPts val="240"/>
              </a:spcBef>
            </a:pPr>
            <a:r>
              <a:rPr sz="1500" spc="-45" dirty="0">
                <a:solidFill>
                  <a:srgbClr val="3DCD58"/>
                </a:solidFill>
                <a:latin typeface="Arial"/>
                <a:cs typeface="Arial"/>
              </a:rPr>
              <a:t>From </a:t>
            </a:r>
            <a:r>
              <a:rPr sz="1500" spc="-5" dirty="0">
                <a:solidFill>
                  <a:srgbClr val="3DCD58"/>
                </a:solidFill>
                <a:latin typeface="Arial"/>
                <a:cs typeface="Arial"/>
              </a:rPr>
              <a:t>additional </a:t>
            </a:r>
            <a:r>
              <a:rPr sz="1500" dirty="0">
                <a:solidFill>
                  <a:srgbClr val="3DCD58"/>
                </a:solidFill>
                <a:latin typeface="Arial"/>
                <a:cs typeface="Arial"/>
              </a:rPr>
              <a:t>power </a:t>
            </a:r>
            <a:r>
              <a:rPr sz="1500" spc="-20" dirty="0">
                <a:solidFill>
                  <a:srgbClr val="3DCD58"/>
                </a:solidFill>
                <a:latin typeface="Arial"/>
                <a:cs typeface="Arial"/>
              </a:rPr>
              <a:t>to  </a:t>
            </a:r>
            <a:r>
              <a:rPr sz="1500" spc="-5" dirty="0">
                <a:solidFill>
                  <a:srgbClr val="3DCD58"/>
                </a:solidFill>
                <a:latin typeface="Arial"/>
                <a:cs typeface="Arial"/>
              </a:rPr>
              <a:t>smart</a:t>
            </a:r>
            <a:r>
              <a:rPr sz="1500" spc="-15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500" spc="-10" dirty="0">
                <a:solidFill>
                  <a:srgbClr val="3DCD58"/>
                </a:solidFill>
                <a:latin typeface="Arial"/>
                <a:cs typeface="Arial"/>
              </a:rPr>
              <a:t>management.</a:t>
            </a:r>
            <a:endParaRPr sz="1500">
              <a:latin typeface="Arial"/>
              <a:cs typeface="Arial"/>
            </a:endParaRPr>
          </a:p>
          <a:p>
            <a:pPr marL="12700" marR="5080">
              <a:lnSpc>
                <a:spcPct val="111100"/>
              </a:lnSpc>
              <a:spcBef>
                <a:spcPts val="810"/>
              </a:spcBef>
            </a:pPr>
            <a:r>
              <a:rPr sz="1500" spc="-40" dirty="0">
                <a:solidFill>
                  <a:srgbClr val="58595B"/>
                </a:solidFill>
                <a:latin typeface="Arial"/>
                <a:cs typeface="Arial"/>
              </a:rPr>
              <a:t>APC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Schneider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Electric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the  highest-quality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services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solutions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by 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trained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trusted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professionals.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Our 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world-class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services </a:t>
            </a:r>
            <a:r>
              <a:rPr sz="1500" spc="-35" dirty="0">
                <a:solidFill>
                  <a:srgbClr val="58595B"/>
                </a:solidFill>
                <a:latin typeface="Arial"/>
                <a:cs typeface="Arial"/>
              </a:rPr>
              <a:t>offer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smart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way</a:t>
            </a:r>
            <a:r>
              <a:rPr sz="1500" spc="-1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to 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build,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operate,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35" dirty="0">
                <a:solidFill>
                  <a:srgbClr val="58595B"/>
                </a:solidFill>
                <a:latin typeface="Arial"/>
                <a:cs typeface="Arial"/>
              </a:rPr>
              <a:t>maintain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your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critical 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applications </a:t>
            </a:r>
            <a:r>
              <a:rPr sz="1500" spc="-50" dirty="0">
                <a:solidFill>
                  <a:srgbClr val="58595B"/>
                </a:solidFill>
                <a:latin typeface="Arial"/>
                <a:cs typeface="Arial"/>
              </a:rPr>
              <a:t>...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ensuring the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right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people 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are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in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right place,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at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right</a:t>
            </a:r>
            <a:r>
              <a:rPr sz="1500" spc="-15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time.</a:t>
            </a:r>
            <a:endParaRPr sz="15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75899" y="1634998"/>
            <a:ext cx="0" cy="3810000"/>
          </a:xfrm>
          <a:custGeom>
            <a:avLst/>
            <a:gdLst/>
            <a:ahLst/>
            <a:cxnLst/>
            <a:rect l="l" t="t" r="r" b="b"/>
            <a:pathLst>
              <a:path h="3810000">
                <a:moveTo>
                  <a:pt x="0" y="3810000"/>
                </a:moveTo>
                <a:lnTo>
                  <a:pt x="0" y="0"/>
                </a:lnTo>
              </a:path>
            </a:pathLst>
          </a:custGeom>
          <a:ln w="12700">
            <a:solidFill>
              <a:srgbClr val="B1B4B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66722" y="4117035"/>
            <a:ext cx="2290965" cy="13205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181989" y="4920297"/>
            <a:ext cx="1472730" cy="12500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111299" y="5794730"/>
            <a:ext cx="857885" cy="26162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900"/>
              </a:lnSpc>
              <a:spcBef>
                <a:spcPts val="180"/>
              </a:spcBef>
            </a:pPr>
            <a:r>
              <a:rPr sz="800" spc="-5" dirty="0">
                <a:solidFill>
                  <a:srgbClr val="42B4E6"/>
                </a:solidFill>
                <a:latin typeface="Arial"/>
                <a:cs typeface="Arial"/>
              </a:rPr>
              <a:t>Network  </a:t>
            </a:r>
            <a:r>
              <a:rPr sz="800" dirty="0">
                <a:solidFill>
                  <a:srgbClr val="42B4E6"/>
                </a:solidFill>
                <a:latin typeface="Arial"/>
                <a:cs typeface="Arial"/>
              </a:rPr>
              <a:t>management</a:t>
            </a:r>
            <a:r>
              <a:rPr sz="800" spc="-80" dirty="0">
                <a:solidFill>
                  <a:srgbClr val="42B4E6"/>
                </a:solidFill>
                <a:latin typeface="Arial"/>
                <a:cs typeface="Arial"/>
              </a:rPr>
              <a:t> </a:t>
            </a:r>
            <a:r>
              <a:rPr sz="800" spc="20" dirty="0">
                <a:solidFill>
                  <a:srgbClr val="42B4E6"/>
                </a:solidFill>
                <a:latin typeface="Arial"/>
                <a:cs typeface="Arial"/>
              </a:rPr>
              <a:t>card</a:t>
            </a:r>
            <a:endParaRPr sz="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124556" y="5308472"/>
            <a:ext cx="37465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Rail</a:t>
            </a:r>
            <a:r>
              <a:rPr sz="800" spc="-70" dirty="0">
                <a:solidFill>
                  <a:srgbClr val="42B4E6"/>
                </a:solidFill>
                <a:latin typeface="Arial"/>
                <a:cs typeface="Arial"/>
              </a:rPr>
              <a:t> </a:t>
            </a:r>
            <a:r>
              <a:rPr sz="800" dirty="0">
                <a:solidFill>
                  <a:srgbClr val="42B4E6"/>
                </a:solidFill>
                <a:latin typeface="Arial"/>
                <a:cs typeface="Arial"/>
              </a:rPr>
              <a:t>kits</a:t>
            </a:r>
            <a:endParaRPr sz="8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10692130" cy="6300470"/>
          </a:xfrm>
          <a:custGeom>
            <a:avLst/>
            <a:gdLst/>
            <a:ahLst/>
            <a:cxnLst/>
            <a:rect l="l" t="t" r="r" b="b"/>
            <a:pathLst>
              <a:path w="10692130" h="6300470">
                <a:moveTo>
                  <a:pt x="0" y="6300000"/>
                </a:moveTo>
                <a:lnTo>
                  <a:pt x="10692003" y="6300000"/>
                </a:lnTo>
                <a:lnTo>
                  <a:pt x="10692003" y="0"/>
                </a:lnTo>
                <a:lnTo>
                  <a:pt x="0" y="0"/>
                </a:lnTo>
                <a:lnTo>
                  <a:pt x="0" y="630000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08872" y="1538795"/>
            <a:ext cx="6819028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600" spc="-65" dirty="0">
                <a:solidFill>
                  <a:srgbClr val="FFFFFF"/>
                </a:solidFill>
              </a:rPr>
              <a:t>Connected Smart-UPS with APC </a:t>
            </a:r>
            <a:r>
              <a:rPr lang="en-US" sz="2600" spc="-65" dirty="0" err="1">
                <a:solidFill>
                  <a:srgbClr val="FFFFFF"/>
                </a:solidFill>
              </a:rPr>
              <a:t>SmartConnect</a:t>
            </a:r>
            <a:r>
              <a:rPr lang="en-US" sz="2600" spc="-65" dirty="0">
                <a:solidFill>
                  <a:srgbClr val="FFFFFF"/>
                </a:solidFill>
              </a:rPr>
              <a:t> </a:t>
            </a:r>
            <a:endParaRPr sz="2600" dirty="0"/>
          </a:p>
        </p:txBody>
      </p:sp>
      <p:sp>
        <p:nvSpPr>
          <p:cNvPr id="4" name="object 4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21796" y="5265445"/>
            <a:ext cx="268605" cy="265430"/>
          </a:xfrm>
          <a:custGeom>
            <a:avLst/>
            <a:gdLst/>
            <a:ahLst/>
            <a:cxnLst/>
            <a:rect l="l" t="t" r="r" b="b"/>
            <a:pathLst>
              <a:path w="268605" h="265429">
                <a:moveTo>
                  <a:pt x="268490" y="265137"/>
                </a:moveTo>
                <a:lnTo>
                  <a:pt x="0" y="265137"/>
                </a:lnTo>
                <a:lnTo>
                  <a:pt x="0" y="0"/>
                </a:lnTo>
                <a:lnTo>
                  <a:pt x="268490" y="0"/>
                </a:lnTo>
                <a:lnTo>
                  <a:pt x="268490" y="26513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21796" y="5265445"/>
            <a:ext cx="268605" cy="265430"/>
          </a:xfrm>
          <a:custGeom>
            <a:avLst/>
            <a:gdLst/>
            <a:ahLst/>
            <a:cxnLst/>
            <a:rect l="l" t="t" r="r" b="b"/>
            <a:pathLst>
              <a:path w="268605" h="265429">
                <a:moveTo>
                  <a:pt x="268490" y="265137"/>
                </a:moveTo>
                <a:lnTo>
                  <a:pt x="0" y="265137"/>
                </a:lnTo>
                <a:lnTo>
                  <a:pt x="0" y="0"/>
                </a:lnTo>
                <a:lnTo>
                  <a:pt x="268490" y="0"/>
                </a:lnTo>
                <a:lnTo>
                  <a:pt x="268490" y="26513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68360" y="5394468"/>
            <a:ext cx="175895" cy="90170"/>
          </a:xfrm>
          <a:custGeom>
            <a:avLst/>
            <a:gdLst/>
            <a:ahLst/>
            <a:cxnLst/>
            <a:rect l="l" t="t" r="r" b="b"/>
            <a:pathLst>
              <a:path w="175895" h="90170">
                <a:moveTo>
                  <a:pt x="175361" y="0"/>
                </a:moveTo>
                <a:lnTo>
                  <a:pt x="0" y="0"/>
                </a:lnTo>
                <a:lnTo>
                  <a:pt x="0" y="60794"/>
                </a:lnTo>
                <a:lnTo>
                  <a:pt x="2296" y="72170"/>
                </a:lnTo>
                <a:lnTo>
                  <a:pt x="8558" y="81459"/>
                </a:lnTo>
                <a:lnTo>
                  <a:pt x="17846" y="87721"/>
                </a:lnTo>
                <a:lnTo>
                  <a:pt x="29222" y="90017"/>
                </a:lnTo>
                <a:lnTo>
                  <a:pt x="146126" y="90017"/>
                </a:lnTo>
                <a:lnTo>
                  <a:pt x="157504" y="87721"/>
                </a:lnTo>
                <a:lnTo>
                  <a:pt x="166797" y="81459"/>
                </a:lnTo>
                <a:lnTo>
                  <a:pt x="173063" y="72170"/>
                </a:lnTo>
                <a:lnTo>
                  <a:pt x="175361" y="60794"/>
                </a:lnTo>
                <a:lnTo>
                  <a:pt x="17536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68366" y="5394464"/>
            <a:ext cx="175895" cy="90170"/>
          </a:xfrm>
          <a:custGeom>
            <a:avLst/>
            <a:gdLst/>
            <a:ahLst/>
            <a:cxnLst/>
            <a:rect l="l" t="t" r="r" b="b"/>
            <a:pathLst>
              <a:path w="175895" h="90170">
                <a:moveTo>
                  <a:pt x="175348" y="0"/>
                </a:moveTo>
                <a:lnTo>
                  <a:pt x="0" y="0"/>
                </a:lnTo>
                <a:lnTo>
                  <a:pt x="0" y="60794"/>
                </a:lnTo>
                <a:lnTo>
                  <a:pt x="2294" y="72170"/>
                </a:lnTo>
                <a:lnTo>
                  <a:pt x="8553" y="81459"/>
                </a:lnTo>
                <a:lnTo>
                  <a:pt x="17841" y="87721"/>
                </a:lnTo>
                <a:lnTo>
                  <a:pt x="29222" y="90017"/>
                </a:lnTo>
                <a:lnTo>
                  <a:pt x="146113" y="90017"/>
                </a:lnTo>
                <a:lnTo>
                  <a:pt x="157491" y="87721"/>
                </a:lnTo>
                <a:lnTo>
                  <a:pt x="166784" y="81459"/>
                </a:lnTo>
                <a:lnTo>
                  <a:pt x="173050" y="72170"/>
                </a:lnTo>
                <a:lnTo>
                  <a:pt x="175348" y="60794"/>
                </a:lnTo>
                <a:lnTo>
                  <a:pt x="1753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68361" y="5310320"/>
            <a:ext cx="175895" cy="175895"/>
          </a:xfrm>
          <a:custGeom>
            <a:avLst/>
            <a:gdLst/>
            <a:ahLst/>
            <a:cxnLst/>
            <a:rect l="l" t="t" r="r" b="b"/>
            <a:pathLst>
              <a:path w="175895" h="175895">
                <a:moveTo>
                  <a:pt x="175361" y="146138"/>
                </a:moveTo>
                <a:lnTo>
                  <a:pt x="173065" y="157516"/>
                </a:lnTo>
                <a:lnTo>
                  <a:pt x="166801" y="166809"/>
                </a:lnTo>
                <a:lnTo>
                  <a:pt x="157509" y="173076"/>
                </a:lnTo>
                <a:lnTo>
                  <a:pt x="146126" y="175374"/>
                </a:lnTo>
                <a:lnTo>
                  <a:pt x="29222" y="175374"/>
                </a:lnTo>
                <a:lnTo>
                  <a:pt x="17846" y="173076"/>
                </a:lnTo>
                <a:lnTo>
                  <a:pt x="8558" y="166809"/>
                </a:lnTo>
                <a:lnTo>
                  <a:pt x="2296" y="157516"/>
                </a:lnTo>
                <a:lnTo>
                  <a:pt x="0" y="146138"/>
                </a:lnTo>
                <a:lnTo>
                  <a:pt x="0" y="29235"/>
                </a:lnTo>
                <a:lnTo>
                  <a:pt x="2296" y="17857"/>
                </a:lnTo>
                <a:lnTo>
                  <a:pt x="8558" y="8564"/>
                </a:lnTo>
                <a:lnTo>
                  <a:pt x="17846" y="2298"/>
                </a:lnTo>
                <a:lnTo>
                  <a:pt x="29222" y="0"/>
                </a:lnTo>
                <a:lnTo>
                  <a:pt x="146126" y="0"/>
                </a:lnTo>
                <a:lnTo>
                  <a:pt x="157509" y="2298"/>
                </a:lnTo>
                <a:lnTo>
                  <a:pt x="166801" y="8564"/>
                </a:lnTo>
                <a:lnTo>
                  <a:pt x="173065" y="17857"/>
                </a:lnTo>
                <a:lnTo>
                  <a:pt x="175361" y="29235"/>
                </a:lnTo>
                <a:lnTo>
                  <a:pt x="175361" y="146138"/>
                </a:lnTo>
                <a:close/>
              </a:path>
            </a:pathLst>
          </a:custGeom>
          <a:ln w="71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66609" y="5308581"/>
            <a:ext cx="179070" cy="179070"/>
          </a:xfrm>
          <a:custGeom>
            <a:avLst/>
            <a:gdLst/>
            <a:ahLst/>
            <a:cxnLst/>
            <a:rect l="l" t="t" r="r" b="b"/>
            <a:pathLst>
              <a:path w="179070" h="179070">
                <a:moveTo>
                  <a:pt x="177114" y="147878"/>
                </a:moveTo>
                <a:lnTo>
                  <a:pt x="175361" y="147878"/>
                </a:lnTo>
                <a:lnTo>
                  <a:pt x="175361" y="155473"/>
                </a:lnTo>
                <a:lnTo>
                  <a:pt x="172288" y="162331"/>
                </a:lnTo>
                <a:lnTo>
                  <a:pt x="167309" y="167309"/>
                </a:lnTo>
                <a:lnTo>
                  <a:pt x="162331" y="172275"/>
                </a:lnTo>
                <a:lnTo>
                  <a:pt x="155473" y="175348"/>
                </a:lnTo>
                <a:lnTo>
                  <a:pt x="147878" y="175361"/>
                </a:lnTo>
                <a:lnTo>
                  <a:pt x="30975" y="175361"/>
                </a:lnTo>
                <a:lnTo>
                  <a:pt x="3505" y="155473"/>
                </a:lnTo>
                <a:lnTo>
                  <a:pt x="3505" y="147878"/>
                </a:lnTo>
                <a:lnTo>
                  <a:pt x="3505" y="30975"/>
                </a:lnTo>
                <a:lnTo>
                  <a:pt x="3505" y="23380"/>
                </a:lnTo>
                <a:lnTo>
                  <a:pt x="6591" y="16535"/>
                </a:lnTo>
                <a:lnTo>
                  <a:pt x="11556" y="11544"/>
                </a:lnTo>
                <a:lnTo>
                  <a:pt x="16535" y="6578"/>
                </a:lnTo>
                <a:lnTo>
                  <a:pt x="23393" y="3505"/>
                </a:lnTo>
                <a:lnTo>
                  <a:pt x="30975" y="3505"/>
                </a:lnTo>
                <a:lnTo>
                  <a:pt x="147878" y="3505"/>
                </a:lnTo>
                <a:lnTo>
                  <a:pt x="155473" y="3505"/>
                </a:lnTo>
                <a:lnTo>
                  <a:pt x="162331" y="6578"/>
                </a:lnTo>
                <a:lnTo>
                  <a:pt x="167309" y="11544"/>
                </a:lnTo>
                <a:lnTo>
                  <a:pt x="172288" y="16535"/>
                </a:lnTo>
                <a:lnTo>
                  <a:pt x="175361" y="23380"/>
                </a:lnTo>
                <a:lnTo>
                  <a:pt x="175361" y="30975"/>
                </a:lnTo>
                <a:lnTo>
                  <a:pt x="175361" y="147878"/>
                </a:lnTo>
                <a:lnTo>
                  <a:pt x="177114" y="147878"/>
                </a:lnTo>
                <a:lnTo>
                  <a:pt x="178866" y="147878"/>
                </a:lnTo>
                <a:lnTo>
                  <a:pt x="178866" y="30975"/>
                </a:lnTo>
                <a:lnTo>
                  <a:pt x="176432" y="18913"/>
                </a:lnTo>
                <a:lnTo>
                  <a:pt x="169792" y="9067"/>
                </a:lnTo>
                <a:lnTo>
                  <a:pt x="159943" y="2432"/>
                </a:lnTo>
                <a:lnTo>
                  <a:pt x="147878" y="0"/>
                </a:lnTo>
                <a:lnTo>
                  <a:pt x="30975" y="0"/>
                </a:lnTo>
                <a:lnTo>
                  <a:pt x="18918" y="2432"/>
                </a:lnTo>
                <a:lnTo>
                  <a:pt x="9072" y="9067"/>
                </a:lnTo>
                <a:lnTo>
                  <a:pt x="2434" y="18913"/>
                </a:lnTo>
                <a:lnTo>
                  <a:pt x="0" y="30975"/>
                </a:lnTo>
                <a:lnTo>
                  <a:pt x="0" y="147878"/>
                </a:lnTo>
                <a:lnTo>
                  <a:pt x="2434" y="159943"/>
                </a:lnTo>
                <a:lnTo>
                  <a:pt x="9072" y="169792"/>
                </a:lnTo>
                <a:lnTo>
                  <a:pt x="18918" y="176432"/>
                </a:lnTo>
                <a:lnTo>
                  <a:pt x="30975" y="178866"/>
                </a:lnTo>
                <a:lnTo>
                  <a:pt x="147878" y="178866"/>
                </a:lnTo>
                <a:lnTo>
                  <a:pt x="159943" y="176432"/>
                </a:lnTo>
                <a:lnTo>
                  <a:pt x="169792" y="169792"/>
                </a:lnTo>
                <a:lnTo>
                  <a:pt x="176432" y="159943"/>
                </a:lnTo>
                <a:lnTo>
                  <a:pt x="178866" y="147878"/>
                </a:lnTo>
                <a:lnTo>
                  <a:pt x="177114" y="147878"/>
                </a:lnTo>
                <a:close/>
              </a:path>
            </a:pathLst>
          </a:custGeom>
          <a:ln w="71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508986" y="4432033"/>
            <a:ext cx="5212715" cy="160655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Schneider</a:t>
            </a:r>
            <a:r>
              <a:rPr sz="12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10" dirty="0">
                <a:solidFill>
                  <a:srgbClr val="FFFFFF"/>
                </a:solidFill>
                <a:latin typeface="Arial"/>
                <a:cs typeface="Arial"/>
              </a:rPr>
              <a:t>Electric</a:t>
            </a:r>
            <a:endParaRPr sz="1200" dirty="0">
              <a:latin typeface="Arial"/>
              <a:cs typeface="Arial"/>
            </a:endParaRPr>
          </a:p>
          <a:p>
            <a:pPr marL="12700" marR="3930015">
              <a:lnSpc>
                <a:spcPts val="1200"/>
              </a:lnSpc>
            </a:pPr>
            <a:r>
              <a:rPr sz="900" spc="-20" dirty="0">
                <a:solidFill>
                  <a:srgbClr val="FFFFFF"/>
                </a:solidFill>
                <a:latin typeface="Arial"/>
                <a:cs typeface="Arial"/>
              </a:rPr>
              <a:t>132 </a:t>
            </a:r>
            <a:r>
              <a:rPr sz="900" dirty="0">
                <a:solidFill>
                  <a:srgbClr val="FFFFFF"/>
                </a:solidFill>
                <a:latin typeface="Arial"/>
                <a:cs typeface="Arial"/>
              </a:rPr>
              <a:t>Fairgrounds Road  </a:t>
            </a:r>
            <a:r>
              <a:rPr sz="900" spc="-20" dirty="0">
                <a:solidFill>
                  <a:srgbClr val="FFFFFF"/>
                </a:solidFill>
                <a:latin typeface="Arial"/>
                <a:cs typeface="Arial"/>
              </a:rPr>
              <a:t>West </a:t>
            </a:r>
            <a:r>
              <a:rPr sz="900" dirty="0">
                <a:solidFill>
                  <a:srgbClr val="FFFFFF"/>
                </a:solidFill>
                <a:latin typeface="Arial"/>
                <a:cs typeface="Arial"/>
              </a:rPr>
              <a:t>Kingston, </a:t>
            </a:r>
            <a:r>
              <a:rPr sz="900" spc="-25" dirty="0">
                <a:solidFill>
                  <a:srgbClr val="FFFFFF"/>
                </a:solidFill>
                <a:latin typeface="Arial"/>
                <a:cs typeface="Arial"/>
              </a:rPr>
              <a:t>RI </a:t>
            </a:r>
            <a:r>
              <a:rPr sz="900" dirty="0">
                <a:solidFill>
                  <a:srgbClr val="FFFFFF"/>
                </a:solidFill>
                <a:latin typeface="Arial"/>
                <a:cs typeface="Arial"/>
              </a:rPr>
              <a:t>02892  </a:t>
            </a:r>
            <a:r>
              <a:rPr sz="900" spc="-15" dirty="0">
                <a:solidFill>
                  <a:srgbClr val="FFFFFF"/>
                </a:solidFill>
                <a:latin typeface="Arial"/>
                <a:cs typeface="Arial"/>
              </a:rPr>
              <a:t>Phone:</a:t>
            </a:r>
            <a:r>
              <a:rPr sz="900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FFFFFF"/>
                </a:solidFill>
                <a:latin typeface="Arial"/>
                <a:cs typeface="Arial"/>
              </a:rPr>
              <a:t>401-789-5735</a:t>
            </a:r>
            <a:endParaRPr sz="9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88265">
              <a:lnSpc>
                <a:spcPct val="100000"/>
              </a:lnSpc>
              <a:spcBef>
                <a:spcPts val="5"/>
              </a:spcBef>
            </a:pPr>
            <a:r>
              <a:rPr sz="650" spc="-10" dirty="0">
                <a:solidFill>
                  <a:srgbClr val="FFFFFF"/>
                </a:solidFill>
                <a:latin typeface="Arial"/>
                <a:cs typeface="Arial"/>
              </a:rPr>
              <a:t>SE</a:t>
            </a:r>
            <a:endParaRPr sz="65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125" spc="44" baseline="3703" dirty="0">
                <a:solidFill>
                  <a:srgbClr val="FFFFFF"/>
                </a:solidFill>
                <a:latin typeface="Arial"/>
                <a:cs typeface="Arial"/>
              </a:rPr>
              <a:t>©201</a:t>
            </a:r>
            <a:r>
              <a:rPr lang="en-US" sz="1125" spc="44" baseline="3703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r>
              <a:rPr sz="1125" spc="44" baseline="370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25" spc="30" baseline="3703" dirty="0">
                <a:solidFill>
                  <a:srgbClr val="FFFFFF"/>
                </a:solidFill>
                <a:latin typeface="Arial"/>
                <a:cs typeface="Arial"/>
              </a:rPr>
              <a:t>Schneider </a:t>
            </a:r>
            <a:r>
              <a:rPr sz="1125" spc="22" baseline="3703" dirty="0">
                <a:solidFill>
                  <a:srgbClr val="FFFFFF"/>
                </a:solidFill>
                <a:latin typeface="Arial"/>
                <a:cs typeface="Arial"/>
              </a:rPr>
              <a:t>Electric. </a:t>
            </a:r>
            <a:r>
              <a:rPr sz="1125" spc="15" baseline="3703" dirty="0">
                <a:solidFill>
                  <a:srgbClr val="FFFFFF"/>
                </a:solidFill>
                <a:latin typeface="Arial"/>
                <a:cs typeface="Arial"/>
              </a:rPr>
              <a:t>All </a:t>
            </a:r>
            <a:r>
              <a:rPr sz="750" spc="15" dirty="0">
                <a:solidFill>
                  <a:srgbClr val="FFFFFF"/>
                </a:solidFill>
                <a:latin typeface="Arial"/>
                <a:cs typeface="Arial"/>
              </a:rPr>
              <a:t>Rights </a:t>
            </a:r>
            <a:r>
              <a:rPr sz="750" spc="20" dirty="0">
                <a:solidFill>
                  <a:srgbClr val="FFFFFF"/>
                </a:solidFill>
                <a:latin typeface="Arial"/>
                <a:cs typeface="Arial"/>
              </a:rPr>
              <a:t>Reserved. Schneider Electric </a:t>
            </a:r>
            <a:r>
              <a:rPr sz="750" spc="-25" dirty="0">
                <a:solidFill>
                  <a:srgbClr val="FFFFFF"/>
                </a:solidFill>
                <a:latin typeface="Arial"/>
                <a:cs typeface="Arial"/>
              </a:rPr>
              <a:t>| </a:t>
            </a:r>
            <a:r>
              <a:rPr sz="750" spc="10" dirty="0">
                <a:solidFill>
                  <a:srgbClr val="FFFFFF"/>
                </a:solidFill>
                <a:latin typeface="Arial"/>
                <a:cs typeface="Arial"/>
              </a:rPr>
              <a:t>Life </a:t>
            </a:r>
            <a:r>
              <a:rPr sz="750" spc="15" dirty="0">
                <a:solidFill>
                  <a:srgbClr val="FFFFFF"/>
                </a:solidFill>
                <a:latin typeface="Arial"/>
                <a:cs typeface="Arial"/>
              </a:rPr>
              <a:t>Is </a:t>
            </a:r>
            <a:r>
              <a:rPr sz="750" spc="20" dirty="0">
                <a:solidFill>
                  <a:srgbClr val="FFFFFF"/>
                </a:solidFill>
                <a:latin typeface="Arial"/>
                <a:cs typeface="Arial"/>
              </a:rPr>
              <a:t>On, </a:t>
            </a:r>
            <a:r>
              <a:rPr sz="750" dirty="0">
                <a:solidFill>
                  <a:srgbClr val="FFFFFF"/>
                </a:solidFill>
                <a:latin typeface="Arial"/>
                <a:cs typeface="Arial"/>
              </a:rPr>
              <a:t>APC, </a:t>
            </a:r>
            <a:r>
              <a:rPr sz="750" spc="5" dirty="0">
                <a:solidFill>
                  <a:srgbClr val="FFFFFF"/>
                </a:solidFill>
                <a:latin typeface="Arial"/>
                <a:cs typeface="Arial"/>
              </a:rPr>
              <a:t>Smart-UPS,</a:t>
            </a:r>
            <a:r>
              <a:rPr sz="750" spc="1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FFFFFF"/>
                </a:solidFill>
                <a:latin typeface="Arial"/>
                <a:cs typeface="Arial"/>
              </a:rPr>
              <a:t>PowerChute,</a:t>
            </a:r>
            <a:endParaRPr sz="750" dirty="0">
              <a:latin typeface="Arial"/>
              <a:cs typeface="Arial"/>
            </a:endParaRPr>
          </a:p>
          <a:p>
            <a:pPr marL="12700" marR="5080">
              <a:lnSpc>
                <a:spcPct val="102600"/>
              </a:lnSpc>
              <a:spcBef>
                <a:spcPts val="15"/>
              </a:spcBef>
            </a:pPr>
            <a:r>
              <a:rPr sz="1125" spc="44" baseline="3703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1125" spc="15" baseline="3703" dirty="0">
                <a:solidFill>
                  <a:srgbClr val="FFFFFF"/>
                </a:solidFill>
                <a:latin typeface="Arial"/>
                <a:cs typeface="Arial"/>
              </a:rPr>
              <a:t>SmartSlot </a:t>
            </a:r>
            <a:r>
              <a:rPr sz="1125" spc="22" baseline="3703" dirty="0">
                <a:solidFill>
                  <a:srgbClr val="FFFFFF"/>
                </a:solidFill>
                <a:latin typeface="Arial"/>
                <a:cs typeface="Arial"/>
              </a:rPr>
              <a:t>are </a:t>
            </a:r>
            <a:r>
              <a:rPr sz="1125" spc="30" baseline="3703" dirty="0">
                <a:solidFill>
                  <a:srgbClr val="FFFFFF"/>
                </a:solidFill>
                <a:latin typeface="Arial"/>
                <a:cs typeface="Arial"/>
              </a:rPr>
              <a:t>trademarks </a:t>
            </a:r>
            <a:r>
              <a:rPr sz="1125" spc="44" baseline="3703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750" spc="15" dirty="0">
                <a:solidFill>
                  <a:srgbClr val="FFFFFF"/>
                </a:solidFill>
                <a:latin typeface="Arial"/>
                <a:cs typeface="Arial"/>
              </a:rPr>
              <a:t>the </a:t>
            </a:r>
            <a:r>
              <a:rPr sz="750" spc="30" dirty="0">
                <a:solidFill>
                  <a:srgbClr val="FFFFFF"/>
                </a:solidFill>
                <a:latin typeface="Arial"/>
                <a:cs typeface="Arial"/>
              </a:rPr>
              <a:t>property </a:t>
            </a:r>
            <a:r>
              <a:rPr sz="750" spc="15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750" spc="20" dirty="0">
                <a:solidFill>
                  <a:srgbClr val="FFFFFF"/>
                </a:solidFill>
                <a:latin typeface="Arial"/>
                <a:cs typeface="Arial"/>
              </a:rPr>
              <a:t>Schneider Electric </a:t>
            </a:r>
            <a:r>
              <a:rPr sz="750" spc="-10" dirty="0">
                <a:solidFill>
                  <a:srgbClr val="FFFFFF"/>
                </a:solidFill>
                <a:latin typeface="Arial"/>
                <a:cs typeface="Arial"/>
              </a:rPr>
              <a:t>SE, </a:t>
            </a:r>
            <a:r>
              <a:rPr sz="750" spc="10" dirty="0">
                <a:solidFill>
                  <a:srgbClr val="FFFFFF"/>
                </a:solidFill>
                <a:latin typeface="Arial"/>
                <a:cs typeface="Arial"/>
              </a:rPr>
              <a:t>its </a:t>
            </a:r>
            <a:r>
              <a:rPr sz="750" spc="20" dirty="0">
                <a:solidFill>
                  <a:srgbClr val="FFFFFF"/>
                </a:solidFill>
                <a:latin typeface="Arial"/>
                <a:cs typeface="Arial"/>
              </a:rPr>
              <a:t>subsidiaries, </a:t>
            </a:r>
            <a:r>
              <a:rPr sz="750" spc="30" dirty="0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sz="750" spc="15" dirty="0">
                <a:solidFill>
                  <a:srgbClr val="FFFFFF"/>
                </a:solidFill>
                <a:latin typeface="Arial"/>
                <a:cs typeface="Arial"/>
              </a:rPr>
              <a:t>affiliated </a:t>
            </a:r>
            <a:r>
              <a:rPr sz="750" spc="25" dirty="0">
                <a:solidFill>
                  <a:srgbClr val="FFFFFF"/>
                </a:solidFill>
                <a:latin typeface="Arial"/>
                <a:cs typeface="Arial"/>
              </a:rPr>
              <a:t>companies.  </a:t>
            </a:r>
            <a:r>
              <a:rPr sz="750" spc="10" dirty="0">
                <a:solidFill>
                  <a:srgbClr val="FFFFFF"/>
                </a:solidFill>
                <a:latin typeface="Arial"/>
                <a:cs typeface="Arial"/>
              </a:rPr>
              <a:t>All </a:t>
            </a:r>
            <a:r>
              <a:rPr sz="750" spc="15" dirty="0">
                <a:solidFill>
                  <a:srgbClr val="FFFFFF"/>
                </a:solidFill>
                <a:latin typeface="Arial"/>
                <a:cs typeface="Arial"/>
              </a:rPr>
              <a:t>other </a:t>
            </a:r>
            <a:r>
              <a:rPr sz="750" spc="20" dirty="0">
                <a:solidFill>
                  <a:srgbClr val="FFFFFF"/>
                </a:solidFill>
                <a:latin typeface="Arial"/>
                <a:cs typeface="Arial"/>
              </a:rPr>
              <a:t>trademarks </a:t>
            </a:r>
            <a:r>
              <a:rPr sz="750" spc="15" dirty="0">
                <a:solidFill>
                  <a:srgbClr val="FFFFFF"/>
                </a:solidFill>
                <a:latin typeface="Arial"/>
                <a:cs typeface="Arial"/>
              </a:rPr>
              <a:t>are the </a:t>
            </a:r>
            <a:r>
              <a:rPr sz="750" spc="30" dirty="0">
                <a:solidFill>
                  <a:srgbClr val="FFFFFF"/>
                </a:solidFill>
                <a:latin typeface="Arial"/>
                <a:cs typeface="Arial"/>
              </a:rPr>
              <a:t>property </a:t>
            </a:r>
            <a:r>
              <a:rPr sz="750" spc="15" dirty="0">
                <a:solidFill>
                  <a:srgbClr val="FFFFFF"/>
                </a:solidFill>
                <a:latin typeface="Arial"/>
                <a:cs typeface="Arial"/>
              </a:rPr>
              <a:t>of their </a:t>
            </a:r>
            <a:r>
              <a:rPr sz="750" spc="20" dirty="0">
                <a:solidFill>
                  <a:srgbClr val="FFFFFF"/>
                </a:solidFill>
                <a:latin typeface="Arial"/>
                <a:cs typeface="Arial"/>
              </a:rPr>
              <a:t>respective </a:t>
            </a:r>
            <a:r>
              <a:rPr sz="750" spc="15" dirty="0">
                <a:solidFill>
                  <a:srgbClr val="FFFFFF"/>
                </a:solidFill>
                <a:latin typeface="Arial"/>
                <a:cs typeface="Arial"/>
              </a:rPr>
              <a:t>owners. </a:t>
            </a:r>
            <a:r>
              <a:rPr sz="750" spc="10" dirty="0">
                <a:solidFill>
                  <a:srgbClr val="FFFFFF"/>
                </a:solidFill>
                <a:latin typeface="Arial"/>
                <a:cs typeface="Arial"/>
              </a:rPr>
              <a:t>•</a:t>
            </a:r>
            <a:r>
              <a:rPr sz="75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50" spc="15" dirty="0">
                <a:solidFill>
                  <a:srgbClr val="FFFFFF"/>
                </a:solidFill>
                <a:latin typeface="Arial"/>
                <a:cs typeface="Arial"/>
              </a:rPr>
              <a:t>998-19812168_GMA-US_EndUser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00994" y="5409728"/>
            <a:ext cx="101600" cy="63500"/>
          </a:xfrm>
          <a:custGeom>
            <a:avLst/>
            <a:gdLst/>
            <a:ahLst/>
            <a:cxnLst/>
            <a:rect l="l" t="t" r="r" b="b"/>
            <a:pathLst>
              <a:path w="101600" h="63500">
                <a:moveTo>
                  <a:pt x="27914" y="7594"/>
                </a:moveTo>
                <a:lnTo>
                  <a:pt x="19723" y="7594"/>
                </a:lnTo>
                <a:lnTo>
                  <a:pt x="19723" y="61468"/>
                </a:lnTo>
                <a:lnTo>
                  <a:pt x="20916" y="63169"/>
                </a:lnTo>
                <a:lnTo>
                  <a:pt x="27317" y="63169"/>
                </a:lnTo>
                <a:lnTo>
                  <a:pt x="27914" y="60947"/>
                </a:lnTo>
                <a:lnTo>
                  <a:pt x="27914" y="7594"/>
                </a:lnTo>
                <a:close/>
              </a:path>
              <a:path w="101600" h="63500">
                <a:moveTo>
                  <a:pt x="46177" y="1028"/>
                </a:moveTo>
                <a:lnTo>
                  <a:pt x="1803" y="1028"/>
                </a:lnTo>
                <a:lnTo>
                  <a:pt x="0" y="1968"/>
                </a:lnTo>
                <a:lnTo>
                  <a:pt x="0" y="6578"/>
                </a:lnTo>
                <a:lnTo>
                  <a:pt x="1447" y="7594"/>
                </a:lnTo>
                <a:lnTo>
                  <a:pt x="46101" y="7594"/>
                </a:lnTo>
                <a:lnTo>
                  <a:pt x="47726" y="6578"/>
                </a:lnTo>
                <a:lnTo>
                  <a:pt x="47726" y="2133"/>
                </a:lnTo>
                <a:lnTo>
                  <a:pt x="46177" y="1028"/>
                </a:lnTo>
                <a:close/>
              </a:path>
              <a:path w="101600" h="63500">
                <a:moveTo>
                  <a:pt x="57302" y="0"/>
                </a:moveTo>
                <a:lnTo>
                  <a:pt x="52006" y="0"/>
                </a:lnTo>
                <a:lnTo>
                  <a:pt x="50393" y="2057"/>
                </a:lnTo>
                <a:lnTo>
                  <a:pt x="50464" y="5041"/>
                </a:lnTo>
                <a:lnTo>
                  <a:pt x="50736" y="5727"/>
                </a:lnTo>
                <a:lnTo>
                  <a:pt x="69088" y="56007"/>
                </a:lnTo>
                <a:lnTo>
                  <a:pt x="70878" y="60782"/>
                </a:lnTo>
                <a:lnTo>
                  <a:pt x="71818" y="63169"/>
                </a:lnTo>
                <a:lnTo>
                  <a:pt x="79667" y="63169"/>
                </a:lnTo>
                <a:lnTo>
                  <a:pt x="83268" y="53441"/>
                </a:lnTo>
                <a:lnTo>
                  <a:pt x="75819" y="53441"/>
                </a:lnTo>
                <a:lnTo>
                  <a:pt x="58970" y="4699"/>
                </a:lnTo>
                <a:lnTo>
                  <a:pt x="57302" y="0"/>
                </a:lnTo>
                <a:close/>
              </a:path>
              <a:path w="101600" h="63500">
                <a:moveTo>
                  <a:pt x="99644" y="0"/>
                </a:moveTo>
                <a:lnTo>
                  <a:pt x="94780" y="0"/>
                </a:lnTo>
                <a:lnTo>
                  <a:pt x="94007" y="2057"/>
                </a:lnTo>
                <a:lnTo>
                  <a:pt x="92899" y="5295"/>
                </a:lnTo>
                <a:lnTo>
                  <a:pt x="75819" y="53441"/>
                </a:lnTo>
                <a:lnTo>
                  <a:pt x="83268" y="53441"/>
                </a:lnTo>
                <a:lnTo>
                  <a:pt x="101092" y="5295"/>
                </a:lnTo>
                <a:lnTo>
                  <a:pt x="101275" y="4864"/>
                </a:lnTo>
                <a:lnTo>
                  <a:pt x="101346" y="1803"/>
                </a:lnTo>
                <a:lnTo>
                  <a:pt x="99644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90037" y="5265445"/>
            <a:ext cx="268605" cy="265430"/>
          </a:xfrm>
          <a:custGeom>
            <a:avLst/>
            <a:gdLst/>
            <a:ahLst/>
            <a:cxnLst/>
            <a:rect l="l" t="t" r="r" b="b"/>
            <a:pathLst>
              <a:path w="268605" h="265429">
                <a:moveTo>
                  <a:pt x="268478" y="265137"/>
                </a:moveTo>
                <a:lnTo>
                  <a:pt x="0" y="265137"/>
                </a:lnTo>
                <a:lnTo>
                  <a:pt x="0" y="0"/>
                </a:lnTo>
                <a:lnTo>
                  <a:pt x="268478" y="0"/>
                </a:lnTo>
                <a:lnTo>
                  <a:pt x="268478" y="265137"/>
                </a:lnTo>
                <a:close/>
              </a:path>
            </a:pathLst>
          </a:custGeom>
          <a:solidFill>
            <a:srgbClr val="0095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27604" y="5316801"/>
            <a:ext cx="189953" cy="15223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258274" y="5265858"/>
            <a:ext cx="264795" cy="264795"/>
          </a:xfrm>
          <a:custGeom>
            <a:avLst/>
            <a:gdLst/>
            <a:ahLst/>
            <a:cxnLst/>
            <a:rect l="l" t="t" r="r" b="b"/>
            <a:pathLst>
              <a:path w="264794" h="264795">
                <a:moveTo>
                  <a:pt x="264731" y="0"/>
                </a:moveTo>
                <a:lnTo>
                  <a:pt x="0" y="0"/>
                </a:lnTo>
                <a:lnTo>
                  <a:pt x="0" y="264731"/>
                </a:lnTo>
                <a:lnTo>
                  <a:pt x="264731" y="264731"/>
                </a:lnTo>
                <a:lnTo>
                  <a:pt x="264731" y="0"/>
                </a:lnTo>
                <a:close/>
              </a:path>
            </a:pathLst>
          </a:custGeom>
          <a:solidFill>
            <a:srgbClr val="3066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352400" y="5323016"/>
            <a:ext cx="76479" cy="14620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651698" y="5312905"/>
            <a:ext cx="205104" cy="171450"/>
          </a:xfrm>
          <a:custGeom>
            <a:avLst/>
            <a:gdLst/>
            <a:ahLst/>
            <a:cxnLst/>
            <a:rect l="l" t="t" r="r" b="b"/>
            <a:pathLst>
              <a:path w="205105" h="171450">
                <a:moveTo>
                  <a:pt x="204838" y="171030"/>
                </a:moveTo>
                <a:lnTo>
                  <a:pt x="0" y="171030"/>
                </a:lnTo>
                <a:lnTo>
                  <a:pt x="0" y="0"/>
                </a:lnTo>
                <a:lnTo>
                  <a:pt x="204838" y="0"/>
                </a:lnTo>
                <a:lnTo>
                  <a:pt x="204838" y="1710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622767" y="5265851"/>
            <a:ext cx="264795" cy="264795"/>
          </a:xfrm>
          <a:custGeom>
            <a:avLst/>
            <a:gdLst/>
            <a:ahLst/>
            <a:cxnLst/>
            <a:rect l="l" t="t" r="r" b="b"/>
            <a:pathLst>
              <a:path w="264794" h="264795">
                <a:moveTo>
                  <a:pt x="264731" y="0"/>
                </a:moveTo>
                <a:lnTo>
                  <a:pt x="0" y="0"/>
                </a:lnTo>
                <a:lnTo>
                  <a:pt x="0" y="264731"/>
                </a:lnTo>
                <a:lnTo>
                  <a:pt x="264731" y="264731"/>
                </a:lnTo>
                <a:lnTo>
                  <a:pt x="264731" y="198615"/>
                </a:lnTo>
                <a:lnTo>
                  <a:pt x="102082" y="198615"/>
                </a:lnTo>
                <a:lnTo>
                  <a:pt x="88162" y="197599"/>
                </a:lnTo>
                <a:lnTo>
                  <a:pt x="74877" y="194652"/>
                </a:lnTo>
                <a:lnTo>
                  <a:pt x="62361" y="189924"/>
                </a:lnTo>
                <a:lnTo>
                  <a:pt x="50749" y="183565"/>
                </a:lnTo>
                <a:lnTo>
                  <a:pt x="64298" y="183565"/>
                </a:lnTo>
                <a:lnTo>
                  <a:pt x="70281" y="183057"/>
                </a:lnTo>
                <a:lnTo>
                  <a:pt x="81175" y="180233"/>
                </a:lnTo>
                <a:lnTo>
                  <a:pt x="91274" y="175725"/>
                </a:lnTo>
                <a:lnTo>
                  <a:pt x="100406" y="169697"/>
                </a:lnTo>
                <a:lnTo>
                  <a:pt x="89951" y="167821"/>
                </a:lnTo>
                <a:lnTo>
                  <a:pt x="80921" y="162955"/>
                </a:lnTo>
                <a:lnTo>
                  <a:pt x="73838" y="155643"/>
                </a:lnTo>
                <a:lnTo>
                  <a:pt x="69227" y="146431"/>
                </a:lnTo>
                <a:lnTo>
                  <a:pt x="82892" y="146431"/>
                </a:lnTo>
                <a:lnTo>
                  <a:pt x="84963" y="145859"/>
                </a:lnTo>
                <a:lnTo>
                  <a:pt x="74428" y="141713"/>
                </a:lnTo>
                <a:lnTo>
                  <a:pt x="66197" y="134372"/>
                </a:lnTo>
                <a:lnTo>
                  <a:pt x="60840" y="124563"/>
                </a:lnTo>
                <a:lnTo>
                  <a:pt x="59285" y="115173"/>
                </a:lnTo>
                <a:lnTo>
                  <a:pt x="58927" y="115112"/>
                </a:lnTo>
                <a:lnTo>
                  <a:pt x="58927" y="112598"/>
                </a:lnTo>
                <a:lnTo>
                  <a:pt x="68295" y="112598"/>
                </a:lnTo>
                <a:lnTo>
                  <a:pt x="67029" y="111533"/>
                </a:lnTo>
                <a:lnTo>
                  <a:pt x="62045" y="104955"/>
                </a:lnTo>
                <a:lnTo>
                  <a:pt x="58748" y="97326"/>
                </a:lnTo>
                <a:lnTo>
                  <a:pt x="57556" y="88912"/>
                </a:lnTo>
                <a:lnTo>
                  <a:pt x="57556" y="82778"/>
                </a:lnTo>
                <a:lnTo>
                  <a:pt x="59207" y="77025"/>
                </a:lnTo>
                <a:lnTo>
                  <a:pt x="62090" y="72072"/>
                </a:lnTo>
                <a:lnTo>
                  <a:pt x="145515" y="72072"/>
                </a:lnTo>
                <a:lnTo>
                  <a:pt x="150707" y="68571"/>
                </a:lnTo>
                <a:lnTo>
                  <a:pt x="163741" y="65938"/>
                </a:lnTo>
                <a:lnTo>
                  <a:pt x="264731" y="65938"/>
                </a:lnTo>
                <a:lnTo>
                  <a:pt x="264731" y="0"/>
                </a:lnTo>
                <a:close/>
              </a:path>
              <a:path w="264794" h="264795">
                <a:moveTo>
                  <a:pt x="264731" y="81648"/>
                </a:moveTo>
                <a:lnTo>
                  <a:pt x="213969" y="81648"/>
                </a:lnTo>
                <a:lnTo>
                  <a:pt x="209486" y="88366"/>
                </a:lnTo>
                <a:lnTo>
                  <a:pt x="203809" y="94259"/>
                </a:lnTo>
                <a:lnTo>
                  <a:pt x="197269" y="98983"/>
                </a:lnTo>
                <a:lnTo>
                  <a:pt x="197269" y="103860"/>
                </a:lnTo>
                <a:lnTo>
                  <a:pt x="191143" y="136877"/>
                </a:lnTo>
                <a:lnTo>
                  <a:pt x="172824" y="167562"/>
                </a:lnTo>
                <a:lnTo>
                  <a:pt x="142956" y="189948"/>
                </a:lnTo>
                <a:lnTo>
                  <a:pt x="102082" y="198615"/>
                </a:lnTo>
                <a:lnTo>
                  <a:pt x="264731" y="198615"/>
                </a:lnTo>
                <a:lnTo>
                  <a:pt x="264731" y="81648"/>
                </a:lnTo>
                <a:close/>
              </a:path>
              <a:path w="264794" h="264795">
                <a:moveTo>
                  <a:pt x="64298" y="183565"/>
                </a:moveTo>
                <a:lnTo>
                  <a:pt x="50749" y="183565"/>
                </a:lnTo>
                <a:lnTo>
                  <a:pt x="53365" y="183870"/>
                </a:lnTo>
                <a:lnTo>
                  <a:pt x="56070" y="184035"/>
                </a:lnTo>
                <a:lnTo>
                  <a:pt x="58762" y="184035"/>
                </a:lnTo>
                <a:lnTo>
                  <a:pt x="64298" y="183565"/>
                </a:lnTo>
                <a:close/>
              </a:path>
              <a:path w="264794" h="264795">
                <a:moveTo>
                  <a:pt x="82892" y="146431"/>
                </a:moveTo>
                <a:lnTo>
                  <a:pt x="69227" y="146431"/>
                </a:lnTo>
                <a:lnTo>
                  <a:pt x="71272" y="146824"/>
                </a:lnTo>
                <a:lnTo>
                  <a:pt x="73571" y="147040"/>
                </a:lnTo>
                <a:lnTo>
                  <a:pt x="78790" y="147040"/>
                </a:lnTo>
                <a:lnTo>
                  <a:pt x="82156" y="146634"/>
                </a:lnTo>
                <a:lnTo>
                  <a:pt x="82892" y="146431"/>
                </a:lnTo>
                <a:close/>
              </a:path>
              <a:path w="264794" h="264795">
                <a:moveTo>
                  <a:pt x="68295" y="112598"/>
                </a:moveTo>
                <a:lnTo>
                  <a:pt x="58927" y="112598"/>
                </a:lnTo>
                <a:lnTo>
                  <a:pt x="58927" y="113017"/>
                </a:lnTo>
                <a:lnTo>
                  <a:pt x="59285" y="115173"/>
                </a:lnTo>
                <a:lnTo>
                  <a:pt x="67779" y="116611"/>
                </a:lnTo>
                <a:lnTo>
                  <a:pt x="73279" y="116789"/>
                </a:lnTo>
                <a:lnTo>
                  <a:pt x="68295" y="112598"/>
                </a:lnTo>
                <a:close/>
              </a:path>
              <a:path w="264794" h="264795">
                <a:moveTo>
                  <a:pt x="58927" y="113017"/>
                </a:moveTo>
                <a:lnTo>
                  <a:pt x="58927" y="115112"/>
                </a:lnTo>
                <a:lnTo>
                  <a:pt x="59285" y="115173"/>
                </a:lnTo>
                <a:lnTo>
                  <a:pt x="58927" y="113017"/>
                </a:lnTo>
                <a:close/>
              </a:path>
              <a:path w="264794" h="264795">
                <a:moveTo>
                  <a:pt x="145515" y="72072"/>
                </a:moveTo>
                <a:lnTo>
                  <a:pt x="62090" y="72072"/>
                </a:lnTo>
                <a:lnTo>
                  <a:pt x="75927" y="85895"/>
                </a:lnTo>
                <a:lnTo>
                  <a:pt x="92360" y="96648"/>
                </a:lnTo>
                <a:lnTo>
                  <a:pt x="110917" y="103860"/>
                </a:lnTo>
                <a:lnTo>
                  <a:pt x="131127" y="107061"/>
                </a:lnTo>
                <a:lnTo>
                  <a:pt x="130543" y="104609"/>
                </a:lnTo>
                <a:lnTo>
                  <a:pt x="130251" y="102057"/>
                </a:lnTo>
                <a:lnTo>
                  <a:pt x="130343" y="98983"/>
                </a:lnTo>
                <a:lnTo>
                  <a:pt x="132883" y="86399"/>
                </a:lnTo>
                <a:lnTo>
                  <a:pt x="140061" y="75750"/>
                </a:lnTo>
                <a:lnTo>
                  <a:pt x="145515" y="72072"/>
                </a:lnTo>
                <a:close/>
              </a:path>
              <a:path w="264794" h="264795">
                <a:moveTo>
                  <a:pt x="264731" y="68389"/>
                </a:moveTo>
                <a:lnTo>
                  <a:pt x="209461" y="68389"/>
                </a:lnTo>
                <a:lnTo>
                  <a:pt x="206959" y="76212"/>
                </a:lnTo>
                <a:lnTo>
                  <a:pt x="201637" y="82778"/>
                </a:lnTo>
                <a:lnTo>
                  <a:pt x="194729" y="86918"/>
                </a:lnTo>
                <a:lnTo>
                  <a:pt x="201510" y="86106"/>
                </a:lnTo>
                <a:lnTo>
                  <a:pt x="207962" y="84315"/>
                </a:lnTo>
                <a:lnTo>
                  <a:pt x="213969" y="81648"/>
                </a:lnTo>
                <a:lnTo>
                  <a:pt x="264731" y="81648"/>
                </a:lnTo>
                <a:lnTo>
                  <a:pt x="264731" y="68389"/>
                </a:lnTo>
                <a:close/>
              </a:path>
              <a:path w="264794" h="264795">
                <a:moveTo>
                  <a:pt x="264731" y="65938"/>
                </a:moveTo>
                <a:lnTo>
                  <a:pt x="163741" y="65938"/>
                </a:lnTo>
                <a:lnTo>
                  <a:pt x="170768" y="66676"/>
                </a:lnTo>
                <a:lnTo>
                  <a:pt x="177288" y="68789"/>
                </a:lnTo>
                <a:lnTo>
                  <a:pt x="183147" y="72121"/>
                </a:lnTo>
                <a:lnTo>
                  <a:pt x="188188" y="76517"/>
                </a:lnTo>
                <a:lnTo>
                  <a:pt x="195821" y="75018"/>
                </a:lnTo>
                <a:lnTo>
                  <a:pt x="202984" y="72224"/>
                </a:lnTo>
                <a:lnTo>
                  <a:pt x="209461" y="68389"/>
                </a:lnTo>
                <a:lnTo>
                  <a:pt x="264731" y="68389"/>
                </a:lnTo>
                <a:lnTo>
                  <a:pt x="264731" y="65938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987254" y="5265851"/>
            <a:ext cx="264795" cy="264795"/>
          </a:xfrm>
          <a:custGeom>
            <a:avLst/>
            <a:gdLst/>
            <a:ahLst/>
            <a:cxnLst/>
            <a:rect l="l" t="t" r="r" b="b"/>
            <a:pathLst>
              <a:path w="264794" h="264795">
                <a:moveTo>
                  <a:pt x="264731" y="0"/>
                </a:moveTo>
                <a:lnTo>
                  <a:pt x="0" y="0"/>
                </a:lnTo>
                <a:lnTo>
                  <a:pt x="0" y="264731"/>
                </a:lnTo>
                <a:lnTo>
                  <a:pt x="264731" y="264731"/>
                </a:lnTo>
                <a:lnTo>
                  <a:pt x="264731" y="0"/>
                </a:lnTo>
                <a:close/>
              </a:path>
            </a:pathLst>
          </a:custGeom>
          <a:solidFill>
            <a:srgbClr val="007A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043938" y="5323014"/>
            <a:ext cx="153205" cy="1504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351747" y="5264952"/>
            <a:ext cx="260527" cy="26563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712034" y="5265851"/>
            <a:ext cx="264795" cy="264795"/>
          </a:xfrm>
          <a:custGeom>
            <a:avLst/>
            <a:gdLst/>
            <a:ahLst/>
            <a:cxnLst/>
            <a:rect l="l" t="t" r="r" b="b"/>
            <a:pathLst>
              <a:path w="264794" h="264795">
                <a:moveTo>
                  <a:pt x="0" y="264731"/>
                </a:moveTo>
                <a:lnTo>
                  <a:pt x="264744" y="264731"/>
                </a:lnTo>
                <a:lnTo>
                  <a:pt x="264744" y="0"/>
                </a:lnTo>
                <a:lnTo>
                  <a:pt x="0" y="0"/>
                </a:lnTo>
                <a:lnTo>
                  <a:pt x="0" y="264731"/>
                </a:lnTo>
                <a:close/>
              </a:path>
            </a:pathLst>
          </a:custGeom>
          <a:solidFill>
            <a:srgbClr val="E52E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758484" y="5338628"/>
            <a:ext cx="175437" cy="1251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076524" y="5265445"/>
            <a:ext cx="268605" cy="265430"/>
          </a:xfrm>
          <a:custGeom>
            <a:avLst/>
            <a:gdLst/>
            <a:ahLst/>
            <a:cxnLst/>
            <a:rect l="l" t="t" r="r" b="b"/>
            <a:pathLst>
              <a:path w="268604" h="265429">
                <a:moveTo>
                  <a:pt x="268490" y="265137"/>
                </a:moveTo>
                <a:lnTo>
                  <a:pt x="0" y="265137"/>
                </a:lnTo>
                <a:lnTo>
                  <a:pt x="0" y="0"/>
                </a:lnTo>
                <a:lnTo>
                  <a:pt x="268490" y="0"/>
                </a:lnTo>
                <a:lnTo>
                  <a:pt x="268490" y="265137"/>
                </a:lnTo>
                <a:close/>
              </a:path>
            </a:pathLst>
          </a:custGeom>
          <a:solidFill>
            <a:srgbClr val="3066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112376" y="5299501"/>
            <a:ext cx="196775" cy="19701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63208" y="12"/>
            <a:ext cx="4528794" cy="64571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6872" y="587514"/>
            <a:ext cx="5210810" cy="110807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4200"/>
              </a:lnSpc>
              <a:spcBef>
                <a:spcPts val="340"/>
              </a:spcBef>
            </a:pPr>
            <a:r>
              <a:rPr sz="3600" spc="-100" dirty="0">
                <a:solidFill>
                  <a:srgbClr val="3DCD58"/>
                </a:solidFill>
              </a:rPr>
              <a:t>Maintain </a:t>
            </a:r>
            <a:r>
              <a:rPr sz="3600" spc="-35" dirty="0">
                <a:solidFill>
                  <a:srgbClr val="3DCD58"/>
                </a:solidFill>
              </a:rPr>
              <a:t>critical </a:t>
            </a:r>
            <a:r>
              <a:rPr sz="3600" spc="-70" dirty="0">
                <a:solidFill>
                  <a:srgbClr val="3DCD58"/>
                </a:solidFill>
              </a:rPr>
              <a:t>operations  </a:t>
            </a:r>
            <a:r>
              <a:rPr sz="3600" spc="-65" dirty="0">
                <a:solidFill>
                  <a:srgbClr val="3DCD58"/>
                </a:solidFill>
              </a:rPr>
              <a:t>with</a:t>
            </a:r>
            <a:r>
              <a:rPr sz="3600" spc="-85" dirty="0">
                <a:solidFill>
                  <a:srgbClr val="3DCD58"/>
                </a:solidFill>
              </a:rPr>
              <a:t> </a:t>
            </a:r>
            <a:r>
              <a:rPr sz="3600" spc="-45" dirty="0">
                <a:solidFill>
                  <a:srgbClr val="3DCD58"/>
                </a:solidFill>
              </a:rPr>
              <a:t>certainty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526834" y="2013800"/>
            <a:ext cx="4659630" cy="2031069"/>
          </a:xfrm>
          <a:prstGeom prst="rect">
            <a:avLst/>
          </a:prstGeom>
        </p:spPr>
        <p:txBody>
          <a:bodyPr vert="horz" wrap="square" lIns="0" tIns="146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1500" spc="-15" dirty="0">
                <a:solidFill>
                  <a:srgbClr val="3DCD58"/>
                </a:solidFill>
                <a:latin typeface="Arial"/>
                <a:cs typeface="Arial"/>
              </a:rPr>
              <a:t>Energy reliability </a:t>
            </a:r>
            <a:r>
              <a:rPr sz="1500" spc="-20" dirty="0">
                <a:solidFill>
                  <a:srgbClr val="3DCD58"/>
                </a:solidFill>
                <a:latin typeface="Arial"/>
                <a:cs typeface="Arial"/>
              </a:rPr>
              <a:t>has </a:t>
            </a:r>
            <a:r>
              <a:rPr sz="1500" spc="-10" dirty="0">
                <a:solidFill>
                  <a:srgbClr val="3DCD58"/>
                </a:solidFill>
                <a:latin typeface="Arial"/>
                <a:cs typeface="Arial"/>
              </a:rPr>
              <a:t>a</a:t>
            </a:r>
            <a:r>
              <a:rPr sz="1500" spc="25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3DCD58"/>
                </a:solidFill>
                <a:latin typeface="Arial"/>
                <a:cs typeface="Arial"/>
              </a:rPr>
              <a:t>name.</a:t>
            </a:r>
            <a:endParaRPr sz="1500" dirty="0">
              <a:latin typeface="Arial"/>
              <a:cs typeface="Arial"/>
            </a:endParaRPr>
          </a:p>
          <a:p>
            <a:pPr marL="12700" marR="5080" indent="-635">
              <a:lnSpc>
                <a:spcPct val="111100"/>
              </a:lnSpc>
              <a:spcBef>
                <a:spcPts val="850"/>
              </a:spcBef>
            </a:pPr>
            <a:r>
              <a:rPr sz="1500" spc="-60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home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offices to business enterprises,</a:t>
            </a:r>
            <a:r>
              <a:rPr sz="1500" spc="-8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40" dirty="0">
                <a:solidFill>
                  <a:srgbClr val="58595B"/>
                </a:solidFill>
                <a:latin typeface="Arial"/>
                <a:cs typeface="Arial"/>
              </a:rPr>
              <a:t>Smart-UPS</a:t>
            </a:r>
            <a:r>
              <a:rPr sz="1275" spc="-60" baseline="32679" dirty="0">
                <a:solidFill>
                  <a:srgbClr val="58595B"/>
                </a:solidFill>
                <a:latin typeface="Arial"/>
                <a:cs typeface="Arial"/>
              </a:rPr>
              <a:t>™ 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units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support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the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uninterruptible power needs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of</a:t>
            </a:r>
            <a:r>
              <a:rPr sz="1500" spc="-2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lang="en-US" sz="1500" spc="-2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your</a:t>
            </a:r>
            <a:r>
              <a:rPr lang="en-US" sz="1500" dirty="0">
                <a:latin typeface="Arial"/>
                <a:cs typeface="Arial"/>
              </a:rPr>
              <a:t> </a:t>
            </a:r>
            <a:r>
              <a:rPr sz="1500" spc="-50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equipment. </a:t>
            </a:r>
            <a:r>
              <a:rPr sz="1500" spc="-45" dirty="0">
                <a:solidFill>
                  <a:srgbClr val="58595B"/>
                </a:solidFill>
                <a:latin typeface="Arial"/>
                <a:cs typeface="Arial"/>
              </a:rPr>
              <a:t>This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time-tested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benchmark 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from  </a:t>
            </a:r>
            <a:r>
              <a:rPr sz="1500" spc="-45" dirty="0">
                <a:solidFill>
                  <a:srgbClr val="58595B"/>
                </a:solidFill>
                <a:latin typeface="Arial"/>
                <a:cs typeface="Arial"/>
              </a:rPr>
              <a:t>APC</a:t>
            </a:r>
            <a:r>
              <a:rPr sz="1275" spc="-67" baseline="32679" dirty="0">
                <a:solidFill>
                  <a:srgbClr val="58595B"/>
                </a:solidFill>
                <a:latin typeface="Arial"/>
                <a:cs typeface="Arial"/>
              </a:rPr>
              <a:t>™ </a:t>
            </a:r>
            <a:r>
              <a:rPr sz="1500" spc="2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Schneider Electric</a:t>
            </a:r>
            <a:r>
              <a:rPr sz="1275" spc="-15" baseline="32679" dirty="0">
                <a:solidFill>
                  <a:srgbClr val="58595B"/>
                </a:solidFill>
                <a:latin typeface="Arial"/>
                <a:cs typeface="Arial"/>
              </a:rPr>
              <a:t>™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protects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critical data 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connections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power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risks </a:t>
            </a:r>
            <a:r>
              <a:rPr sz="1500" spc="20" dirty="0">
                <a:solidFill>
                  <a:srgbClr val="58595B"/>
                </a:solidFill>
                <a:latin typeface="Arial"/>
                <a:cs typeface="Arial"/>
              </a:rPr>
              <a:t>by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supplying</a:t>
            </a:r>
            <a:r>
              <a:rPr sz="1500" spc="-2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clean,  reliable,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network-grade</a:t>
            </a:r>
            <a:r>
              <a:rPr sz="1500" spc="-6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40" dirty="0">
                <a:solidFill>
                  <a:srgbClr val="58595B"/>
                </a:solidFill>
                <a:latin typeface="Arial"/>
                <a:cs typeface="Arial"/>
              </a:rPr>
              <a:t>power.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20996" y="1670583"/>
            <a:ext cx="5681814" cy="487654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6872" y="587514"/>
            <a:ext cx="664862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00" dirty="0">
                <a:solidFill>
                  <a:srgbClr val="3DCD58"/>
                </a:solidFill>
              </a:rPr>
              <a:t>The </a:t>
            </a:r>
            <a:r>
              <a:rPr sz="3600" spc="-95" dirty="0">
                <a:solidFill>
                  <a:srgbClr val="3DCD58"/>
                </a:solidFill>
              </a:rPr>
              <a:t>Smart-UPS</a:t>
            </a:r>
            <a:r>
              <a:rPr sz="3600" spc="45" dirty="0">
                <a:solidFill>
                  <a:srgbClr val="3DCD58"/>
                </a:solidFill>
              </a:rPr>
              <a:t> </a:t>
            </a:r>
            <a:r>
              <a:rPr sz="3600" spc="-75" dirty="0">
                <a:solidFill>
                  <a:srgbClr val="3DCD58"/>
                </a:solidFill>
              </a:rPr>
              <a:t>family</a:t>
            </a:r>
            <a:endParaRPr sz="3600" dirty="0"/>
          </a:p>
        </p:txBody>
      </p:sp>
      <p:sp>
        <p:nvSpPr>
          <p:cNvPr id="4" name="object 4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27300" y="1577175"/>
            <a:ext cx="3627120" cy="2781300"/>
          </a:xfrm>
          <a:prstGeom prst="rect">
            <a:avLst/>
          </a:prstGeom>
        </p:spPr>
        <p:txBody>
          <a:bodyPr vert="horz" wrap="square" lIns="0" tIns="1460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1500" dirty="0">
                <a:solidFill>
                  <a:srgbClr val="3DCD58"/>
                </a:solidFill>
                <a:latin typeface="Arial"/>
                <a:cs typeface="Arial"/>
              </a:rPr>
              <a:t>A </a:t>
            </a:r>
            <a:r>
              <a:rPr sz="1500" spc="-15" dirty="0">
                <a:solidFill>
                  <a:srgbClr val="3DCD58"/>
                </a:solidFill>
                <a:latin typeface="Arial"/>
                <a:cs typeface="Arial"/>
              </a:rPr>
              <a:t>variety of </a:t>
            </a:r>
            <a:r>
              <a:rPr sz="1500" spc="-5" dirty="0">
                <a:solidFill>
                  <a:srgbClr val="3DCD58"/>
                </a:solidFill>
                <a:latin typeface="Arial"/>
                <a:cs typeface="Arial"/>
              </a:rPr>
              <a:t>models </a:t>
            </a:r>
            <a:r>
              <a:rPr sz="1500" spc="-20" dirty="0">
                <a:solidFill>
                  <a:srgbClr val="3DCD58"/>
                </a:solidFill>
                <a:latin typeface="Arial"/>
                <a:cs typeface="Arial"/>
              </a:rPr>
              <a:t>for </a:t>
            </a:r>
            <a:r>
              <a:rPr sz="1500" spc="-10" dirty="0">
                <a:solidFill>
                  <a:srgbClr val="3DCD58"/>
                </a:solidFill>
                <a:latin typeface="Arial"/>
                <a:cs typeface="Arial"/>
              </a:rPr>
              <a:t>a </a:t>
            </a:r>
            <a:r>
              <a:rPr sz="1500" spc="-15" dirty="0">
                <a:solidFill>
                  <a:srgbClr val="3DCD58"/>
                </a:solidFill>
                <a:latin typeface="Arial"/>
                <a:cs typeface="Arial"/>
              </a:rPr>
              <a:t>variety of</a:t>
            </a:r>
            <a:r>
              <a:rPr sz="1500" spc="50" dirty="0">
                <a:solidFill>
                  <a:srgbClr val="3DCD58"/>
                </a:solidFill>
                <a:latin typeface="Arial"/>
                <a:cs typeface="Arial"/>
              </a:rPr>
              <a:t> </a:t>
            </a:r>
            <a:r>
              <a:rPr sz="1500" spc="-5" dirty="0">
                <a:solidFill>
                  <a:srgbClr val="3DCD58"/>
                </a:solidFill>
                <a:latin typeface="Arial"/>
                <a:cs typeface="Arial"/>
              </a:rPr>
              <a:t>needs.</a:t>
            </a:r>
            <a:endParaRPr sz="1500" dirty="0">
              <a:latin typeface="Arial"/>
              <a:cs typeface="Arial"/>
            </a:endParaRPr>
          </a:p>
          <a:p>
            <a:pPr marL="12700" marR="5080">
              <a:lnSpc>
                <a:spcPct val="111100"/>
              </a:lnSpc>
              <a:spcBef>
                <a:spcPts val="850"/>
              </a:spcBef>
            </a:pPr>
            <a:r>
              <a:rPr sz="1500" spc="-30" dirty="0">
                <a:solidFill>
                  <a:srgbClr val="58595B"/>
                </a:solidFill>
                <a:latin typeface="Arial"/>
                <a:cs typeface="Arial"/>
              </a:rPr>
              <a:t>There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is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model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nearly  every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application </a:t>
            </a:r>
            <a:r>
              <a:rPr sz="15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30" dirty="0">
                <a:solidFill>
                  <a:srgbClr val="58595B"/>
                </a:solidFill>
                <a:latin typeface="Arial"/>
                <a:cs typeface="Arial"/>
              </a:rPr>
              <a:t>budget.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Home  offices, small businesses,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managed  </a:t>
            </a:r>
            <a:r>
              <a:rPr sz="1500" spc="20" dirty="0">
                <a:solidFill>
                  <a:srgbClr val="58595B"/>
                </a:solidFill>
                <a:latin typeface="Arial"/>
                <a:cs typeface="Arial"/>
              </a:rPr>
              <a:t>service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providers, </a:t>
            </a:r>
            <a:r>
              <a:rPr sz="1500" spc="25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500" spc="-45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professionals  </a:t>
            </a:r>
            <a:r>
              <a:rPr sz="1500" spc="20" dirty="0">
                <a:solidFill>
                  <a:srgbClr val="58595B"/>
                </a:solidFill>
                <a:latin typeface="Arial"/>
                <a:cs typeface="Arial"/>
              </a:rPr>
              <a:t>can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choose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sz="1500" spc="-10" dirty="0">
                <a:solidFill>
                  <a:srgbClr val="58595B"/>
                </a:solidFill>
                <a:latin typeface="Arial"/>
                <a:cs typeface="Arial"/>
              </a:rPr>
              <a:t>a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range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form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factors.  </a:t>
            </a:r>
            <a:r>
              <a:rPr sz="1500" spc="-45" dirty="0">
                <a:solidFill>
                  <a:srgbClr val="58595B"/>
                </a:solidFill>
                <a:latin typeface="Arial"/>
                <a:cs typeface="Arial"/>
              </a:rPr>
              <a:t>From </a:t>
            </a:r>
            <a:r>
              <a:rPr lang="en-US" sz="1500" spc="-5" dirty="0">
                <a:solidFill>
                  <a:srgbClr val="58595B"/>
                </a:solidFill>
                <a:latin typeface="Arial"/>
                <a:cs typeface="Arial"/>
              </a:rPr>
              <a:t>Basic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 to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scalable </a:t>
            </a:r>
            <a:r>
              <a:rPr lang="en-US" sz="1500" spc="-5" dirty="0">
                <a:solidFill>
                  <a:srgbClr val="58595B"/>
                </a:solidFill>
                <a:latin typeface="Arial"/>
                <a:cs typeface="Arial"/>
              </a:rPr>
              <a:t>Performance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,</a:t>
            </a:r>
            <a:r>
              <a:rPr lang="en-US" sz="1500" spc="-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25" dirty="0">
                <a:solidFill>
                  <a:srgbClr val="58595B"/>
                </a:solidFill>
                <a:latin typeface="Arial"/>
                <a:cs typeface="Arial"/>
              </a:rPr>
              <a:t>Smart-UPS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solutions are </a:t>
            </a:r>
            <a:r>
              <a:rPr sz="1500" spc="10" dirty="0">
                <a:solidFill>
                  <a:srgbClr val="58595B"/>
                </a:solidFill>
                <a:latin typeface="Arial"/>
                <a:cs typeface="Arial"/>
              </a:rPr>
              <a:t>ideal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500" dirty="0">
                <a:solidFill>
                  <a:srgbClr val="58595B"/>
                </a:solidFill>
                <a:latin typeface="Arial"/>
                <a:cs typeface="Arial"/>
              </a:rPr>
              <a:t>servers,  point-of-sale </a:t>
            </a:r>
            <a:r>
              <a:rPr sz="1500" spc="15" dirty="0">
                <a:solidFill>
                  <a:srgbClr val="58595B"/>
                </a:solidFill>
                <a:latin typeface="Arial"/>
                <a:cs typeface="Arial"/>
              </a:rPr>
              <a:t>equipment, </a:t>
            </a:r>
            <a:r>
              <a:rPr sz="1500" spc="-5" dirty="0">
                <a:solidFill>
                  <a:srgbClr val="58595B"/>
                </a:solidFill>
                <a:latin typeface="Arial"/>
                <a:cs typeface="Arial"/>
              </a:rPr>
              <a:t>routers, switches,  </a:t>
            </a:r>
            <a:r>
              <a:rPr sz="1500" spc="5" dirty="0">
                <a:solidFill>
                  <a:srgbClr val="58595B"/>
                </a:solidFill>
                <a:latin typeface="Arial"/>
                <a:cs typeface="Arial"/>
              </a:rPr>
              <a:t>hubs, </a:t>
            </a:r>
            <a:r>
              <a:rPr sz="1500" spc="25" dirty="0">
                <a:solidFill>
                  <a:srgbClr val="58595B"/>
                </a:solidFill>
                <a:latin typeface="Arial"/>
                <a:cs typeface="Arial"/>
              </a:rPr>
              <a:t>and</a:t>
            </a:r>
            <a:r>
              <a:rPr sz="15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500" spc="-15" dirty="0">
                <a:solidFill>
                  <a:srgbClr val="58595B"/>
                </a:solidFill>
                <a:latin typeface="Arial"/>
                <a:cs typeface="Arial"/>
              </a:rPr>
              <a:t>more.</a:t>
            </a:r>
            <a:endParaRPr sz="15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45925" y="5550357"/>
            <a:ext cx="2412365" cy="503555"/>
          </a:xfrm>
          <a:custGeom>
            <a:avLst/>
            <a:gdLst/>
            <a:ahLst/>
            <a:cxnLst/>
            <a:rect l="l" t="t" r="r" b="b"/>
            <a:pathLst>
              <a:path w="2412365" h="503554">
                <a:moveTo>
                  <a:pt x="2193658" y="0"/>
                </a:moveTo>
                <a:lnTo>
                  <a:pt x="218325" y="0"/>
                </a:lnTo>
                <a:lnTo>
                  <a:pt x="174326" y="5114"/>
                </a:lnTo>
                <a:lnTo>
                  <a:pt x="133345" y="19781"/>
                </a:lnTo>
                <a:lnTo>
                  <a:pt x="96259" y="42989"/>
                </a:lnTo>
                <a:lnTo>
                  <a:pt x="63947" y="73725"/>
                </a:lnTo>
                <a:lnTo>
                  <a:pt x="37287" y="110976"/>
                </a:lnTo>
                <a:lnTo>
                  <a:pt x="17157" y="153731"/>
                </a:lnTo>
                <a:lnTo>
                  <a:pt x="4435" y="200977"/>
                </a:lnTo>
                <a:lnTo>
                  <a:pt x="0" y="251701"/>
                </a:lnTo>
                <a:lnTo>
                  <a:pt x="4435" y="302429"/>
                </a:lnTo>
                <a:lnTo>
                  <a:pt x="17157" y="349678"/>
                </a:lnTo>
                <a:lnTo>
                  <a:pt x="37287" y="392435"/>
                </a:lnTo>
                <a:lnTo>
                  <a:pt x="63947" y="429688"/>
                </a:lnTo>
                <a:lnTo>
                  <a:pt x="96259" y="460425"/>
                </a:lnTo>
                <a:lnTo>
                  <a:pt x="133345" y="483633"/>
                </a:lnTo>
                <a:lnTo>
                  <a:pt x="174326" y="498301"/>
                </a:lnTo>
                <a:lnTo>
                  <a:pt x="218325" y="503415"/>
                </a:lnTo>
                <a:lnTo>
                  <a:pt x="2193658" y="503415"/>
                </a:lnTo>
                <a:lnTo>
                  <a:pt x="2237661" y="498301"/>
                </a:lnTo>
                <a:lnTo>
                  <a:pt x="2278646" y="483633"/>
                </a:lnTo>
                <a:lnTo>
                  <a:pt x="2315734" y="460425"/>
                </a:lnTo>
                <a:lnTo>
                  <a:pt x="2348047" y="429688"/>
                </a:lnTo>
                <a:lnTo>
                  <a:pt x="2374708" y="392435"/>
                </a:lnTo>
                <a:lnTo>
                  <a:pt x="2394838" y="349678"/>
                </a:lnTo>
                <a:lnTo>
                  <a:pt x="2407560" y="302429"/>
                </a:lnTo>
                <a:lnTo>
                  <a:pt x="2411996" y="251701"/>
                </a:lnTo>
                <a:lnTo>
                  <a:pt x="2407560" y="200977"/>
                </a:lnTo>
                <a:lnTo>
                  <a:pt x="2394838" y="153731"/>
                </a:lnTo>
                <a:lnTo>
                  <a:pt x="2374708" y="110976"/>
                </a:lnTo>
                <a:lnTo>
                  <a:pt x="2348047" y="73725"/>
                </a:lnTo>
                <a:lnTo>
                  <a:pt x="2315734" y="42989"/>
                </a:lnTo>
                <a:lnTo>
                  <a:pt x="2278646" y="19781"/>
                </a:lnTo>
                <a:lnTo>
                  <a:pt x="2237661" y="5114"/>
                </a:lnTo>
                <a:lnTo>
                  <a:pt x="2193658" y="0"/>
                </a:lnTo>
                <a:close/>
              </a:path>
            </a:pathLst>
          </a:custGeom>
          <a:solidFill>
            <a:srgbClr val="42B4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848017" y="5661145"/>
            <a:ext cx="182689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Choose yours</a:t>
            </a:r>
            <a:r>
              <a:rPr sz="1600" spc="-1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10" dirty="0">
                <a:solidFill>
                  <a:srgbClr val="FFFFFF"/>
                </a:solidFill>
                <a:latin typeface="Arial"/>
                <a:cs typeface="Arial"/>
              </a:rPr>
              <a:t>today</a:t>
            </a:r>
            <a:endParaRPr sz="16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l.boxcloud.com/api/2.0/internal_files/258694290712/versions/272630055736/representations/jpg_paged_2048x2048/content/1.jpg?access_token=1!3ZUKpHdGC7oeRgC1E15qCeMqllBYV5kp-rkLPEe5s2dZSTjtBMLjRZWTNXiDCkuKwrHiLrPtacxOPnOnOX5B1enCwtlIis38hCgoAhbrJkrAwHz2DIkUxYwsrm9O6NGXrV7i5OfPYXSbRUQDythi9e5FlvN8DVlLAGRlnWLC4KEFSjt6jx2suXkJMTQdk6ys2OorxUwYOHE_NbV4xFPXJRQwz6rVbmRoImlEN-KObOFMUPMZVSr1n8JaTkG9SM2F1rI46siAGmvVUyjnp25oslrsMfwSlzw8tvZO35pAU6PaQ5mTotMpIfIIzqrwi8zvlSFwrLTGubd7___OBQoaGQ4R3pHNtjQhS1T3DvRo_cP0LABUztKvzJWlHYV1Wk8BPVp-ht5p-1xgbSxEkQ..&amp;box_client_name=box-content-preview&amp;box_client_version=1.28.1">
            <a:extLst>
              <a:ext uri="{FF2B5EF4-FFF2-40B4-BE49-F238E27FC236}">
                <a16:creationId xmlns:a16="http://schemas.microsoft.com/office/drawing/2014/main" id="{5B4C966B-0CB9-4E9B-BB63-08A745B9B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74"/>
            <a:ext cx="10693400" cy="601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ject 4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D2BA166-59CA-476D-9CB4-1E36FF3A7037}"/>
              </a:ext>
            </a:extLst>
          </p:cNvPr>
          <p:cNvSpPr/>
          <p:nvPr/>
        </p:nvSpPr>
        <p:spPr>
          <a:xfrm>
            <a:off x="-2317" y="5047274"/>
            <a:ext cx="10692130" cy="1318183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8900" y="5262217"/>
            <a:ext cx="7367088" cy="700192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660"/>
              </a:spcBef>
            </a:pPr>
            <a:r>
              <a:rPr lang="en-US" sz="4400" spc="-350" dirty="0">
                <a:solidFill>
                  <a:srgbClr val="FFFFFF"/>
                </a:solidFill>
              </a:rPr>
              <a:t>Connected </a:t>
            </a:r>
            <a:r>
              <a:rPr sz="4400" spc="-350" dirty="0">
                <a:solidFill>
                  <a:srgbClr val="FFFFFF"/>
                </a:solidFill>
              </a:rPr>
              <a:t>S</a:t>
            </a:r>
            <a:r>
              <a:rPr sz="4400" spc="-145" dirty="0">
                <a:solidFill>
                  <a:srgbClr val="FFFFFF"/>
                </a:solidFill>
              </a:rPr>
              <a:t>m</a:t>
            </a:r>
            <a:r>
              <a:rPr sz="4400" spc="-165" dirty="0">
                <a:solidFill>
                  <a:srgbClr val="FFFFFF"/>
                </a:solidFill>
              </a:rPr>
              <a:t>a</a:t>
            </a:r>
            <a:r>
              <a:rPr sz="4400" spc="90" dirty="0">
                <a:solidFill>
                  <a:srgbClr val="FFFFFF"/>
                </a:solidFill>
              </a:rPr>
              <a:t>r</a:t>
            </a:r>
            <a:r>
              <a:rPr sz="4400" spc="-190" dirty="0">
                <a:solidFill>
                  <a:srgbClr val="FFFFFF"/>
                </a:solidFill>
              </a:rPr>
              <a:t>t</a:t>
            </a:r>
            <a:r>
              <a:rPr sz="4400" spc="-5" dirty="0">
                <a:solidFill>
                  <a:srgbClr val="FFFFFF"/>
                </a:solidFill>
              </a:rPr>
              <a:t>-</a:t>
            </a:r>
            <a:r>
              <a:rPr sz="4400" spc="-110" dirty="0">
                <a:solidFill>
                  <a:srgbClr val="FFFFFF"/>
                </a:solidFill>
              </a:rPr>
              <a:t>U</a:t>
            </a:r>
            <a:r>
              <a:rPr sz="4400" spc="-345" dirty="0">
                <a:solidFill>
                  <a:srgbClr val="FFFFFF"/>
                </a:solidFill>
              </a:rPr>
              <a:t>P</a:t>
            </a:r>
            <a:r>
              <a:rPr sz="4400" spc="-140" dirty="0">
                <a:solidFill>
                  <a:srgbClr val="FFFFFF"/>
                </a:solidFill>
              </a:rPr>
              <a:t>S </a:t>
            </a:r>
            <a:r>
              <a:rPr lang="en-US" sz="4400" spc="-100" dirty="0">
                <a:solidFill>
                  <a:srgbClr val="FFFFFF"/>
                </a:solidFill>
              </a:rPr>
              <a:t>M</a:t>
            </a:r>
            <a:r>
              <a:rPr sz="4400" spc="-100" dirty="0">
                <a:solidFill>
                  <a:srgbClr val="FFFFFF"/>
                </a:solidFill>
              </a:rPr>
              <a:t>odels</a:t>
            </a:r>
            <a:endParaRPr sz="4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0004" y="1459102"/>
            <a:ext cx="1786889" cy="1880643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31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160020">
              <a:lnSpc>
                <a:spcPct val="100000"/>
              </a:lnSpc>
              <a:spcBef>
                <a:spcPts val="5"/>
              </a:spcBef>
            </a:pP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55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300" dirty="0">
              <a:latin typeface="Arial"/>
              <a:cs typeface="Arial"/>
            </a:endParaRPr>
          </a:p>
          <a:p>
            <a:pPr marL="268605" marR="360680" indent="-108585">
              <a:lnSpc>
                <a:spcPts val="1600"/>
              </a:lnSpc>
              <a:spcBef>
                <a:spcPts val="625"/>
              </a:spcBef>
              <a:buChar char="•"/>
              <a:tabLst>
                <a:tab pos="269240" algn="l"/>
              </a:tabLst>
            </a:pPr>
            <a:r>
              <a:rPr sz="1400" spc="-45" dirty="0">
                <a:solidFill>
                  <a:srgbClr val="FFFFFF"/>
                </a:solidFill>
                <a:latin typeface="Arial"/>
                <a:cs typeface="Arial"/>
              </a:rPr>
              <a:t>Small</a:t>
            </a:r>
            <a:r>
              <a:rPr sz="14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business  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routers</a:t>
            </a:r>
            <a:endParaRPr sz="1400" dirty="0">
              <a:latin typeface="Arial"/>
              <a:cs typeface="Arial"/>
            </a:endParaRPr>
          </a:p>
          <a:p>
            <a:pPr marL="268605" marR="713105" indent="-108585">
              <a:lnSpc>
                <a:spcPts val="1600"/>
              </a:lnSpc>
              <a:spcBef>
                <a:spcPts val="565"/>
              </a:spcBef>
              <a:buChar char="•"/>
              <a:tabLst>
                <a:tab pos="269240" algn="l"/>
              </a:tabLst>
            </a:pPr>
            <a:r>
              <a:rPr lang="en-US" sz="1400" spc="-105" dirty="0">
                <a:solidFill>
                  <a:srgbClr val="FFFFFF"/>
                </a:solidFill>
                <a:latin typeface="Arial"/>
                <a:cs typeface="Arial"/>
              </a:rPr>
              <a:t>Entry-level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servers</a:t>
            </a:r>
            <a:endParaRPr sz="1400" dirty="0">
              <a:latin typeface="Arial"/>
              <a:cs typeface="Arial"/>
            </a:endParaRPr>
          </a:p>
          <a:p>
            <a:pPr marL="268605" marR="567055" indent="-108585">
              <a:lnSpc>
                <a:spcPts val="1600"/>
              </a:lnSpc>
              <a:spcBef>
                <a:spcPts val="570"/>
              </a:spcBef>
              <a:buChar char="•"/>
              <a:tabLst>
                <a:tab pos="269240" algn="l"/>
              </a:tabLst>
            </a:pPr>
            <a:r>
              <a:rPr sz="1400" spc="-114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oi</a:t>
            </a:r>
            <a:r>
              <a:rPr sz="1400" spc="-5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400" spc="-5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400" spc="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400" spc="-45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400" spc="-4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e 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equipment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6873" y="587514"/>
            <a:ext cx="58724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90" dirty="0">
                <a:solidFill>
                  <a:srgbClr val="3DCD58"/>
                </a:solidFill>
              </a:rPr>
              <a:t>SMC: </a:t>
            </a:r>
            <a:r>
              <a:rPr lang="en-US" sz="3600" spc="-55" dirty="0">
                <a:solidFill>
                  <a:srgbClr val="3DCD58"/>
                </a:solidFill>
              </a:rPr>
              <a:t>Basic</a:t>
            </a:r>
            <a:r>
              <a:rPr sz="3600" spc="-55" dirty="0">
                <a:solidFill>
                  <a:srgbClr val="3DCD58"/>
                </a:solidFill>
              </a:rPr>
              <a:t> </a:t>
            </a:r>
            <a:r>
              <a:rPr sz="3600" spc="-160" dirty="0">
                <a:solidFill>
                  <a:srgbClr val="3DCD58"/>
                </a:solidFill>
              </a:rPr>
              <a:t>UPS</a:t>
            </a:r>
            <a:r>
              <a:rPr sz="3600" dirty="0">
                <a:solidFill>
                  <a:srgbClr val="3DCD58"/>
                </a:solidFill>
              </a:rPr>
              <a:t> </a:t>
            </a:r>
            <a:r>
              <a:rPr sz="3600" spc="-25" dirty="0">
                <a:solidFill>
                  <a:srgbClr val="3DCD58"/>
                </a:solidFill>
              </a:rPr>
              <a:t>models</a:t>
            </a:r>
            <a:endParaRPr sz="3600" dirty="0"/>
          </a:p>
        </p:txBody>
      </p:sp>
      <p:sp>
        <p:nvSpPr>
          <p:cNvPr id="5" name="object 5"/>
          <p:cNvSpPr/>
          <p:nvPr/>
        </p:nvSpPr>
        <p:spPr>
          <a:xfrm>
            <a:off x="6714046" y="1929561"/>
            <a:ext cx="3541582" cy="12226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432582" y="3070377"/>
            <a:ext cx="80552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42B4E6"/>
                </a:solidFill>
                <a:latin typeface="Arial"/>
                <a:cs typeface="Arial"/>
              </a:rPr>
              <a:t>SMC1500</a:t>
            </a:r>
            <a:r>
              <a:rPr lang="en-US" sz="800" spc="-10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800" spc="-10" dirty="0">
                <a:solidFill>
                  <a:srgbClr val="42B4E6"/>
                </a:solidFill>
                <a:latin typeface="Arial"/>
                <a:cs typeface="Arial"/>
              </a:rPr>
              <a:t>-2UC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084521" y="3520313"/>
            <a:ext cx="2963225" cy="22209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493117" y="5683237"/>
            <a:ext cx="559339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42B4E6"/>
                </a:solidFill>
                <a:latin typeface="Arial"/>
                <a:cs typeface="Arial"/>
              </a:rPr>
              <a:t>SMC1000</a:t>
            </a:r>
            <a:r>
              <a:rPr lang="en-US" sz="800" spc="-10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800" spc="-10" dirty="0">
                <a:solidFill>
                  <a:srgbClr val="42B4E6"/>
                </a:solidFill>
                <a:latin typeface="Arial"/>
                <a:cs typeface="Arial"/>
              </a:rPr>
              <a:t>C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43934" y="1450111"/>
            <a:ext cx="2111663" cy="18603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320422" y="3231832"/>
            <a:ext cx="560041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42B4E6"/>
                </a:solidFill>
                <a:latin typeface="Arial"/>
                <a:cs typeface="Arial"/>
              </a:rPr>
              <a:t>SMC1500</a:t>
            </a:r>
            <a:r>
              <a:rPr lang="en-US" sz="800" spc="-10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800" spc="-10" dirty="0">
                <a:solidFill>
                  <a:srgbClr val="42B4E6"/>
                </a:solidFill>
                <a:latin typeface="Arial"/>
                <a:cs typeface="Arial"/>
              </a:rPr>
              <a:t>C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386766" y="4650752"/>
            <a:ext cx="3851340" cy="10897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458794" y="5683237"/>
            <a:ext cx="73989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0" dirty="0">
                <a:solidFill>
                  <a:srgbClr val="42B4E6"/>
                </a:solidFill>
                <a:latin typeface="Arial"/>
                <a:cs typeface="Arial"/>
              </a:rPr>
              <a:t>SMC1000</a:t>
            </a:r>
            <a:r>
              <a:rPr lang="en-US" sz="800" spc="-10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800" spc="-10" dirty="0">
                <a:solidFill>
                  <a:srgbClr val="42B4E6"/>
                </a:solidFill>
                <a:latin typeface="Arial"/>
                <a:cs typeface="Arial"/>
              </a:rPr>
              <a:t>-2UC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46345" y="4404174"/>
            <a:ext cx="1774189" cy="503555"/>
          </a:xfrm>
          <a:custGeom>
            <a:avLst/>
            <a:gdLst/>
            <a:ahLst/>
            <a:cxnLst/>
            <a:rect l="l" t="t" r="r" b="b"/>
            <a:pathLst>
              <a:path w="1774189" h="503554">
                <a:moveTo>
                  <a:pt x="1774024" y="251701"/>
                </a:moveTo>
                <a:lnTo>
                  <a:pt x="1769609" y="296946"/>
                </a:lnTo>
                <a:lnTo>
                  <a:pt x="1756880" y="339531"/>
                </a:lnTo>
                <a:lnTo>
                  <a:pt x="1736610" y="378744"/>
                </a:lnTo>
                <a:lnTo>
                  <a:pt x="1709574" y="413875"/>
                </a:lnTo>
                <a:lnTo>
                  <a:pt x="1676546" y="444214"/>
                </a:lnTo>
                <a:lnTo>
                  <a:pt x="1638300" y="469048"/>
                </a:lnTo>
                <a:lnTo>
                  <a:pt x="1595610" y="487667"/>
                </a:lnTo>
                <a:lnTo>
                  <a:pt x="1549251" y="499359"/>
                </a:lnTo>
                <a:lnTo>
                  <a:pt x="1499997" y="503415"/>
                </a:lnTo>
                <a:lnTo>
                  <a:pt x="274027" y="503415"/>
                </a:lnTo>
                <a:lnTo>
                  <a:pt x="224773" y="499359"/>
                </a:lnTo>
                <a:lnTo>
                  <a:pt x="178414" y="487667"/>
                </a:lnTo>
                <a:lnTo>
                  <a:pt x="135724" y="469048"/>
                </a:lnTo>
                <a:lnTo>
                  <a:pt x="97478" y="444214"/>
                </a:lnTo>
                <a:lnTo>
                  <a:pt x="64450" y="413875"/>
                </a:lnTo>
                <a:lnTo>
                  <a:pt x="37414" y="378744"/>
                </a:lnTo>
                <a:lnTo>
                  <a:pt x="17144" y="339531"/>
                </a:lnTo>
                <a:lnTo>
                  <a:pt x="4415" y="296946"/>
                </a:lnTo>
                <a:lnTo>
                  <a:pt x="0" y="251701"/>
                </a:lnTo>
                <a:lnTo>
                  <a:pt x="4415" y="206460"/>
                </a:lnTo>
                <a:lnTo>
                  <a:pt x="17144" y="163878"/>
                </a:lnTo>
                <a:lnTo>
                  <a:pt x="37414" y="124666"/>
                </a:lnTo>
                <a:lnTo>
                  <a:pt x="64450" y="89537"/>
                </a:lnTo>
                <a:lnTo>
                  <a:pt x="97478" y="59200"/>
                </a:lnTo>
                <a:lnTo>
                  <a:pt x="135724" y="34366"/>
                </a:lnTo>
                <a:lnTo>
                  <a:pt x="178414" y="15748"/>
                </a:lnTo>
                <a:lnTo>
                  <a:pt x="224773" y="4055"/>
                </a:lnTo>
                <a:lnTo>
                  <a:pt x="274027" y="0"/>
                </a:lnTo>
                <a:lnTo>
                  <a:pt x="1499997" y="0"/>
                </a:lnTo>
                <a:lnTo>
                  <a:pt x="1549251" y="4055"/>
                </a:lnTo>
                <a:lnTo>
                  <a:pt x="1595610" y="15748"/>
                </a:lnTo>
                <a:lnTo>
                  <a:pt x="1638300" y="34366"/>
                </a:lnTo>
                <a:lnTo>
                  <a:pt x="1676546" y="59200"/>
                </a:lnTo>
                <a:lnTo>
                  <a:pt x="1709574" y="89537"/>
                </a:lnTo>
                <a:lnTo>
                  <a:pt x="1736610" y="124666"/>
                </a:lnTo>
                <a:lnTo>
                  <a:pt x="1756880" y="163878"/>
                </a:lnTo>
                <a:lnTo>
                  <a:pt x="1769609" y="206460"/>
                </a:lnTo>
                <a:lnTo>
                  <a:pt x="1774024" y="251701"/>
                </a:lnTo>
                <a:close/>
              </a:path>
            </a:pathLst>
          </a:custGeom>
          <a:ln w="1270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873257" y="4557698"/>
            <a:ext cx="94615" cy="203200"/>
          </a:xfrm>
          <a:custGeom>
            <a:avLst/>
            <a:gdLst/>
            <a:ahLst/>
            <a:cxnLst/>
            <a:rect l="l" t="t" r="r" b="b"/>
            <a:pathLst>
              <a:path w="94615" h="203200">
                <a:moveTo>
                  <a:pt x="0" y="203098"/>
                </a:moveTo>
                <a:lnTo>
                  <a:pt x="94119" y="101549"/>
                </a:ln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91200" y="4659246"/>
            <a:ext cx="271145" cy="0"/>
          </a:xfrm>
          <a:custGeom>
            <a:avLst/>
            <a:gdLst/>
            <a:ahLst/>
            <a:cxnLst/>
            <a:rect l="l" t="t" r="r" b="b"/>
            <a:pathLst>
              <a:path w="271144">
                <a:moveTo>
                  <a:pt x="27108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18405" y="5159921"/>
            <a:ext cx="1807210" cy="503555"/>
          </a:xfrm>
          <a:custGeom>
            <a:avLst/>
            <a:gdLst/>
            <a:ahLst/>
            <a:cxnLst/>
            <a:rect l="l" t="t" r="r" b="b"/>
            <a:pathLst>
              <a:path w="1807210" h="503554">
                <a:moveTo>
                  <a:pt x="1807171" y="251701"/>
                </a:moveTo>
                <a:lnTo>
                  <a:pt x="1802674" y="296946"/>
                </a:lnTo>
                <a:lnTo>
                  <a:pt x="1789707" y="339531"/>
                </a:lnTo>
                <a:lnTo>
                  <a:pt x="1769059" y="378744"/>
                </a:lnTo>
                <a:lnTo>
                  <a:pt x="1741519" y="413875"/>
                </a:lnTo>
                <a:lnTo>
                  <a:pt x="1707874" y="444214"/>
                </a:lnTo>
                <a:lnTo>
                  <a:pt x="1668914" y="469048"/>
                </a:lnTo>
                <a:lnTo>
                  <a:pt x="1625427" y="487667"/>
                </a:lnTo>
                <a:lnTo>
                  <a:pt x="1578202" y="499359"/>
                </a:lnTo>
                <a:lnTo>
                  <a:pt x="1528025" y="503415"/>
                </a:lnTo>
                <a:lnTo>
                  <a:pt x="279146" y="503415"/>
                </a:lnTo>
                <a:lnTo>
                  <a:pt x="228969" y="499359"/>
                </a:lnTo>
                <a:lnTo>
                  <a:pt x="181744" y="487667"/>
                </a:lnTo>
                <a:lnTo>
                  <a:pt x="138256" y="469048"/>
                </a:lnTo>
                <a:lnTo>
                  <a:pt x="99296" y="444214"/>
                </a:lnTo>
                <a:lnTo>
                  <a:pt x="65652" y="413875"/>
                </a:lnTo>
                <a:lnTo>
                  <a:pt x="38112" y="378744"/>
                </a:lnTo>
                <a:lnTo>
                  <a:pt x="17464" y="339531"/>
                </a:lnTo>
                <a:lnTo>
                  <a:pt x="4497" y="296946"/>
                </a:lnTo>
                <a:lnTo>
                  <a:pt x="0" y="251701"/>
                </a:lnTo>
                <a:lnTo>
                  <a:pt x="4497" y="206460"/>
                </a:lnTo>
                <a:lnTo>
                  <a:pt x="17464" y="163878"/>
                </a:lnTo>
                <a:lnTo>
                  <a:pt x="38112" y="124666"/>
                </a:lnTo>
                <a:lnTo>
                  <a:pt x="65652" y="89537"/>
                </a:lnTo>
                <a:lnTo>
                  <a:pt x="99296" y="59200"/>
                </a:lnTo>
                <a:lnTo>
                  <a:pt x="138256" y="34366"/>
                </a:lnTo>
                <a:lnTo>
                  <a:pt x="181744" y="15748"/>
                </a:lnTo>
                <a:lnTo>
                  <a:pt x="228969" y="4055"/>
                </a:lnTo>
                <a:lnTo>
                  <a:pt x="279146" y="0"/>
                </a:lnTo>
                <a:lnTo>
                  <a:pt x="1528025" y="0"/>
                </a:lnTo>
                <a:lnTo>
                  <a:pt x="1578202" y="4055"/>
                </a:lnTo>
                <a:lnTo>
                  <a:pt x="1625427" y="15748"/>
                </a:lnTo>
                <a:lnTo>
                  <a:pt x="1668914" y="34366"/>
                </a:lnTo>
                <a:lnTo>
                  <a:pt x="1707874" y="59200"/>
                </a:lnTo>
                <a:lnTo>
                  <a:pt x="1741519" y="89537"/>
                </a:lnTo>
                <a:lnTo>
                  <a:pt x="1769059" y="124666"/>
                </a:lnTo>
                <a:lnTo>
                  <a:pt x="1789707" y="163878"/>
                </a:lnTo>
                <a:lnTo>
                  <a:pt x="1802674" y="206460"/>
                </a:lnTo>
                <a:lnTo>
                  <a:pt x="1807171" y="251701"/>
                </a:lnTo>
                <a:close/>
              </a:path>
            </a:pathLst>
          </a:custGeom>
          <a:ln w="1270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45306" y="5310088"/>
            <a:ext cx="94615" cy="203200"/>
          </a:xfrm>
          <a:custGeom>
            <a:avLst/>
            <a:gdLst/>
            <a:ahLst/>
            <a:cxnLst/>
            <a:rect l="l" t="t" r="r" b="b"/>
            <a:pathLst>
              <a:path w="94615" h="203200">
                <a:moveTo>
                  <a:pt x="0" y="203098"/>
                </a:moveTo>
                <a:lnTo>
                  <a:pt x="94119" y="101549"/>
                </a:ln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63249" y="5411631"/>
            <a:ext cx="271145" cy="0"/>
          </a:xfrm>
          <a:custGeom>
            <a:avLst/>
            <a:gdLst/>
            <a:ahLst/>
            <a:cxnLst/>
            <a:rect l="l" t="t" r="r" b="b"/>
            <a:pathLst>
              <a:path w="271144">
                <a:moveTo>
                  <a:pt x="27108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048250" y="4520513"/>
            <a:ext cx="988694" cy="1108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735">
              <a:lnSpc>
                <a:spcPct val="100000"/>
              </a:lnSpc>
              <a:spcBef>
                <a:spcPts val="100"/>
              </a:spcBef>
            </a:pPr>
            <a:r>
              <a:rPr sz="1500" spc="-85" dirty="0">
                <a:solidFill>
                  <a:srgbClr val="9FA0A4"/>
                </a:solidFill>
                <a:latin typeface="Arial"/>
                <a:cs typeface="Arial"/>
              </a:rPr>
              <a:t>FE</a:t>
            </a:r>
            <a:r>
              <a:rPr sz="1500" spc="-130" dirty="0">
                <a:solidFill>
                  <a:srgbClr val="9FA0A4"/>
                </a:solidFill>
                <a:latin typeface="Arial"/>
                <a:cs typeface="Arial"/>
              </a:rPr>
              <a:t>A</a:t>
            </a:r>
            <a:r>
              <a:rPr sz="1500" spc="-70" dirty="0">
                <a:solidFill>
                  <a:srgbClr val="9FA0A4"/>
                </a:solidFill>
                <a:latin typeface="Arial"/>
                <a:cs typeface="Arial"/>
              </a:rPr>
              <a:t>TURES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12700" marR="362585">
              <a:lnSpc>
                <a:spcPts val="1600"/>
              </a:lnSpc>
              <a:spcBef>
                <a:spcPts val="1475"/>
              </a:spcBef>
            </a:pPr>
            <a:r>
              <a:rPr sz="1500" spc="-4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500" spc="-6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5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0004" y="1457833"/>
            <a:ext cx="1786889" cy="1881925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44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160020">
              <a:lnSpc>
                <a:spcPct val="100000"/>
              </a:lnSpc>
              <a:spcBef>
                <a:spcPts val="5"/>
              </a:spcBef>
            </a:pP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55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300" dirty="0">
              <a:latin typeface="Arial"/>
              <a:cs typeface="Arial"/>
            </a:endParaRPr>
          </a:p>
          <a:p>
            <a:pPr marL="268605" marR="360680" indent="-108585">
              <a:lnSpc>
                <a:spcPts val="1600"/>
              </a:lnSpc>
              <a:spcBef>
                <a:spcPts val="625"/>
              </a:spcBef>
              <a:buChar char="•"/>
              <a:tabLst>
                <a:tab pos="269240" algn="l"/>
              </a:tabLst>
            </a:pPr>
            <a:r>
              <a:rPr sz="1400" spc="-45" dirty="0">
                <a:solidFill>
                  <a:srgbClr val="FFFFFF"/>
                </a:solidFill>
                <a:latin typeface="Arial"/>
                <a:cs typeface="Arial"/>
              </a:rPr>
              <a:t>Small</a:t>
            </a:r>
            <a:r>
              <a:rPr sz="14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business  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routers</a:t>
            </a:r>
            <a:endParaRPr sz="1400" dirty="0">
              <a:latin typeface="Arial"/>
              <a:cs typeface="Arial"/>
            </a:endParaRPr>
          </a:p>
          <a:p>
            <a:pPr marL="268605" marR="713105" indent="-108585">
              <a:lnSpc>
                <a:spcPts val="1600"/>
              </a:lnSpc>
              <a:spcBef>
                <a:spcPts val="565"/>
              </a:spcBef>
              <a:buChar char="•"/>
              <a:tabLst>
                <a:tab pos="269240" algn="l"/>
              </a:tabLst>
            </a:pPr>
            <a:r>
              <a:rPr lang="en-US" sz="1400" spc="-105" dirty="0">
                <a:solidFill>
                  <a:srgbClr val="FFFFFF"/>
                </a:solidFill>
                <a:latin typeface="Arial"/>
                <a:cs typeface="Arial"/>
              </a:rPr>
              <a:t>Entry-level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 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servers</a:t>
            </a:r>
            <a:endParaRPr sz="1400" dirty="0">
              <a:latin typeface="Arial"/>
              <a:cs typeface="Arial"/>
            </a:endParaRPr>
          </a:p>
          <a:p>
            <a:pPr marL="268605" marR="567055" indent="-108585">
              <a:lnSpc>
                <a:spcPts val="1600"/>
              </a:lnSpc>
              <a:spcBef>
                <a:spcPts val="570"/>
              </a:spcBef>
              <a:buChar char="•"/>
              <a:tabLst>
                <a:tab pos="269240" algn="l"/>
              </a:tabLst>
            </a:pPr>
            <a:r>
              <a:rPr sz="1400" spc="-114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oi</a:t>
            </a:r>
            <a:r>
              <a:rPr sz="1400" spc="-50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400" spc="-5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400" spc="1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400" spc="-45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400" spc="-4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400" spc="-3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400" spc="-5" dirty="0">
                <a:solidFill>
                  <a:srgbClr val="FFFFFF"/>
                </a:solidFill>
                <a:latin typeface="Arial"/>
                <a:cs typeface="Arial"/>
              </a:rPr>
              <a:t>e 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equipment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6873" y="634098"/>
            <a:ext cx="363283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SMC: </a:t>
            </a:r>
            <a:r>
              <a:rPr lang="en-US" spc="-25" dirty="0"/>
              <a:t>Basic</a:t>
            </a:r>
            <a:r>
              <a:rPr spc="-25" dirty="0"/>
              <a:t> </a:t>
            </a:r>
            <a:r>
              <a:rPr spc="-90" dirty="0"/>
              <a:t>UPS</a:t>
            </a:r>
            <a:r>
              <a:rPr spc="40" dirty="0"/>
              <a:t> </a:t>
            </a:r>
            <a:r>
              <a:rPr spc="-10" dirty="0"/>
              <a:t>models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526817" y="1691753"/>
            <a:ext cx="3376929" cy="334073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77800" indent="-165100">
              <a:lnSpc>
                <a:spcPct val="100000"/>
              </a:lnSpc>
              <a:spcBef>
                <a:spcPts val="459"/>
              </a:spcBef>
              <a:buChar char="•"/>
              <a:tabLst>
                <a:tab pos="178435" algn="l"/>
              </a:tabLst>
            </a:pP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Network-grade power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conditioning</a:t>
            </a:r>
            <a:endParaRPr sz="1100">
              <a:latin typeface="Arial"/>
              <a:cs typeface="Arial"/>
            </a:endParaRPr>
          </a:p>
          <a:p>
            <a:pPr marL="177800" marR="52069">
              <a:lnSpc>
                <a:spcPct val="106100"/>
              </a:lnSpc>
              <a:spcBef>
                <a:spcPts val="285"/>
              </a:spcBef>
            </a:pP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Filters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noise,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automatic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voltage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regulation  </a:t>
            </a:r>
            <a:r>
              <a:rPr sz="1100" spc="-45" dirty="0">
                <a:solidFill>
                  <a:srgbClr val="58595B"/>
                </a:solidFill>
                <a:latin typeface="Arial"/>
                <a:cs typeface="Arial"/>
              </a:rPr>
              <a:t>(AVR),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includes surge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protection</a:t>
            </a:r>
            <a:endParaRPr sz="1100">
              <a:latin typeface="Arial"/>
              <a:cs typeface="Arial"/>
            </a:endParaRPr>
          </a:p>
          <a:p>
            <a:pPr marL="177800" indent="-165100">
              <a:lnSpc>
                <a:spcPct val="100000"/>
              </a:lnSpc>
              <a:spcBef>
                <a:spcPts val="930"/>
              </a:spcBef>
              <a:buChar char="•"/>
              <a:tabLst>
                <a:tab pos="178435" algn="l"/>
              </a:tabLst>
            </a:pP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Sine-wave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output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on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endParaRPr sz="1100">
              <a:latin typeface="Arial"/>
              <a:cs typeface="Arial"/>
            </a:endParaRPr>
          </a:p>
          <a:p>
            <a:pPr marL="177800" marR="435609">
              <a:lnSpc>
                <a:spcPct val="106100"/>
              </a:lnSpc>
              <a:spcBef>
                <a:spcPts val="280"/>
              </a:spcBef>
            </a:pP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Compatibility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with a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broad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range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of </a:t>
            </a:r>
            <a:r>
              <a:rPr sz="1100" spc="-35" dirty="0">
                <a:solidFill>
                  <a:srgbClr val="58595B"/>
                </a:solidFill>
                <a:latin typeface="Arial"/>
                <a:cs typeface="Arial"/>
              </a:rPr>
              <a:t>IT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power  supplies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whether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online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or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on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endParaRPr sz="1100">
              <a:latin typeface="Arial"/>
              <a:cs typeface="Arial"/>
            </a:endParaRPr>
          </a:p>
          <a:p>
            <a:pPr marL="177800" indent="-165100">
              <a:lnSpc>
                <a:spcPct val="100000"/>
              </a:lnSpc>
              <a:spcBef>
                <a:spcPts val="935"/>
              </a:spcBef>
              <a:buChar char="•"/>
              <a:tabLst>
                <a:tab pos="178435" algn="l"/>
              </a:tabLst>
            </a:pP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LCD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display</a:t>
            </a:r>
            <a:endParaRPr sz="1100">
              <a:latin typeface="Arial"/>
              <a:cs typeface="Arial"/>
            </a:endParaRPr>
          </a:p>
          <a:p>
            <a:pPr marL="177800">
              <a:lnSpc>
                <a:spcPct val="100000"/>
              </a:lnSpc>
              <a:spcBef>
                <a:spcPts val="360"/>
              </a:spcBef>
            </a:pP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Intuitive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interface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provides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key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status at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glance</a:t>
            </a:r>
            <a:endParaRPr sz="1100">
              <a:latin typeface="Arial"/>
              <a:cs typeface="Arial"/>
            </a:endParaRPr>
          </a:p>
          <a:p>
            <a:pPr marL="177800" indent="-165100">
              <a:lnSpc>
                <a:spcPct val="100000"/>
              </a:lnSpc>
              <a:spcBef>
                <a:spcPts val="930"/>
              </a:spcBef>
              <a:buChar char="•"/>
              <a:tabLst>
                <a:tab pos="178435" algn="l"/>
              </a:tabLst>
            </a:pP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disconnect</a:t>
            </a:r>
            <a:endParaRPr sz="1100">
              <a:latin typeface="Arial"/>
              <a:cs typeface="Arial"/>
            </a:endParaRPr>
          </a:p>
          <a:p>
            <a:pPr marL="177800" marR="59055">
              <a:lnSpc>
                <a:spcPct val="106100"/>
              </a:lnSpc>
              <a:spcBef>
                <a:spcPts val="285"/>
              </a:spcBef>
            </a:pP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Convenient way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to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disconnect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battery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for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transport 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(tower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 models)</a:t>
            </a:r>
            <a:endParaRPr sz="1100">
              <a:latin typeface="Arial"/>
              <a:cs typeface="Arial"/>
            </a:endParaRPr>
          </a:p>
          <a:p>
            <a:pPr marL="177800" indent="-165100">
              <a:lnSpc>
                <a:spcPct val="100000"/>
              </a:lnSpc>
              <a:spcBef>
                <a:spcPts val="930"/>
              </a:spcBef>
              <a:buChar char="•"/>
              <a:tabLst>
                <a:tab pos="178435" algn="l"/>
              </a:tabLst>
            </a:pP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PowerChute</a:t>
            </a:r>
            <a:r>
              <a:rPr sz="975" baseline="29914" dirty="0">
                <a:solidFill>
                  <a:srgbClr val="58595B"/>
                </a:solidFill>
                <a:latin typeface="Arial"/>
                <a:cs typeface="Arial"/>
              </a:rPr>
              <a:t>™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Business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Edition</a:t>
            </a:r>
            <a:r>
              <a:rPr sz="1100" spc="-2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software</a:t>
            </a:r>
            <a:endParaRPr sz="1100">
              <a:latin typeface="Arial"/>
              <a:cs typeface="Arial"/>
            </a:endParaRPr>
          </a:p>
          <a:p>
            <a:pPr marL="177800" marR="5080">
              <a:lnSpc>
                <a:spcPct val="106100"/>
              </a:lnSpc>
              <a:spcBef>
                <a:spcPts val="280"/>
              </a:spcBef>
            </a:pPr>
            <a:r>
              <a:rPr sz="1100" spc="-40" dirty="0">
                <a:solidFill>
                  <a:srgbClr val="58595B"/>
                </a:solidFill>
                <a:latin typeface="Arial"/>
                <a:cs typeface="Arial"/>
              </a:rPr>
              <a:t>UPS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monitoring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control,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safe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operating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system 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shutdown,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innovative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energy-management 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capabilities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via 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USB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(optional serial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cable</a:t>
            </a:r>
            <a:r>
              <a:rPr sz="1100" spc="5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available)</a:t>
            </a:r>
            <a:endParaRPr sz="11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51778" y="1691766"/>
            <a:ext cx="2926080" cy="234124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77800" indent="-165100">
              <a:lnSpc>
                <a:spcPct val="100000"/>
              </a:lnSpc>
              <a:spcBef>
                <a:spcPts val="459"/>
              </a:spcBef>
              <a:buChar char="•"/>
              <a:tabLst>
                <a:tab pos="178435" algn="l"/>
              </a:tabLst>
            </a:pP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Intelligent </a:t>
            </a:r>
            <a:r>
              <a:rPr sz="1100" spc="30" dirty="0">
                <a:solidFill>
                  <a:srgbClr val="58595B"/>
                </a:solidFill>
                <a:latin typeface="Arial"/>
                <a:cs typeface="Arial"/>
              </a:rPr>
              <a:t>battery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management</a:t>
            </a:r>
            <a:endParaRPr sz="1100">
              <a:latin typeface="Arial"/>
              <a:cs typeface="Arial"/>
            </a:endParaRPr>
          </a:p>
          <a:p>
            <a:pPr marL="177800" marR="5080">
              <a:lnSpc>
                <a:spcPct val="106100"/>
              </a:lnSpc>
              <a:spcBef>
                <a:spcPts val="285"/>
              </a:spcBef>
            </a:pP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Extends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battery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life,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optimizes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performance, 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and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maximizes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reliability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through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precise  temperature-compensated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charging and 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automatic self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 tests</a:t>
            </a:r>
            <a:endParaRPr sz="1100">
              <a:latin typeface="Arial"/>
              <a:cs typeface="Arial"/>
            </a:endParaRPr>
          </a:p>
          <a:p>
            <a:pPr marL="177800" indent="-165100">
              <a:lnSpc>
                <a:spcPct val="100000"/>
              </a:lnSpc>
              <a:spcBef>
                <a:spcPts val="930"/>
              </a:spcBef>
              <a:buChar char="•"/>
              <a:tabLst>
                <a:tab pos="178435" algn="l"/>
              </a:tabLst>
            </a:pP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High-efficiency </a:t>
            </a:r>
            <a:r>
              <a:rPr sz="1100" spc="25" dirty="0">
                <a:solidFill>
                  <a:srgbClr val="58595B"/>
                </a:solidFill>
                <a:latin typeface="Arial"/>
                <a:cs typeface="Arial"/>
              </a:rPr>
              <a:t>green</a:t>
            </a:r>
            <a:r>
              <a:rPr sz="1100" spc="-2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mode</a:t>
            </a:r>
            <a:endParaRPr sz="1100">
              <a:latin typeface="Arial"/>
              <a:cs typeface="Arial"/>
            </a:endParaRPr>
          </a:p>
          <a:p>
            <a:pPr marL="177800" marR="329565">
              <a:lnSpc>
                <a:spcPct val="106100"/>
              </a:lnSpc>
              <a:spcBef>
                <a:spcPts val="280"/>
              </a:spcBef>
            </a:pP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Optimal efficiency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that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saves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utility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and 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cooling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costs</a:t>
            </a:r>
            <a:endParaRPr sz="1100">
              <a:latin typeface="Arial"/>
              <a:cs typeface="Arial"/>
            </a:endParaRPr>
          </a:p>
          <a:p>
            <a:pPr marL="177800" indent="-165100">
              <a:lnSpc>
                <a:spcPct val="100000"/>
              </a:lnSpc>
              <a:spcBef>
                <a:spcPts val="935"/>
              </a:spcBef>
              <a:buChar char="•"/>
              <a:tabLst>
                <a:tab pos="178435" algn="l"/>
              </a:tabLst>
            </a:pP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Rack-mount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20" dirty="0">
                <a:solidFill>
                  <a:srgbClr val="58595B"/>
                </a:solidFill>
                <a:latin typeface="Arial"/>
                <a:cs typeface="Arial"/>
              </a:rPr>
              <a:t>hardware*</a:t>
            </a:r>
            <a:endParaRPr sz="1100">
              <a:latin typeface="Arial"/>
              <a:cs typeface="Arial"/>
            </a:endParaRPr>
          </a:p>
          <a:p>
            <a:pPr marL="177800" marR="159385">
              <a:lnSpc>
                <a:spcPct val="106100"/>
              </a:lnSpc>
              <a:spcBef>
                <a:spcPts val="280"/>
              </a:spcBef>
            </a:pP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Brackets </a:t>
            </a:r>
            <a:r>
              <a:rPr sz="1100" spc="15" dirty="0">
                <a:solidFill>
                  <a:srgbClr val="58595B"/>
                </a:solidFill>
                <a:latin typeface="Arial"/>
                <a:cs typeface="Arial"/>
              </a:rPr>
              <a:t>provided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to install in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both </a:t>
            </a:r>
            <a:r>
              <a:rPr sz="1100" spc="-15" dirty="0">
                <a:solidFill>
                  <a:srgbClr val="58595B"/>
                </a:solidFill>
                <a:latin typeface="Arial"/>
                <a:cs typeface="Arial"/>
              </a:rPr>
              <a:t>2- </a:t>
            </a:r>
            <a:r>
              <a:rPr sz="1100" spc="10" dirty="0">
                <a:solidFill>
                  <a:srgbClr val="58595B"/>
                </a:solidFill>
                <a:latin typeface="Arial"/>
                <a:cs typeface="Arial"/>
              </a:rPr>
              <a:t>and  4-post </a:t>
            </a:r>
            <a:r>
              <a:rPr sz="1100" spc="5" dirty="0">
                <a:solidFill>
                  <a:srgbClr val="58595B"/>
                </a:solidFill>
                <a:latin typeface="Arial"/>
                <a:cs typeface="Arial"/>
              </a:rPr>
              <a:t>racks </a:t>
            </a:r>
            <a:r>
              <a:rPr sz="1100" dirty="0">
                <a:solidFill>
                  <a:srgbClr val="58595B"/>
                </a:solidFill>
                <a:latin typeface="Arial"/>
                <a:cs typeface="Arial"/>
              </a:rPr>
              <a:t>— additional </a:t>
            </a:r>
            <a:r>
              <a:rPr sz="1100" spc="-10" dirty="0">
                <a:solidFill>
                  <a:srgbClr val="58595B"/>
                </a:solidFill>
                <a:latin typeface="Arial"/>
                <a:cs typeface="Arial"/>
              </a:rPr>
              <a:t>rails</a:t>
            </a:r>
            <a:r>
              <a:rPr sz="1100" spc="-45" dirty="0">
                <a:solidFill>
                  <a:srgbClr val="58595B"/>
                </a:solidFill>
                <a:latin typeface="Arial"/>
                <a:cs typeface="Arial"/>
              </a:rPr>
              <a:t> </a:t>
            </a:r>
            <a:r>
              <a:rPr sz="1100" spc="-5" dirty="0">
                <a:solidFill>
                  <a:srgbClr val="58595B"/>
                </a:solidFill>
                <a:latin typeface="Arial"/>
                <a:cs typeface="Arial"/>
              </a:rPr>
              <a:t>optional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26817" y="1419085"/>
            <a:ext cx="10134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68C3EB"/>
                </a:solidFill>
                <a:latin typeface="Arial"/>
                <a:cs typeface="Arial"/>
              </a:rPr>
              <a:t>SMC</a:t>
            </a:r>
            <a:r>
              <a:rPr sz="1200" spc="-45" dirty="0">
                <a:solidFill>
                  <a:srgbClr val="68C3EB"/>
                </a:solidFill>
                <a:latin typeface="Arial"/>
                <a:cs typeface="Arial"/>
              </a:rPr>
              <a:t> </a:t>
            </a:r>
            <a:r>
              <a:rPr sz="1200" spc="10" dirty="0">
                <a:solidFill>
                  <a:srgbClr val="68C3EB"/>
                </a:solidFill>
                <a:latin typeface="Arial"/>
                <a:cs typeface="Arial"/>
              </a:rPr>
              <a:t>features: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507247" y="4807318"/>
            <a:ext cx="104330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spc="-5" dirty="0">
                <a:solidFill>
                  <a:srgbClr val="626469"/>
                </a:solidFill>
                <a:latin typeface="Arial"/>
                <a:cs typeface="Arial"/>
              </a:rPr>
              <a:t>*Rack-mount </a:t>
            </a:r>
            <a:r>
              <a:rPr sz="700" spc="5" dirty="0">
                <a:solidFill>
                  <a:srgbClr val="626469"/>
                </a:solidFill>
                <a:latin typeface="Arial"/>
                <a:cs typeface="Arial"/>
              </a:rPr>
              <a:t>models</a:t>
            </a:r>
            <a:r>
              <a:rPr sz="700" spc="-55" dirty="0">
                <a:solidFill>
                  <a:srgbClr val="626469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626469"/>
                </a:solidFill>
                <a:latin typeface="Arial"/>
                <a:cs typeface="Arial"/>
              </a:rPr>
              <a:t>only</a:t>
            </a:r>
            <a:endParaRPr sz="7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18405" y="5159921"/>
            <a:ext cx="1807210" cy="503555"/>
          </a:xfrm>
          <a:custGeom>
            <a:avLst/>
            <a:gdLst/>
            <a:ahLst/>
            <a:cxnLst/>
            <a:rect l="l" t="t" r="r" b="b"/>
            <a:pathLst>
              <a:path w="1807210" h="503554">
                <a:moveTo>
                  <a:pt x="1807171" y="251701"/>
                </a:moveTo>
                <a:lnTo>
                  <a:pt x="1802674" y="296946"/>
                </a:lnTo>
                <a:lnTo>
                  <a:pt x="1789707" y="339531"/>
                </a:lnTo>
                <a:lnTo>
                  <a:pt x="1769059" y="378744"/>
                </a:lnTo>
                <a:lnTo>
                  <a:pt x="1741519" y="413875"/>
                </a:lnTo>
                <a:lnTo>
                  <a:pt x="1707874" y="444214"/>
                </a:lnTo>
                <a:lnTo>
                  <a:pt x="1668914" y="469048"/>
                </a:lnTo>
                <a:lnTo>
                  <a:pt x="1625427" y="487667"/>
                </a:lnTo>
                <a:lnTo>
                  <a:pt x="1578202" y="499359"/>
                </a:lnTo>
                <a:lnTo>
                  <a:pt x="1528025" y="503415"/>
                </a:lnTo>
                <a:lnTo>
                  <a:pt x="279146" y="503415"/>
                </a:lnTo>
                <a:lnTo>
                  <a:pt x="228969" y="499359"/>
                </a:lnTo>
                <a:lnTo>
                  <a:pt x="181744" y="487667"/>
                </a:lnTo>
                <a:lnTo>
                  <a:pt x="138256" y="469048"/>
                </a:lnTo>
                <a:lnTo>
                  <a:pt x="99296" y="444214"/>
                </a:lnTo>
                <a:lnTo>
                  <a:pt x="65652" y="413875"/>
                </a:lnTo>
                <a:lnTo>
                  <a:pt x="38112" y="378744"/>
                </a:lnTo>
                <a:lnTo>
                  <a:pt x="17464" y="339531"/>
                </a:lnTo>
                <a:lnTo>
                  <a:pt x="4497" y="296946"/>
                </a:lnTo>
                <a:lnTo>
                  <a:pt x="0" y="251701"/>
                </a:lnTo>
                <a:lnTo>
                  <a:pt x="4497" y="206460"/>
                </a:lnTo>
                <a:lnTo>
                  <a:pt x="17464" y="163878"/>
                </a:lnTo>
                <a:lnTo>
                  <a:pt x="38112" y="124666"/>
                </a:lnTo>
                <a:lnTo>
                  <a:pt x="65652" y="89537"/>
                </a:lnTo>
                <a:lnTo>
                  <a:pt x="99296" y="59200"/>
                </a:lnTo>
                <a:lnTo>
                  <a:pt x="138256" y="34366"/>
                </a:lnTo>
                <a:lnTo>
                  <a:pt x="181744" y="15748"/>
                </a:lnTo>
                <a:lnTo>
                  <a:pt x="228969" y="4055"/>
                </a:lnTo>
                <a:lnTo>
                  <a:pt x="279146" y="0"/>
                </a:lnTo>
                <a:lnTo>
                  <a:pt x="1528025" y="0"/>
                </a:lnTo>
                <a:lnTo>
                  <a:pt x="1578202" y="4055"/>
                </a:lnTo>
                <a:lnTo>
                  <a:pt x="1625427" y="15748"/>
                </a:lnTo>
                <a:lnTo>
                  <a:pt x="1668914" y="34366"/>
                </a:lnTo>
                <a:lnTo>
                  <a:pt x="1707874" y="59200"/>
                </a:lnTo>
                <a:lnTo>
                  <a:pt x="1741519" y="89537"/>
                </a:lnTo>
                <a:lnTo>
                  <a:pt x="1769059" y="124666"/>
                </a:lnTo>
                <a:lnTo>
                  <a:pt x="1789707" y="163878"/>
                </a:lnTo>
                <a:lnTo>
                  <a:pt x="1802674" y="206460"/>
                </a:lnTo>
                <a:lnTo>
                  <a:pt x="1807171" y="251701"/>
                </a:lnTo>
                <a:close/>
              </a:path>
            </a:pathLst>
          </a:custGeom>
          <a:ln w="1270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45306" y="5310088"/>
            <a:ext cx="94615" cy="203200"/>
          </a:xfrm>
          <a:custGeom>
            <a:avLst/>
            <a:gdLst/>
            <a:ahLst/>
            <a:cxnLst/>
            <a:rect l="l" t="t" r="r" b="b"/>
            <a:pathLst>
              <a:path w="94615" h="203200">
                <a:moveTo>
                  <a:pt x="0" y="203098"/>
                </a:moveTo>
                <a:lnTo>
                  <a:pt x="94119" y="101549"/>
                </a:ln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63249" y="5411631"/>
            <a:ext cx="271145" cy="0"/>
          </a:xfrm>
          <a:custGeom>
            <a:avLst/>
            <a:gdLst/>
            <a:ahLst/>
            <a:cxnLst/>
            <a:rect l="l" t="t" r="r" b="b"/>
            <a:pathLst>
              <a:path w="271144">
                <a:moveTo>
                  <a:pt x="27108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48250" y="5171261"/>
            <a:ext cx="631190" cy="457834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1600"/>
              </a:lnSpc>
              <a:spcBef>
                <a:spcPts val="320"/>
              </a:spcBef>
            </a:pPr>
            <a:r>
              <a:rPr sz="1500" spc="-4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500" spc="-6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5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46345" y="4404174"/>
            <a:ext cx="1774189" cy="503555"/>
          </a:xfrm>
          <a:custGeom>
            <a:avLst/>
            <a:gdLst/>
            <a:ahLst/>
            <a:cxnLst/>
            <a:rect l="l" t="t" r="r" b="b"/>
            <a:pathLst>
              <a:path w="1774189" h="503554">
                <a:moveTo>
                  <a:pt x="1774024" y="251701"/>
                </a:moveTo>
                <a:lnTo>
                  <a:pt x="1769609" y="296946"/>
                </a:lnTo>
                <a:lnTo>
                  <a:pt x="1756880" y="339531"/>
                </a:lnTo>
                <a:lnTo>
                  <a:pt x="1736610" y="378744"/>
                </a:lnTo>
                <a:lnTo>
                  <a:pt x="1709574" y="413875"/>
                </a:lnTo>
                <a:lnTo>
                  <a:pt x="1676546" y="444214"/>
                </a:lnTo>
                <a:lnTo>
                  <a:pt x="1638300" y="469048"/>
                </a:lnTo>
                <a:lnTo>
                  <a:pt x="1595610" y="487667"/>
                </a:lnTo>
                <a:lnTo>
                  <a:pt x="1549251" y="499359"/>
                </a:lnTo>
                <a:lnTo>
                  <a:pt x="1499997" y="503415"/>
                </a:lnTo>
                <a:lnTo>
                  <a:pt x="274027" y="503415"/>
                </a:lnTo>
                <a:lnTo>
                  <a:pt x="224773" y="499359"/>
                </a:lnTo>
                <a:lnTo>
                  <a:pt x="178414" y="487667"/>
                </a:lnTo>
                <a:lnTo>
                  <a:pt x="135724" y="469048"/>
                </a:lnTo>
                <a:lnTo>
                  <a:pt x="97478" y="444214"/>
                </a:lnTo>
                <a:lnTo>
                  <a:pt x="64450" y="413875"/>
                </a:lnTo>
                <a:lnTo>
                  <a:pt x="37414" y="378744"/>
                </a:lnTo>
                <a:lnTo>
                  <a:pt x="17144" y="339531"/>
                </a:lnTo>
                <a:lnTo>
                  <a:pt x="4415" y="296946"/>
                </a:lnTo>
                <a:lnTo>
                  <a:pt x="0" y="251701"/>
                </a:lnTo>
                <a:lnTo>
                  <a:pt x="4415" y="206460"/>
                </a:lnTo>
                <a:lnTo>
                  <a:pt x="17144" y="163878"/>
                </a:lnTo>
                <a:lnTo>
                  <a:pt x="37414" y="124666"/>
                </a:lnTo>
                <a:lnTo>
                  <a:pt x="64450" y="89537"/>
                </a:lnTo>
                <a:lnTo>
                  <a:pt x="97478" y="59200"/>
                </a:lnTo>
                <a:lnTo>
                  <a:pt x="135724" y="34366"/>
                </a:lnTo>
                <a:lnTo>
                  <a:pt x="178414" y="15748"/>
                </a:lnTo>
                <a:lnTo>
                  <a:pt x="224773" y="4055"/>
                </a:lnTo>
                <a:lnTo>
                  <a:pt x="274027" y="0"/>
                </a:lnTo>
                <a:lnTo>
                  <a:pt x="1499997" y="0"/>
                </a:lnTo>
                <a:lnTo>
                  <a:pt x="1549251" y="4055"/>
                </a:lnTo>
                <a:lnTo>
                  <a:pt x="1595610" y="15748"/>
                </a:lnTo>
                <a:lnTo>
                  <a:pt x="1638300" y="34366"/>
                </a:lnTo>
                <a:lnTo>
                  <a:pt x="1676546" y="59200"/>
                </a:lnTo>
                <a:lnTo>
                  <a:pt x="1709574" y="89537"/>
                </a:lnTo>
                <a:lnTo>
                  <a:pt x="1736610" y="124666"/>
                </a:lnTo>
                <a:lnTo>
                  <a:pt x="1756880" y="163878"/>
                </a:lnTo>
                <a:lnTo>
                  <a:pt x="1769609" y="206460"/>
                </a:lnTo>
                <a:lnTo>
                  <a:pt x="1774024" y="251701"/>
                </a:lnTo>
                <a:close/>
              </a:path>
            </a:pathLst>
          </a:custGeom>
          <a:ln w="1270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074500" y="4520513"/>
            <a:ext cx="962660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spc="-85" dirty="0">
                <a:solidFill>
                  <a:srgbClr val="9FA0A4"/>
                </a:solidFill>
                <a:latin typeface="Arial"/>
                <a:cs typeface="Arial"/>
              </a:rPr>
              <a:t>FE</a:t>
            </a:r>
            <a:r>
              <a:rPr sz="1500" spc="-130" dirty="0">
                <a:solidFill>
                  <a:srgbClr val="9FA0A4"/>
                </a:solidFill>
                <a:latin typeface="Arial"/>
                <a:cs typeface="Arial"/>
              </a:rPr>
              <a:t>A</a:t>
            </a:r>
            <a:r>
              <a:rPr sz="1500" spc="-70" dirty="0">
                <a:solidFill>
                  <a:srgbClr val="9FA0A4"/>
                </a:solidFill>
                <a:latin typeface="Arial"/>
                <a:cs typeface="Arial"/>
              </a:rPr>
              <a:t>TURES</a:t>
            </a:r>
            <a:endParaRPr sz="15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73257" y="4557698"/>
            <a:ext cx="94615" cy="203200"/>
          </a:xfrm>
          <a:custGeom>
            <a:avLst/>
            <a:gdLst/>
            <a:ahLst/>
            <a:cxnLst/>
            <a:rect l="l" t="t" r="r" b="b"/>
            <a:pathLst>
              <a:path w="94615" h="203200">
                <a:moveTo>
                  <a:pt x="0" y="203098"/>
                </a:moveTo>
                <a:lnTo>
                  <a:pt x="94119" y="101549"/>
                </a:ln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91200" y="4659246"/>
            <a:ext cx="271145" cy="0"/>
          </a:xfrm>
          <a:custGeom>
            <a:avLst/>
            <a:gdLst/>
            <a:ahLst/>
            <a:cxnLst/>
            <a:rect l="l" t="t" r="r" b="b"/>
            <a:pathLst>
              <a:path w="271144">
                <a:moveTo>
                  <a:pt x="27108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2">
            <a:extLst>
              <a:ext uri="{FF2B5EF4-FFF2-40B4-BE49-F238E27FC236}">
                <a16:creationId xmlns:a16="http://schemas.microsoft.com/office/drawing/2014/main" id="{CF6CBADE-6ADB-4EB8-AD9B-A08929FF8F41}"/>
              </a:ext>
            </a:extLst>
          </p:cNvPr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3">
            <a:extLst>
              <a:ext uri="{FF2B5EF4-FFF2-40B4-BE49-F238E27FC236}">
                <a16:creationId xmlns:a16="http://schemas.microsoft.com/office/drawing/2014/main" id="{88D0AEE0-C43B-4C59-AF96-D759EFF14FA7}"/>
              </a:ext>
            </a:extLst>
          </p:cNvPr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14">
            <a:extLst>
              <a:ext uri="{FF2B5EF4-FFF2-40B4-BE49-F238E27FC236}">
                <a16:creationId xmlns:a16="http://schemas.microsoft.com/office/drawing/2014/main" id="{2D189675-B78B-4D0E-9376-E8F1378BF3F5}"/>
              </a:ext>
            </a:extLst>
          </p:cNvPr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15">
            <a:extLst>
              <a:ext uri="{FF2B5EF4-FFF2-40B4-BE49-F238E27FC236}">
                <a16:creationId xmlns:a16="http://schemas.microsoft.com/office/drawing/2014/main" id="{6F414BDC-363B-4AD3-A717-E9D51B3D9D53}"/>
              </a:ext>
            </a:extLst>
          </p:cNvPr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16">
            <a:extLst>
              <a:ext uri="{FF2B5EF4-FFF2-40B4-BE49-F238E27FC236}">
                <a16:creationId xmlns:a16="http://schemas.microsoft.com/office/drawing/2014/main" id="{23D069B2-FDBA-4656-9C85-21B730FE46A2}"/>
              </a:ext>
            </a:extLst>
          </p:cNvPr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17">
            <a:extLst>
              <a:ext uri="{FF2B5EF4-FFF2-40B4-BE49-F238E27FC236}">
                <a16:creationId xmlns:a16="http://schemas.microsoft.com/office/drawing/2014/main" id="{A3CB9BB2-7F15-407F-B395-42C303465516}"/>
              </a:ext>
            </a:extLst>
          </p:cNvPr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18">
            <a:extLst>
              <a:ext uri="{FF2B5EF4-FFF2-40B4-BE49-F238E27FC236}">
                <a16:creationId xmlns:a16="http://schemas.microsoft.com/office/drawing/2014/main" id="{2A46A2AD-3CD7-47DF-99FC-F80871900CD8}"/>
              </a:ext>
            </a:extLst>
          </p:cNvPr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19">
            <a:extLst>
              <a:ext uri="{FF2B5EF4-FFF2-40B4-BE49-F238E27FC236}">
                <a16:creationId xmlns:a16="http://schemas.microsoft.com/office/drawing/2014/main" id="{04E36488-0D5B-47A4-B858-23B7301E04F9}"/>
              </a:ext>
            </a:extLst>
          </p:cNvPr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20">
            <a:extLst>
              <a:ext uri="{FF2B5EF4-FFF2-40B4-BE49-F238E27FC236}">
                <a16:creationId xmlns:a16="http://schemas.microsoft.com/office/drawing/2014/main" id="{4E6D20CA-B500-4144-9968-CE2510F29F30}"/>
              </a:ext>
            </a:extLst>
          </p:cNvPr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21">
            <a:extLst>
              <a:ext uri="{FF2B5EF4-FFF2-40B4-BE49-F238E27FC236}">
                <a16:creationId xmlns:a16="http://schemas.microsoft.com/office/drawing/2014/main" id="{16EAC546-DDFB-4AB4-B3AA-59EE97B68BAC}"/>
              </a:ext>
            </a:extLst>
          </p:cNvPr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22">
            <a:extLst>
              <a:ext uri="{FF2B5EF4-FFF2-40B4-BE49-F238E27FC236}">
                <a16:creationId xmlns:a16="http://schemas.microsoft.com/office/drawing/2014/main" id="{EA19838A-9B3C-48F5-B415-8E8DDD8E6F47}"/>
              </a:ext>
            </a:extLst>
          </p:cNvPr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23">
            <a:extLst>
              <a:ext uri="{FF2B5EF4-FFF2-40B4-BE49-F238E27FC236}">
                <a16:creationId xmlns:a16="http://schemas.microsoft.com/office/drawing/2014/main" id="{7D466BBE-D86D-4947-BC65-6B9FE03FE611}"/>
              </a:ext>
            </a:extLst>
          </p:cNvPr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24">
            <a:extLst>
              <a:ext uri="{FF2B5EF4-FFF2-40B4-BE49-F238E27FC236}">
                <a16:creationId xmlns:a16="http://schemas.microsoft.com/office/drawing/2014/main" id="{3CB61FF4-DF3F-4897-80BD-826BF500B8C0}"/>
              </a:ext>
            </a:extLst>
          </p:cNvPr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25">
            <a:extLst>
              <a:ext uri="{FF2B5EF4-FFF2-40B4-BE49-F238E27FC236}">
                <a16:creationId xmlns:a16="http://schemas.microsoft.com/office/drawing/2014/main" id="{7968501C-5314-4B34-8106-E3D125851DFE}"/>
              </a:ext>
            </a:extLst>
          </p:cNvPr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33">
            <a:extLst>
              <a:ext uri="{FF2B5EF4-FFF2-40B4-BE49-F238E27FC236}">
                <a16:creationId xmlns:a16="http://schemas.microsoft.com/office/drawing/2014/main" id="{415D1DDF-0499-4A4C-8F2A-EC47982B28D4}"/>
              </a:ext>
            </a:extLst>
          </p:cNvPr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34">
            <a:extLst>
              <a:ext uri="{FF2B5EF4-FFF2-40B4-BE49-F238E27FC236}">
                <a16:creationId xmlns:a16="http://schemas.microsoft.com/office/drawing/2014/main" id="{9F9CE561-1D28-4F40-B47B-DB0526CBDF43}"/>
              </a:ext>
            </a:extLst>
          </p:cNvPr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35">
            <a:extLst>
              <a:ext uri="{FF2B5EF4-FFF2-40B4-BE49-F238E27FC236}">
                <a16:creationId xmlns:a16="http://schemas.microsoft.com/office/drawing/2014/main" id="{3CBDA591-3580-4802-9C11-52A68E3AE072}"/>
              </a:ext>
            </a:extLst>
          </p:cNvPr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36">
            <a:extLst>
              <a:ext uri="{FF2B5EF4-FFF2-40B4-BE49-F238E27FC236}">
                <a16:creationId xmlns:a16="http://schemas.microsoft.com/office/drawing/2014/main" id="{D4087924-1640-4721-B08D-55DDB3C281DD}"/>
              </a:ext>
            </a:extLst>
          </p:cNvPr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37">
            <a:extLst>
              <a:ext uri="{FF2B5EF4-FFF2-40B4-BE49-F238E27FC236}">
                <a16:creationId xmlns:a16="http://schemas.microsoft.com/office/drawing/2014/main" id="{CF6869E5-9D2D-43B4-A8DC-8FF7FAF77A9F}"/>
              </a:ext>
            </a:extLst>
          </p:cNvPr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38">
            <a:extLst>
              <a:ext uri="{FF2B5EF4-FFF2-40B4-BE49-F238E27FC236}">
                <a16:creationId xmlns:a16="http://schemas.microsoft.com/office/drawing/2014/main" id="{8EB3EE28-EBF4-4FB7-AE32-BFB01B401CED}"/>
              </a:ext>
            </a:extLst>
          </p:cNvPr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39">
            <a:extLst>
              <a:ext uri="{FF2B5EF4-FFF2-40B4-BE49-F238E27FC236}">
                <a16:creationId xmlns:a16="http://schemas.microsoft.com/office/drawing/2014/main" id="{DF073FCD-C7F4-4F9A-9C88-2E912310299D}"/>
              </a:ext>
            </a:extLst>
          </p:cNvPr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6824" y="1767767"/>
            <a:ext cx="1635528" cy="1742559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236" rIns="0" bIns="0" rtlCol="0">
            <a:spAutoFit/>
          </a:bodyPr>
          <a:lstStyle/>
          <a:p>
            <a:pPr>
              <a:spcBef>
                <a:spcPts val="10"/>
              </a:spcBef>
            </a:pPr>
            <a:endParaRPr sz="1314" dirty="0">
              <a:latin typeface="Times New Roman"/>
              <a:cs typeface="Times New Roman"/>
            </a:endParaRPr>
          </a:p>
          <a:p>
            <a:pPr marL="146432"/>
            <a:r>
              <a:rPr sz="1168" spc="10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168" spc="-1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68" spc="-39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168" dirty="0">
              <a:latin typeface="Arial"/>
              <a:cs typeface="Arial"/>
            </a:endParaRPr>
          </a:p>
          <a:p>
            <a:pPr marL="245905" marR="329317" indent="-99475">
              <a:lnSpc>
                <a:spcPts val="1469"/>
              </a:lnSpc>
              <a:spcBef>
                <a:spcPts val="574"/>
              </a:spcBef>
              <a:buChar char="•"/>
              <a:tabLst>
                <a:tab pos="246524" algn="l"/>
              </a:tabLst>
            </a:pPr>
            <a:r>
              <a:rPr sz="1265" spc="-34" dirty="0">
                <a:solidFill>
                  <a:srgbClr val="FFFFFF"/>
                </a:solidFill>
                <a:latin typeface="Arial"/>
                <a:cs typeface="Arial"/>
              </a:rPr>
              <a:t>Small</a:t>
            </a:r>
            <a:r>
              <a:rPr sz="1265" spc="-92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65" spc="-10" dirty="0">
                <a:solidFill>
                  <a:srgbClr val="FFFFFF"/>
                </a:solidFill>
                <a:latin typeface="Arial"/>
                <a:cs typeface="Arial"/>
              </a:rPr>
              <a:t>business  </a:t>
            </a:r>
            <a:r>
              <a:rPr sz="1265" spc="-15" dirty="0">
                <a:solidFill>
                  <a:srgbClr val="FFFFFF"/>
                </a:solidFill>
                <a:latin typeface="Arial"/>
                <a:cs typeface="Arial"/>
              </a:rPr>
              <a:t>routers</a:t>
            </a:r>
            <a:endParaRPr sz="1265" dirty="0">
              <a:latin typeface="Arial"/>
              <a:cs typeface="Arial"/>
            </a:endParaRPr>
          </a:p>
          <a:p>
            <a:pPr marL="245905" marR="651837" indent="-99475">
              <a:lnSpc>
                <a:spcPts val="1469"/>
              </a:lnSpc>
              <a:spcBef>
                <a:spcPts val="511"/>
              </a:spcBef>
              <a:buChar char="•"/>
              <a:tabLst>
                <a:tab pos="246524" algn="l"/>
              </a:tabLst>
            </a:pPr>
            <a:r>
              <a:rPr sz="1265" spc="-83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265" spc="-39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265" spc="-10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265" spc="39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265" spc="-24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1265" spc="-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265" spc="-29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265" spc="-39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265" spc="-34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1265" spc="-29" dirty="0">
                <a:solidFill>
                  <a:srgbClr val="FFFFFF"/>
                </a:solidFill>
                <a:latin typeface="Arial"/>
                <a:cs typeface="Arial"/>
              </a:rPr>
              <a:t>el  </a:t>
            </a:r>
            <a:r>
              <a:rPr sz="1265" spc="-10" dirty="0">
                <a:solidFill>
                  <a:srgbClr val="FFFFFF"/>
                </a:solidFill>
                <a:latin typeface="Arial"/>
                <a:cs typeface="Arial"/>
              </a:rPr>
              <a:t>servers</a:t>
            </a:r>
            <a:endParaRPr sz="1265" dirty="0">
              <a:latin typeface="Arial"/>
              <a:cs typeface="Arial"/>
            </a:endParaRPr>
          </a:p>
          <a:p>
            <a:pPr marL="245905" marR="517762" indent="-99475">
              <a:lnSpc>
                <a:spcPts val="1469"/>
              </a:lnSpc>
              <a:spcBef>
                <a:spcPts val="511"/>
              </a:spcBef>
              <a:buChar char="•"/>
              <a:tabLst>
                <a:tab pos="246524" algn="l"/>
              </a:tabLst>
            </a:pPr>
            <a:r>
              <a:rPr sz="1265" spc="-68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265" spc="-49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265" spc="-39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265" spc="-34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265" spc="-44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265" spc="1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265" spc="-34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1265" spc="-5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sz="1265" spc="-1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1265" spc="-29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265" spc="-34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1265" dirty="0">
                <a:solidFill>
                  <a:srgbClr val="FFFFFF"/>
                </a:solidFill>
                <a:latin typeface="Arial"/>
                <a:cs typeface="Arial"/>
              </a:rPr>
              <a:t>e  </a:t>
            </a:r>
            <a:r>
              <a:rPr sz="1265" spc="-5" dirty="0">
                <a:solidFill>
                  <a:srgbClr val="FFFFFF"/>
                </a:solidFill>
                <a:latin typeface="Arial"/>
                <a:cs typeface="Arial"/>
              </a:rPr>
              <a:t>equipment</a:t>
            </a:r>
            <a:endParaRPr sz="1265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34647" y="904955"/>
            <a:ext cx="3329755" cy="353528"/>
          </a:xfrm>
          <a:prstGeom prst="rect">
            <a:avLst/>
          </a:prstGeom>
        </p:spPr>
        <p:txBody>
          <a:bodyPr vert="horz" wrap="square" lIns="0" tIns="14829" rIns="0" bIns="0" rtlCol="0">
            <a:spAutoFit/>
          </a:bodyPr>
          <a:lstStyle/>
          <a:p>
            <a:pPr marL="12357">
              <a:spcBef>
                <a:spcPts val="117"/>
              </a:spcBef>
            </a:pPr>
            <a:r>
              <a:rPr spc="-34" dirty="0"/>
              <a:t>SMC: </a:t>
            </a:r>
            <a:r>
              <a:rPr lang="en-US" spc="-15" dirty="0"/>
              <a:t>Basic</a:t>
            </a:r>
            <a:r>
              <a:rPr spc="-15" dirty="0"/>
              <a:t> </a:t>
            </a:r>
            <a:r>
              <a:rPr spc="-68" dirty="0"/>
              <a:t>UPS</a:t>
            </a:r>
            <a:r>
              <a:rPr spc="15" dirty="0"/>
              <a:t> </a:t>
            </a:r>
            <a:r>
              <a:rPr spc="5" dirty="0"/>
              <a:t>models</a:t>
            </a: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935409"/>
              </p:ext>
            </p:extLst>
          </p:nvPr>
        </p:nvGraphicFramePr>
        <p:xfrm>
          <a:off x="2900768" y="1606574"/>
          <a:ext cx="7267436" cy="40924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44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44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44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44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843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SMC1000</a:t>
                      </a:r>
                      <a:r>
                        <a:rPr lang="en-US"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41398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SMC1500</a:t>
                      </a:r>
                      <a:r>
                        <a:rPr lang="en-US"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41398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7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SMC1000</a:t>
                      </a:r>
                      <a:r>
                        <a:rPr lang="en-US" sz="7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-2UC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41398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SMC1500</a:t>
                      </a:r>
                      <a:r>
                        <a:rPr lang="en-US"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I</a:t>
                      </a:r>
                      <a:r>
                        <a:rPr sz="7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-2UC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41398" marB="0">
                    <a:lnL w="6350">
                      <a:solidFill>
                        <a:srgbClr val="D9D9D9"/>
                      </a:solidFill>
                      <a:prstDash val="solid"/>
                    </a:lnL>
                    <a:lnR w="6350">
                      <a:solidFill>
                        <a:srgbClr val="D9D9D9"/>
                      </a:solidFill>
                      <a:prstDash val="solid"/>
                    </a:lnR>
                    <a:solidFill>
                      <a:srgbClr val="42B4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9883">
                <a:tc gridSpan="3"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4097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Power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capacity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600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0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900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0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1,500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600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0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1,000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900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</a:t>
                      </a:r>
                      <a:r>
                        <a:rPr sz="700" spc="-4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1,500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VA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Output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connections</a:t>
                      </a:r>
                      <a:r>
                        <a:rPr sz="700" spc="-1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(NEMA</a:t>
                      </a:r>
                      <a:r>
                        <a:rPr sz="600" baseline="34722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®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(8) IEC 320 C13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(4) IEC 320 C13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9883">
                <a:tc gridSpan="3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4097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954">
                <a:tc>
                  <a:txBody>
                    <a:bodyPr/>
                    <a:lstStyle/>
                    <a:p>
                      <a:pPr marL="50165" marR="85725">
                        <a:lnSpc>
                          <a:spcPts val="850"/>
                        </a:lnSpc>
                        <a:spcBef>
                          <a:spcPts val="25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r>
                        <a:rPr sz="70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voltage</a:t>
                      </a:r>
                      <a:r>
                        <a:rPr sz="7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</a:t>
                      </a:r>
                      <a:r>
                        <a:rPr sz="700" spc="-7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for</a:t>
                      </a:r>
                      <a:r>
                        <a:rPr sz="7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main</a:t>
                      </a:r>
                      <a:r>
                        <a:rPr sz="700" spc="-7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operations  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(max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adjustable</a:t>
                      </a:r>
                      <a:r>
                        <a:rPr sz="700" spc="-114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range)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0894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0010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lang="en-US"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180 – 286 V (170-300V)</a:t>
                      </a:r>
                    </a:p>
                  </a:txBody>
                  <a:tcPr marL="0" marR="0" marT="74763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00735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lang="en-US"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180-287V (170-300V)</a:t>
                      </a:r>
                    </a:p>
                  </a:txBody>
                  <a:tcPr marL="0" marR="0" marT="74763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Input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connection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IEC 320 C20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IEC 320 C14</a:t>
                      </a: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9883">
                <a:tc gridSpan="3"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RUNTIME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ESTIMATES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4097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16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Half Load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:14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lang="en-US"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11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:14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:1</a:t>
                      </a:r>
                      <a:r>
                        <a:rPr lang="en-US"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8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Full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oad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</a:t>
                      </a:r>
                      <a:r>
                        <a:rPr lang="en-US"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</a:t>
                      </a: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</a:t>
                      </a:r>
                      <a:r>
                        <a:rPr lang="en-US"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:0</a:t>
                      </a:r>
                      <a:r>
                        <a:rPr lang="en-US"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6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9883">
                <a:tc gridSpan="3"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COMMUNICATIONS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00" spc="-1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MANAGEMENT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4097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Interface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ports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2423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USB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serial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(RJ45)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2423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USB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serial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(RJ45)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APC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SmartConnect</a:t>
                      </a:r>
                      <a:r>
                        <a:rPr sz="700" spc="-114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feature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Yes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(Ethernet)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Yes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(Ethernet)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6954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Control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panel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and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audible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alarms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74763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292735" marR="158115" indent="-120014">
                        <a:lnSpc>
                          <a:spcPts val="850"/>
                        </a:lnSpc>
                        <a:spcBef>
                          <a:spcPts val="25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Etched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glass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LCD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display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LED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status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indicators: 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alarm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on</a:t>
                      </a:r>
                      <a:r>
                        <a:rPr sz="70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battery,</a:t>
                      </a:r>
                      <a:r>
                        <a:rPr sz="70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distinctive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“low</a:t>
                      </a:r>
                      <a:r>
                        <a:rPr sz="70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battery”</a:t>
                      </a:r>
                      <a:r>
                        <a:rPr sz="70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alarm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0894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93370" marR="157480" indent="-120014">
                        <a:lnSpc>
                          <a:spcPts val="850"/>
                        </a:lnSpc>
                        <a:spcBef>
                          <a:spcPts val="250"/>
                        </a:spcBef>
                      </a:pP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Etched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glass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LCD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display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LED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status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indicators: 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alarm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on</a:t>
                      </a:r>
                      <a:r>
                        <a:rPr sz="70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battery,</a:t>
                      </a:r>
                      <a:r>
                        <a:rPr sz="70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distinctive</a:t>
                      </a:r>
                      <a:r>
                        <a:rPr sz="700" spc="-6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“low</a:t>
                      </a:r>
                      <a:r>
                        <a:rPr sz="70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battery”</a:t>
                      </a:r>
                      <a:r>
                        <a:rPr sz="700" spc="-5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alarm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30894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9883">
                <a:tc gridSpan="3"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700" spc="-1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PHYSICAL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4097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Height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(millimeters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219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219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86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86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Width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millimeters</a:t>
                      </a:r>
                      <a:r>
                        <a:rPr sz="700" spc="-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171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2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171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432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4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432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Depth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millimeters</a:t>
                      </a: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56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 439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5626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3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  439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409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3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477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 cap="flat" cmpd="sng" algn="ctr">
                      <a:solidFill>
                        <a:srgbClr val="B1B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09157">
                <a:tc>
                  <a:txBody>
                    <a:bodyPr/>
                    <a:lstStyle/>
                    <a:p>
                      <a:pPr marL="508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Weight</a:t>
                      </a:r>
                      <a:r>
                        <a:rPr sz="700" spc="-6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(</a:t>
                      </a:r>
                      <a:r>
                        <a:rPr lang="en-US"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kilograms</a:t>
                      </a:r>
                      <a:r>
                        <a:rPr sz="70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17.25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20.4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10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17.5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lang="en-US" sz="700" spc="-5" dirty="0">
                          <a:solidFill>
                            <a:srgbClr val="626469"/>
                          </a:solidFill>
                          <a:latin typeface="Arial"/>
                          <a:cs typeface="Arial"/>
                        </a:rPr>
                        <a:t>27.1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32130" marB="0">
                    <a:lnL w="6350">
                      <a:solidFill>
                        <a:srgbClr val="B1B4B6"/>
                      </a:solidFill>
                      <a:prstDash val="solid"/>
                    </a:lnL>
                    <a:lnR w="6350">
                      <a:solidFill>
                        <a:srgbClr val="B1B4B6"/>
                      </a:solidFill>
                      <a:prstDash val="solid"/>
                    </a:lnR>
                    <a:lnT w="6350">
                      <a:solidFill>
                        <a:srgbClr val="B1B4B6"/>
                      </a:solidFill>
                      <a:prstDash val="solid"/>
                    </a:lnT>
                    <a:lnB w="6350">
                      <a:solidFill>
                        <a:srgbClr val="B1B4B6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927623" y="5048539"/>
            <a:ext cx="1654682" cy="460937"/>
          </a:xfrm>
          <a:custGeom>
            <a:avLst/>
            <a:gdLst/>
            <a:ahLst/>
            <a:cxnLst/>
            <a:rect l="l" t="t" r="r" b="b"/>
            <a:pathLst>
              <a:path w="1700530" h="473710">
                <a:moveTo>
                  <a:pt x="1700085" y="236778"/>
                </a:moveTo>
                <a:lnTo>
                  <a:pt x="1695854" y="279344"/>
                </a:lnTo>
                <a:lnTo>
                  <a:pt x="1683655" y="319406"/>
                </a:lnTo>
                <a:lnTo>
                  <a:pt x="1664231" y="356295"/>
                </a:lnTo>
                <a:lnTo>
                  <a:pt x="1638323" y="389343"/>
                </a:lnTo>
                <a:lnTo>
                  <a:pt x="1606672" y="417882"/>
                </a:lnTo>
                <a:lnTo>
                  <a:pt x="1570022" y="441243"/>
                </a:lnTo>
                <a:lnTo>
                  <a:pt x="1529113" y="458756"/>
                </a:lnTo>
                <a:lnTo>
                  <a:pt x="1484687" y="469755"/>
                </a:lnTo>
                <a:lnTo>
                  <a:pt x="1437487" y="473570"/>
                </a:lnTo>
                <a:lnTo>
                  <a:pt x="262597" y="473570"/>
                </a:lnTo>
                <a:lnTo>
                  <a:pt x="215397" y="469755"/>
                </a:lnTo>
                <a:lnTo>
                  <a:pt x="170972" y="458756"/>
                </a:lnTo>
                <a:lnTo>
                  <a:pt x="130063" y="441243"/>
                </a:lnTo>
                <a:lnTo>
                  <a:pt x="93412" y="417882"/>
                </a:lnTo>
                <a:lnTo>
                  <a:pt x="61762" y="389343"/>
                </a:lnTo>
                <a:lnTo>
                  <a:pt x="35853" y="356295"/>
                </a:lnTo>
                <a:lnTo>
                  <a:pt x="16429" y="319406"/>
                </a:lnTo>
                <a:lnTo>
                  <a:pt x="4231" y="279344"/>
                </a:lnTo>
                <a:lnTo>
                  <a:pt x="0" y="236778"/>
                </a:lnTo>
                <a:lnTo>
                  <a:pt x="4231" y="194216"/>
                </a:lnTo>
                <a:lnTo>
                  <a:pt x="16429" y="154157"/>
                </a:lnTo>
                <a:lnTo>
                  <a:pt x="35853" y="117270"/>
                </a:lnTo>
                <a:lnTo>
                  <a:pt x="61762" y="84224"/>
                </a:lnTo>
                <a:lnTo>
                  <a:pt x="93412" y="55686"/>
                </a:lnTo>
                <a:lnTo>
                  <a:pt x="130063" y="32326"/>
                </a:lnTo>
                <a:lnTo>
                  <a:pt x="170972" y="14813"/>
                </a:lnTo>
                <a:lnTo>
                  <a:pt x="215397" y="3814"/>
                </a:lnTo>
                <a:lnTo>
                  <a:pt x="262597" y="0"/>
                </a:lnTo>
                <a:lnTo>
                  <a:pt x="1437487" y="0"/>
                </a:lnTo>
                <a:lnTo>
                  <a:pt x="1484687" y="3814"/>
                </a:lnTo>
                <a:lnTo>
                  <a:pt x="1529113" y="14813"/>
                </a:lnTo>
                <a:lnTo>
                  <a:pt x="1570022" y="32326"/>
                </a:lnTo>
                <a:lnTo>
                  <a:pt x="1606672" y="55686"/>
                </a:lnTo>
                <a:lnTo>
                  <a:pt x="1638323" y="84224"/>
                </a:lnTo>
                <a:lnTo>
                  <a:pt x="1664231" y="117270"/>
                </a:lnTo>
                <a:lnTo>
                  <a:pt x="1683655" y="154157"/>
                </a:lnTo>
                <a:lnTo>
                  <a:pt x="1695854" y="194216"/>
                </a:lnTo>
                <a:lnTo>
                  <a:pt x="1700085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7" name="object 7"/>
          <p:cNvSpPr/>
          <p:nvPr/>
        </p:nvSpPr>
        <p:spPr>
          <a:xfrm>
            <a:off x="1226863" y="5185979"/>
            <a:ext cx="86503" cy="185982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8" name="object 8"/>
          <p:cNvSpPr/>
          <p:nvPr/>
        </p:nvSpPr>
        <p:spPr>
          <a:xfrm>
            <a:off x="1060216" y="5278940"/>
            <a:ext cx="248388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9" name="object 9"/>
          <p:cNvSpPr/>
          <p:nvPr/>
        </p:nvSpPr>
        <p:spPr>
          <a:xfrm>
            <a:off x="953206" y="4356747"/>
            <a:ext cx="1624405" cy="460937"/>
          </a:xfrm>
          <a:custGeom>
            <a:avLst/>
            <a:gdLst/>
            <a:ahLst/>
            <a:cxnLst/>
            <a:rect l="l" t="t" r="r" b="b"/>
            <a:pathLst>
              <a:path w="1669414" h="473710">
                <a:moveTo>
                  <a:pt x="1668894" y="236778"/>
                </a:moveTo>
                <a:lnTo>
                  <a:pt x="1663656" y="284502"/>
                </a:lnTo>
                <a:lnTo>
                  <a:pt x="1648635" y="328952"/>
                </a:lnTo>
                <a:lnTo>
                  <a:pt x="1624867" y="369174"/>
                </a:lnTo>
                <a:lnTo>
                  <a:pt x="1593389" y="404218"/>
                </a:lnTo>
                <a:lnTo>
                  <a:pt x="1555237" y="433132"/>
                </a:lnTo>
                <a:lnTo>
                  <a:pt x="1511449" y="454963"/>
                </a:lnTo>
                <a:lnTo>
                  <a:pt x="1463061" y="468759"/>
                </a:lnTo>
                <a:lnTo>
                  <a:pt x="1411109" y="473570"/>
                </a:lnTo>
                <a:lnTo>
                  <a:pt x="257784" y="473570"/>
                </a:lnTo>
                <a:lnTo>
                  <a:pt x="205833" y="468759"/>
                </a:lnTo>
                <a:lnTo>
                  <a:pt x="157444" y="454963"/>
                </a:lnTo>
                <a:lnTo>
                  <a:pt x="113656" y="433132"/>
                </a:lnTo>
                <a:lnTo>
                  <a:pt x="75504" y="404218"/>
                </a:lnTo>
                <a:lnTo>
                  <a:pt x="44026" y="369174"/>
                </a:lnTo>
                <a:lnTo>
                  <a:pt x="20258" y="328952"/>
                </a:lnTo>
                <a:lnTo>
                  <a:pt x="5237" y="284502"/>
                </a:lnTo>
                <a:lnTo>
                  <a:pt x="0" y="236778"/>
                </a:lnTo>
                <a:lnTo>
                  <a:pt x="5237" y="189058"/>
                </a:lnTo>
                <a:lnTo>
                  <a:pt x="20258" y="144612"/>
                </a:lnTo>
                <a:lnTo>
                  <a:pt x="44026" y="104392"/>
                </a:lnTo>
                <a:lnTo>
                  <a:pt x="75504" y="69349"/>
                </a:lnTo>
                <a:lnTo>
                  <a:pt x="113656" y="40437"/>
                </a:lnTo>
                <a:lnTo>
                  <a:pt x="157444" y="18606"/>
                </a:lnTo>
                <a:lnTo>
                  <a:pt x="205833" y="4810"/>
                </a:lnTo>
                <a:lnTo>
                  <a:pt x="257784" y="0"/>
                </a:lnTo>
                <a:lnTo>
                  <a:pt x="1411109" y="0"/>
                </a:lnTo>
                <a:lnTo>
                  <a:pt x="1463061" y="4810"/>
                </a:lnTo>
                <a:lnTo>
                  <a:pt x="1511449" y="18606"/>
                </a:lnTo>
                <a:lnTo>
                  <a:pt x="1555237" y="40437"/>
                </a:lnTo>
                <a:lnTo>
                  <a:pt x="1593389" y="69349"/>
                </a:lnTo>
                <a:lnTo>
                  <a:pt x="1624867" y="104392"/>
                </a:lnTo>
                <a:lnTo>
                  <a:pt x="1648635" y="144612"/>
                </a:lnTo>
                <a:lnTo>
                  <a:pt x="1663656" y="189058"/>
                </a:lnTo>
                <a:lnTo>
                  <a:pt x="1668894" y="236778"/>
                </a:lnTo>
                <a:close/>
              </a:path>
            </a:pathLst>
          </a:custGeom>
          <a:ln w="1195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0" name="object 10"/>
          <p:cNvSpPr txBox="1"/>
          <p:nvPr/>
        </p:nvSpPr>
        <p:spPr>
          <a:xfrm>
            <a:off x="1411904" y="4462502"/>
            <a:ext cx="906429" cy="1029325"/>
          </a:xfrm>
          <a:prstGeom prst="rect">
            <a:avLst/>
          </a:prstGeom>
        </p:spPr>
        <p:txBody>
          <a:bodyPr vert="horz" wrap="square" lIns="0" tIns="13593" rIns="0" bIns="0" rtlCol="0">
            <a:spAutoFit/>
          </a:bodyPr>
          <a:lstStyle/>
          <a:p>
            <a:pPr marL="35836">
              <a:spcBef>
                <a:spcPts val="107"/>
              </a:spcBef>
            </a:pPr>
            <a:r>
              <a:rPr sz="1362" spc="-68" dirty="0">
                <a:solidFill>
                  <a:srgbClr val="9FA0A4"/>
                </a:solidFill>
                <a:latin typeface="Arial"/>
                <a:cs typeface="Arial"/>
              </a:rPr>
              <a:t>FEATURES</a:t>
            </a:r>
            <a:endParaRPr sz="1362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654">
              <a:latin typeface="Times New Roman"/>
              <a:cs typeface="Times New Roman"/>
            </a:endParaRPr>
          </a:p>
          <a:p>
            <a:pPr marL="12357" marR="331788">
              <a:lnSpc>
                <a:spcPts val="1469"/>
              </a:lnSpc>
              <a:spcBef>
                <a:spcPts val="1338"/>
              </a:spcBef>
            </a:pPr>
            <a:r>
              <a:rPr sz="1362" spc="-34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362" spc="-54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362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252448" y="4497267"/>
            <a:ext cx="86503" cy="185982"/>
          </a:xfrm>
          <a:custGeom>
            <a:avLst/>
            <a:gdLst/>
            <a:ahLst/>
            <a:cxnLst/>
            <a:rect l="l" t="t" r="r" b="b"/>
            <a:pathLst>
              <a:path w="88900" h="191135">
                <a:moveTo>
                  <a:pt x="0" y="191071"/>
                </a:moveTo>
                <a:lnTo>
                  <a:pt x="88544" y="95529"/>
                </a:ln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12" name="object 12"/>
          <p:cNvSpPr/>
          <p:nvPr/>
        </p:nvSpPr>
        <p:spPr>
          <a:xfrm>
            <a:off x="1085801" y="4590215"/>
            <a:ext cx="248388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255015" y="0"/>
                </a:moveTo>
                <a:lnTo>
                  <a:pt x="0" y="0"/>
                </a:lnTo>
              </a:path>
            </a:pathLst>
          </a:custGeom>
          <a:ln w="35839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 sz="1751"/>
          </a:p>
        </p:txBody>
      </p:sp>
      <p:sp>
        <p:nvSpPr>
          <p:cNvPr id="28" name="object 2">
            <a:extLst>
              <a:ext uri="{FF2B5EF4-FFF2-40B4-BE49-F238E27FC236}">
                <a16:creationId xmlns:a16="http://schemas.microsoft.com/office/drawing/2014/main" id="{1727997F-1378-4702-A540-B738C9D265B9}"/>
              </a:ext>
            </a:extLst>
          </p:cNvPr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3">
            <a:extLst>
              <a:ext uri="{FF2B5EF4-FFF2-40B4-BE49-F238E27FC236}">
                <a16:creationId xmlns:a16="http://schemas.microsoft.com/office/drawing/2014/main" id="{046993E4-84C2-4D79-8C4D-BAB5FF03729B}"/>
              </a:ext>
            </a:extLst>
          </p:cNvPr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4">
            <a:extLst>
              <a:ext uri="{FF2B5EF4-FFF2-40B4-BE49-F238E27FC236}">
                <a16:creationId xmlns:a16="http://schemas.microsoft.com/office/drawing/2014/main" id="{52417B4E-A4A7-4BB5-B7CD-BB14B5FACE04}"/>
              </a:ext>
            </a:extLst>
          </p:cNvPr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15">
            <a:extLst>
              <a:ext uri="{FF2B5EF4-FFF2-40B4-BE49-F238E27FC236}">
                <a16:creationId xmlns:a16="http://schemas.microsoft.com/office/drawing/2014/main" id="{BF6A4BF8-53AE-452A-A0CD-A89DB40145AF}"/>
              </a:ext>
            </a:extLst>
          </p:cNvPr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16">
            <a:extLst>
              <a:ext uri="{FF2B5EF4-FFF2-40B4-BE49-F238E27FC236}">
                <a16:creationId xmlns:a16="http://schemas.microsoft.com/office/drawing/2014/main" id="{36008828-9178-481A-9873-01BEB6534584}"/>
              </a:ext>
            </a:extLst>
          </p:cNvPr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17">
            <a:extLst>
              <a:ext uri="{FF2B5EF4-FFF2-40B4-BE49-F238E27FC236}">
                <a16:creationId xmlns:a16="http://schemas.microsoft.com/office/drawing/2014/main" id="{3DA7C0E1-04BF-4AEC-B315-4404844892F9}"/>
              </a:ext>
            </a:extLst>
          </p:cNvPr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18">
            <a:extLst>
              <a:ext uri="{FF2B5EF4-FFF2-40B4-BE49-F238E27FC236}">
                <a16:creationId xmlns:a16="http://schemas.microsoft.com/office/drawing/2014/main" id="{38F560BC-5D56-4F60-B3D7-8D2813A51887}"/>
              </a:ext>
            </a:extLst>
          </p:cNvPr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9">
            <a:extLst>
              <a:ext uri="{FF2B5EF4-FFF2-40B4-BE49-F238E27FC236}">
                <a16:creationId xmlns:a16="http://schemas.microsoft.com/office/drawing/2014/main" id="{5840DCBF-0675-49E5-B10C-64DA7B4C09E3}"/>
              </a:ext>
            </a:extLst>
          </p:cNvPr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20">
            <a:extLst>
              <a:ext uri="{FF2B5EF4-FFF2-40B4-BE49-F238E27FC236}">
                <a16:creationId xmlns:a16="http://schemas.microsoft.com/office/drawing/2014/main" id="{0076D0D8-69C2-4C79-8EF1-B89047AE303C}"/>
              </a:ext>
            </a:extLst>
          </p:cNvPr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21">
            <a:extLst>
              <a:ext uri="{FF2B5EF4-FFF2-40B4-BE49-F238E27FC236}">
                <a16:creationId xmlns:a16="http://schemas.microsoft.com/office/drawing/2014/main" id="{06BB3DE0-9603-4F65-8C7E-6EA8A91B300D}"/>
              </a:ext>
            </a:extLst>
          </p:cNvPr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22">
            <a:extLst>
              <a:ext uri="{FF2B5EF4-FFF2-40B4-BE49-F238E27FC236}">
                <a16:creationId xmlns:a16="http://schemas.microsoft.com/office/drawing/2014/main" id="{94426F9C-0C4A-451D-B76F-EFEF869E4FC4}"/>
              </a:ext>
            </a:extLst>
          </p:cNvPr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23">
            <a:extLst>
              <a:ext uri="{FF2B5EF4-FFF2-40B4-BE49-F238E27FC236}">
                <a16:creationId xmlns:a16="http://schemas.microsoft.com/office/drawing/2014/main" id="{F2634588-89A1-4F14-AB40-D5F25E59E019}"/>
              </a:ext>
            </a:extLst>
          </p:cNvPr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24">
            <a:extLst>
              <a:ext uri="{FF2B5EF4-FFF2-40B4-BE49-F238E27FC236}">
                <a16:creationId xmlns:a16="http://schemas.microsoft.com/office/drawing/2014/main" id="{81AC04A3-441D-4D45-9DB2-C7283DAC8197}"/>
              </a:ext>
            </a:extLst>
          </p:cNvPr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25">
            <a:extLst>
              <a:ext uri="{FF2B5EF4-FFF2-40B4-BE49-F238E27FC236}">
                <a16:creationId xmlns:a16="http://schemas.microsoft.com/office/drawing/2014/main" id="{618ADEF3-2E76-4566-A393-A518AC002777}"/>
              </a:ext>
            </a:extLst>
          </p:cNvPr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33">
            <a:extLst>
              <a:ext uri="{FF2B5EF4-FFF2-40B4-BE49-F238E27FC236}">
                <a16:creationId xmlns:a16="http://schemas.microsoft.com/office/drawing/2014/main" id="{039418CD-8695-413C-A5CE-F8A56BBE8627}"/>
              </a:ext>
            </a:extLst>
          </p:cNvPr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34">
            <a:extLst>
              <a:ext uri="{FF2B5EF4-FFF2-40B4-BE49-F238E27FC236}">
                <a16:creationId xmlns:a16="http://schemas.microsoft.com/office/drawing/2014/main" id="{DBD24B04-59E3-4A36-B233-145373246CBF}"/>
              </a:ext>
            </a:extLst>
          </p:cNvPr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35">
            <a:extLst>
              <a:ext uri="{FF2B5EF4-FFF2-40B4-BE49-F238E27FC236}">
                <a16:creationId xmlns:a16="http://schemas.microsoft.com/office/drawing/2014/main" id="{8172D1C3-8F10-40E3-B7F0-9B5F3EF3ADAC}"/>
              </a:ext>
            </a:extLst>
          </p:cNvPr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36">
            <a:extLst>
              <a:ext uri="{FF2B5EF4-FFF2-40B4-BE49-F238E27FC236}">
                <a16:creationId xmlns:a16="http://schemas.microsoft.com/office/drawing/2014/main" id="{9EFB382C-9723-4FC6-8C21-75AA3EE669FC}"/>
              </a:ext>
            </a:extLst>
          </p:cNvPr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37">
            <a:extLst>
              <a:ext uri="{FF2B5EF4-FFF2-40B4-BE49-F238E27FC236}">
                <a16:creationId xmlns:a16="http://schemas.microsoft.com/office/drawing/2014/main" id="{5ED380A5-ED7F-4C2E-8D2C-4FA74BF85CCE}"/>
              </a:ext>
            </a:extLst>
          </p:cNvPr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38">
            <a:extLst>
              <a:ext uri="{FF2B5EF4-FFF2-40B4-BE49-F238E27FC236}">
                <a16:creationId xmlns:a16="http://schemas.microsoft.com/office/drawing/2014/main" id="{8DB0FAF9-8A5B-40D5-AEA6-4CD264BFD999}"/>
              </a:ext>
            </a:extLst>
          </p:cNvPr>
          <p:cNvSpPr/>
          <p:nvPr/>
        </p:nvSpPr>
        <p:spPr>
          <a:xfrm>
            <a:off x="709646" y="6867007"/>
            <a:ext cx="1248410" cy="332740"/>
          </a:xfrm>
          <a:custGeom>
            <a:avLst/>
            <a:gdLst/>
            <a:ahLst/>
            <a:cxnLst/>
            <a:rect l="l" t="t" r="r" b="b"/>
            <a:pathLst>
              <a:path w="1248410" h="332740">
                <a:moveTo>
                  <a:pt x="0" y="332638"/>
                </a:moveTo>
                <a:lnTo>
                  <a:pt x="1248295" y="332638"/>
                </a:lnTo>
                <a:lnTo>
                  <a:pt x="1248295" y="0"/>
                </a:lnTo>
                <a:lnTo>
                  <a:pt x="0" y="0"/>
                </a:lnTo>
                <a:lnTo>
                  <a:pt x="0" y="332638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39">
            <a:extLst>
              <a:ext uri="{FF2B5EF4-FFF2-40B4-BE49-F238E27FC236}">
                <a16:creationId xmlns:a16="http://schemas.microsoft.com/office/drawing/2014/main" id="{41D502CF-DE12-4016-8CAD-977828B771DE}"/>
              </a:ext>
            </a:extLst>
          </p:cNvPr>
          <p:cNvSpPr txBox="1"/>
          <p:nvPr/>
        </p:nvSpPr>
        <p:spPr>
          <a:xfrm>
            <a:off x="695496" y="6930378"/>
            <a:ext cx="1282700" cy="2146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176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367132"/>
            <a:ext cx="10692130" cy="180340"/>
          </a:xfrm>
          <a:custGeom>
            <a:avLst/>
            <a:gdLst/>
            <a:ahLst/>
            <a:cxnLst/>
            <a:rect l="l" t="t" r="r" b="b"/>
            <a:pathLst>
              <a:path w="10692130" h="180340">
                <a:moveTo>
                  <a:pt x="0" y="179997"/>
                </a:moveTo>
                <a:lnTo>
                  <a:pt x="10692003" y="179997"/>
                </a:lnTo>
                <a:lnTo>
                  <a:pt x="10692003" y="0"/>
                </a:lnTo>
                <a:lnTo>
                  <a:pt x="0" y="0"/>
                </a:lnTo>
                <a:lnTo>
                  <a:pt x="0" y="179997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26873" y="587514"/>
            <a:ext cx="655065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15" dirty="0">
                <a:solidFill>
                  <a:srgbClr val="3DCD58"/>
                </a:solidFill>
              </a:rPr>
              <a:t>SMT: </a:t>
            </a:r>
            <a:r>
              <a:rPr lang="en-US" sz="3600" spc="-35" dirty="0">
                <a:solidFill>
                  <a:srgbClr val="3DCD58"/>
                </a:solidFill>
              </a:rPr>
              <a:t>Essential</a:t>
            </a:r>
            <a:r>
              <a:rPr sz="3600" spc="-35" dirty="0">
                <a:solidFill>
                  <a:srgbClr val="3DCD58"/>
                </a:solidFill>
              </a:rPr>
              <a:t> </a:t>
            </a:r>
            <a:r>
              <a:rPr sz="3600" spc="-160" dirty="0">
                <a:solidFill>
                  <a:srgbClr val="3DCD58"/>
                </a:solidFill>
              </a:rPr>
              <a:t>UPS</a:t>
            </a:r>
            <a:r>
              <a:rPr sz="3600" spc="210" dirty="0">
                <a:solidFill>
                  <a:srgbClr val="3DCD58"/>
                </a:solidFill>
              </a:rPr>
              <a:t> </a:t>
            </a:r>
            <a:r>
              <a:rPr sz="3600" spc="-25" dirty="0">
                <a:solidFill>
                  <a:srgbClr val="3DCD58"/>
                </a:solidFill>
              </a:rPr>
              <a:t>models</a:t>
            </a:r>
            <a:endParaRPr sz="3600" dirty="0"/>
          </a:p>
        </p:txBody>
      </p:sp>
      <p:sp>
        <p:nvSpPr>
          <p:cNvPr id="4" name="object 4"/>
          <p:cNvSpPr txBox="1"/>
          <p:nvPr/>
        </p:nvSpPr>
        <p:spPr>
          <a:xfrm>
            <a:off x="540004" y="1459102"/>
            <a:ext cx="1786889" cy="2249334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177800" rIns="0" bIns="0" rtlCol="0">
            <a:spAutoFit/>
          </a:bodyPr>
          <a:lstStyle/>
          <a:p>
            <a:pPr marL="97155">
              <a:lnSpc>
                <a:spcPct val="100000"/>
              </a:lnSpc>
              <a:spcBef>
                <a:spcPts val="1400"/>
              </a:spcBef>
            </a:pPr>
            <a:r>
              <a:rPr sz="1300" spc="-5" dirty="0">
                <a:solidFill>
                  <a:srgbClr val="FFFFFF"/>
                </a:solidFill>
                <a:latin typeface="Arial"/>
                <a:cs typeface="Arial"/>
              </a:rPr>
              <a:t>IDEAL</a:t>
            </a:r>
            <a:r>
              <a:rPr sz="130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300" spc="-55" dirty="0">
                <a:solidFill>
                  <a:srgbClr val="FFFFFF"/>
                </a:solidFill>
                <a:latin typeface="Arial"/>
                <a:cs typeface="Arial"/>
              </a:rPr>
              <a:t>FOR:</a:t>
            </a:r>
            <a:endParaRPr sz="1300" dirty="0">
              <a:latin typeface="Arial"/>
              <a:cs typeface="Arial"/>
            </a:endParaRPr>
          </a:p>
          <a:p>
            <a:pPr marL="205740" marR="341630" indent="-108585">
              <a:lnSpc>
                <a:spcPts val="1600"/>
              </a:lnSpc>
              <a:spcBef>
                <a:spcPts val="625"/>
              </a:spcBef>
              <a:buChar char="•"/>
              <a:tabLst>
                <a:tab pos="206375" algn="l"/>
              </a:tabLst>
            </a:pPr>
            <a:r>
              <a:rPr sz="1400" spc="-45" dirty="0">
                <a:solidFill>
                  <a:srgbClr val="FFFFFF"/>
                </a:solidFill>
                <a:latin typeface="Arial"/>
                <a:cs typeface="Arial"/>
              </a:rPr>
              <a:t>Various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types 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tower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servers  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(from</a:t>
            </a:r>
            <a:r>
              <a:rPr sz="1400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400" spc="-30" dirty="0">
                <a:solidFill>
                  <a:srgbClr val="FFFFFF"/>
                </a:solidFill>
                <a:latin typeface="Arial"/>
                <a:cs typeface="Arial"/>
              </a:rPr>
              <a:t>Basic</a:t>
            </a:r>
            <a:r>
              <a:rPr sz="1400" spc="-30" dirty="0">
                <a:solidFill>
                  <a:srgbClr val="FFFFFF"/>
                </a:solidFill>
                <a:latin typeface="Arial"/>
                <a:cs typeface="Arial"/>
              </a:rPr>
              <a:t>  </a:t>
            </a: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40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mid-range)</a:t>
            </a:r>
            <a:endParaRPr sz="1400" dirty="0">
              <a:latin typeface="Arial"/>
              <a:cs typeface="Arial"/>
            </a:endParaRPr>
          </a:p>
          <a:p>
            <a:pPr marL="205740" indent="-108585">
              <a:lnSpc>
                <a:spcPct val="100000"/>
              </a:lnSpc>
              <a:spcBef>
                <a:spcPts val="450"/>
              </a:spcBef>
              <a:buChar char="•"/>
              <a:tabLst>
                <a:tab pos="206375" algn="l"/>
              </a:tabLst>
            </a:pPr>
            <a:r>
              <a:rPr sz="1400" spc="-25" dirty="0">
                <a:solidFill>
                  <a:srgbClr val="FFFFFF"/>
                </a:solidFill>
                <a:latin typeface="Arial"/>
                <a:cs typeface="Arial"/>
              </a:rPr>
              <a:t>Storage</a:t>
            </a:r>
            <a:endParaRPr sz="1400" dirty="0">
              <a:latin typeface="Arial"/>
              <a:cs typeface="Arial"/>
            </a:endParaRPr>
          </a:p>
          <a:p>
            <a:pPr marL="205740" marR="321310" indent="-108585">
              <a:lnSpc>
                <a:spcPts val="1600"/>
              </a:lnSpc>
              <a:spcBef>
                <a:spcPts val="605"/>
              </a:spcBef>
              <a:buChar char="•"/>
              <a:tabLst>
                <a:tab pos="206375" algn="l"/>
              </a:tabLst>
            </a:pPr>
            <a:r>
              <a:rPr sz="1400" spc="-40" dirty="0">
                <a:solidFill>
                  <a:srgbClr val="FFFFFF"/>
                </a:solidFill>
                <a:latin typeface="Arial"/>
                <a:cs typeface="Arial"/>
              </a:rPr>
              <a:t>Point-of-sale  </a:t>
            </a:r>
            <a:r>
              <a:rPr sz="1400" spc="-15" dirty="0">
                <a:solidFill>
                  <a:srgbClr val="FFFFFF"/>
                </a:solidFill>
                <a:latin typeface="Arial"/>
                <a:cs typeface="Arial"/>
              </a:rPr>
              <a:t>equipment 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and  </a:t>
            </a:r>
            <a:r>
              <a:rPr sz="1400" spc="-20" dirty="0">
                <a:solidFill>
                  <a:srgbClr val="FFFFFF"/>
                </a:solidFill>
                <a:latin typeface="Arial"/>
                <a:cs typeface="Arial"/>
              </a:rPr>
              <a:t>network</a:t>
            </a:r>
            <a:r>
              <a:rPr sz="140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devices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213239" y="3831628"/>
            <a:ext cx="2618865" cy="21142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262194" y="5873140"/>
            <a:ext cx="61827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SMT1500</a:t>
            </a:r>
            <a:r>
              <a:rPr lang="en-US" sz="800" spc="-15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C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556698" y="1521002"/>
            <a:ext cx="2411171" cy="1990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497685" y="2001608"/>
            <a:ext cx="3543518" cy="120467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70977" y="4613691"/>
            <a:ext cx="4045446" cy="133216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337064" y="5873140"/>
            <a:ext cx="96263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SMT1500RM</a:t>
            </a:r>
            <a:r>
              <a:rPr lang="en-US" sz="800" spc="-15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2UC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220021" y="3292398"/>
            <a:ext cx="924763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SMT1000RM</a:t>
            </a:r>
            <a:r>
              <a:rPr lang="en-US" sz="800" spc="-15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2UC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337276" y="3475278"/>
            <a:ext cx="69522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SMT1000</a:t>
            </a:r>
            <a:r>
              <a:rPr lang="en-US" sz="800" spc="-15" dirty="0">
                <a:solidFill>
                  <a:srgbClr val="42B4E6"/>
                </a:solidFill>
                <a:latin typeface="Arial"/>
                <a:cs typeface="Arial"/>
              </a:rPr>
              <a:t>I</a:t>
            </a:r>
            <a:r>
              <a:rPr sz="800" spc="-15" dirty="0">
                <a:solidFill>
                  <a:srgbClr val="42B4E6"/>
                </a:solidFill>
                <a:latin typeface="Arial"/>
                <a:cs typeface="Arial"/>
              </a:rPr>
              <a:t>C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117585" y="6909117"/>
            <a:ext cx="316331" cy="1612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508713" y="6909121"/>
            <a:ext cx="0" cy="161290"/>
          </a:xfrm>
          <a:custGeom>
            <a:avLst/>
            <a:gdLst/>
            <a:ahLst/>
            <a:cxnLst/>
            <a:rect l="l" t="t" r="r" b="b"/>
            <a:pathLst>
              <a:path h="161290">
                <a:moveTo>
                  <a:pt x="0" y="0"/>
                </a:moveTo>
                <a:lnTo>
                  <a:pt x="0" y="161226"/>
                </a:lnTo>
              </a:path>
            </a:pathLst>
          </a:custGeom>
          <a:ln w="16268">
            <a:solidFill>
              <a:srgbClr val="72BF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766123" y="6889576"/>
            <a:ext cx="17145" cy="102870"/>
          </a:xfrm>
          <a:custGeom>
            <a:avLst/>
            <a:gdLst/>
            <a:ahLst/>
            <a:cxnLst/>
            <a:rect l="l" t="t" r="r" b="b"/>
            <a:pathLst>
              <a:path w="17145" h="102870">
                <a:moveTo>
                  <a:pt x="16776" y="0"/>
                </a:moveTo>
                <a:lnTo>
                  <a:pt x="0" y="0"/>
                </a:lnTo>
                <a:lnTo>
                  <a:pt x="0" y="97942"/>
                </a:lnTo>
                <a:lnTo>
                  <a:pt x="3098" y="102374"/>
                </a:lnTo>
                <a:lnTo>
                  <a:pt x="13842" y="102374"/>
                </a:lnTo>
                <a:lnTo>
                  <a:pt x="16663" y="97942"/>
                </a:lnTo>
                <a:lnTo>
                  <a:pt x="16776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538553" y="6952195"/>
            <a:ext cx="96458" cy="1181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77198" y="6951987"/>
            <a:ext cx="95885" cy="118745"/>
          </a:xfrm>
          <a:custGeom>
            <a:avLst/>
            <a:gdLst/>
            <a:ahLst/>
            <a:cxnLst/>
            <a:rect l="l" t="t" r="r" b="b"/>
            <a:pathLst>
              <a:path w="95884" h="118745">
                <a:moveTo>
                  <a:pt x="9131" y="0"/>
                </a:moveTo>
                <a:lnTo>
                  <a:pt x="0" y="0"/>
                </a:lnTo>
                <a:lnTo>
                  <a:pt x="0" y="118376"/>
                </a:lnTo>
                <a:lnTo>
                  <a:pt x="9131" y="118376"/>
                </a:lnTo>
                <a:lnTo>
                  <a:pt x="10363" y="117944"/>
                </a:lnTo>
                <a:lnTo>
                  <a:pt x="11442" y="117284"/>
                </a:lnTo>
                <a:lnTo>
                  <a:pt x="11658" y="117195"/>
                </a:lnTo>
                <a:lnTo>
                  <a:pt x="11988" y="116941"/>
                </a:lnTo>
                <a:lnTo>
                  <a:pt x="12344" y="116865"/>
                </a:lnTo>
                <a:lnTo>
                  <a:pt x="12560" y="116624"/>
                </a:lnTo>
                <a:lnTo>
                  <a:pt x="14643" y="114528"/>
                </a:lnTo>
                <a:lnTo>
                  <a:pt x="14643" y="66700"/>
                </a:lnTo>
                <a:lnTo>
                  <a:pt x="14789" y="54560"/>
                </a:lnTo>
                <a:lnTo>
                  <a:pt x="29933" y="19164"/>
                </a:lnTo>
                <a:lnTo>
                  <a:pt x="14643" y="19164"/>
                </a:lnTo>
                <a:lnTo>
                  <a:pt x="14643" y="3835"/>
                </a:lnTo>
                <a:lnTo>
                  <a:pt x="12344" y="1511"/>
                </a:lnTo>
                <a:lnTo>
                  <a:pt x="11988" y="1422"/>
                </a:lnTo>
                <a:lnTo>
                  <a:pt x="11544" y="1117"/>
                </a:lnTo>
                <a:lnTo>
                  <a:pt x="10363" y="419"/>
                </a:lnTo>
                <a:lnTo>
                  <a:pt x="9131" y="0"/>
                </a:lnTo>
                <a:close/>
              </a:path>
              <a:path w="95884" h="118745">
                <a:moveTo>
                  <a:pt x="86258" y="11976"/>
                </a:moveTo>
                <a:lnTo>
                  <a:pt x="52730" y="11976"/>
                </a:lnTo>
                <a:lnTo>
                  <a:pt x="59848" y="12699"/>
                </a:lnTo>
                <a:lnTo>
                  <a:pt x="66314" y="14787"/>
                </a:lnTo>
                <a:lnTo>
                  <a:pt x="81127" y="114528"/>
                </a:lnTo>
                <a:lnTo>
                  <a:pt x="83426" y="116865"/>
                </a:lnTo>
                <a:lnTo>
                  <a:pt x="83769" y="116941"/>
                </a:lnTo>
                <a:lnTo>
                  <a:pt x="84048" y="117119"/>
                </a:lnTo>
                <a:lnTo>
                  <a:pt x="84327" y="117284"/>
                </a:lnTo>
                <a:lnTo>
                  <a:pt x="85394" y="117944"/>
                </a:lnTo>
                <a:lnTo>
                  <a:pt x="86652" y="118376"/>
                </a:lnTo>
                <a:lnTo>
                  <a:pt x="95770" y="118376"/>
                </a:lnTo>
                <a:lnTo>
                  <a:pt x="95646" y="37045"/>
                </a:lnTo>
                <a:lnTo>
                  <a:pt x="86525" y="12204"/>
                </a:lnTo>
                <a:lnTo>
                  <a:pt x="86258" y="11976"/>
                </a:lnTo>
                <a:close/>
              </a:path>
              <a:path w="95884" h="118745">
                <a:moveTo>
                  <a:pt x="53911" y="203"/>
                </a:moveTo>
                <a:lnTo>
                  <a:pt x="39094" y="2030"/>
                </a:lnTo>
                <a:lnTo>
                  <a:pt x="28281" y="6654"/>
                </a:lnTo>
                <a:lnTo>
                  <a:pt x="20466" y="12794"/>
                </a:lnTo>
                <a:lnTo>
                  <a:pt x="14643" y="19164"/>
                </a:lnTo>
                <a:lnTo>
                  <a:pt x="29933" y="19164"/>
                </a:lnTo>
                <a:lnTo>
                  <a:pt x="39154" y="13868"/>
                </a:lnTo>
                <a:lnTo>
                  <a:pt x="46075" y="11976"/>
                </a:lnTo>
                <a:lnTo>
                  <a:pt x="86258" y="11976"/>
                </a:lnTo>
                <a:lnTo>
                  <a:pt x="81639" y="8020"/>
                </a:lnTo>
                <a:lnTo>
                  <a:pt x="74742" y="4151"/>
                </a:lnTo>
                <a:lnTo>
                  <a:pt x="65583" y="1308"/>
                </a:lnTo>
                <a:lnTo>
                  <a:pt x="53911" y="203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691422" y="6907066"/>
            <a:ext cx="168910" cy="165735"/>
          </a:xfrm>
          <a:custGeom>
            <a:avLst/>
            <a:gdLst/>
            <a:ahLst/>
            <a:cxnLst/>
            <a:rect l="l" t="t" r="r" b="b"/>
            <a:pathLst>
              <a:path w="168909" h="165734">
                <a:moveTo>
                  <a:pt x="60210" y="393"/>
                </a:moveTo>
                <a:lnTo>
                  <a:pt x="36143" y="11999"/>
                </a:lnTo>
                <a:lnTo>
                  <a:pt x="17075" y="30306"/>
                </a:lnTo>
                <a:lnTo>
                  <a:pt x="4521" y="53812"/>
                </a:lnTo>
                <a:lnTo>
                  <a:pt x="0" y="81013"/>
                </a:lnTo>
                <a:lnTo>
                  <a:pt x="6621" y="113741"/>
                </a:lnTo>
                <a:lnTo>
                  <a:pt x="24669" y="140496"/>
                </a:lnTo>
                <a:lnTo>
                  <a:pt x="51424" y="158551"/>
                </a:lnTo>
                <a:lnTo>
                  <a:pt x="84162" y="165176"/>
                </a:lnTo>
                <a:lnTo>
                  <a:pt x="116883" y="158551"/>
                </a:lnTo>
                <a:lnTo>
                  <a:pt x="129912" y="149758"/>
                </a:lnTo>
                <a:lnTo>
                  <a:pt x="84162" y="149758"/>
                </a:lnTo>
                <a:lnTo>
                  <a:pt x="57427" y="144346"/>
                </a:lnTo>
                <a:lnTo>
                  <a:pt x="35582" y="129597"/>
                </a:lnTo>
                <a:lnTo>
                  <a:pt x="20847" y="107742"/>
                </a:lnTo>
                <a:lnTo>
                  <a:pt x="15443" y="81013"/>
                </a:lnTo>
                <a:lnTo>
                  <a:pt x="18764" y="59907"/>
                </a:lnTo>
                <a:lnTo>
                  <a:pt x="28030" y="41459"/>
                </a:lnTo>
                <a:lnTo>
                  <a:pt x="42194" y="26706"/>
                </a:lnTo>
                <a:lnTo>
                  <a:pt x="60210" y="16687"/>
                </a:lnTo>
                <a:lnTo>
                  <a:pt x="60210" y="393"/>
                </a:lnTo>
                <a:close/>
              </a:path>
              <a:path w="168909" h="165734">
                <a:moveTo>
                  <a:pt x="106552" y="0"/>
                </a:moveTo>
                <a:lnTo>
                  <a:pt x="106552" y="16116"/>
                </a:lnTo>
                <a:lnTo>
                  <a:pt x="125146" y="25963"/>
                </a:lnTo>
                <a:lnTo>
                  <a:pt x="139801" y="40792"/>
                </a:lnTo>
                <a:lnTo>
                  <a:pt x="149408" y="59507"/>
                </a:lnTo>
                <a:lnTo>
                  <a:pt x="152857" y="81013"/>
                </a:lnTo>
                <a:lnTo>
                  <a:pt x="147451" y="107742"/>
                </a:lnTo>
                <a:lnTo>
                  <a:pt x="132716" y="129597"/>
                </a:lnTo>
                <a:lnTo>
                  <a:pt x="110878" y="144346"/>
                </a:lnTo>
                <a:lnTo>
                  <a:pt x="84162" y="149758"/>
                </a:lnTo>
                <a:lnTo>
                  <a:pt x="129912" y="149758"/>
                </a:lnTo>
                <a:lnTo>
                  <a:pt x="143635" y="140496"/>
                </a:lnTo>
                <a:lnTo>
                  <a:pt x="161688" y="113741"/>
                </a:lnTo>
                <a:lnTo>
                  <a:pt x="168313" y="81013"/>
                </a:lnTo>
                <a:lnTo>
                  <a:pt x="163661" y="53438"/>
                </a:lnTo>
                <a:lnTo>
                  <a:pt x="150763" y="29705"/>
                </a:lnTo>
                <a:lnTo>
                  <a:pt x="131199" y="11372"/>
                </a:lnTo>
                <a:lnTo>
                  <a:pt x="106552" y="0"/>
                </a:lnTo>
                <a:close/>
              </a:path>
            </a:pathLst>
          </a:custGeom>
          <a:solidFill>
            <a:srgbClr val="72BF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22174" y="6747268"/>
            <a:ext cx="0" cy="492759"/>
          </a:xfrm>
          <a:custGeom>
            <a:avLst/>
            <a:gdLst/>
            <a:ahLst/>
            <a:cxnLst/>
            <a:rect l="l" t="t" r="r" b="b"/>
            <a:pathLst>
              <a:path h="492759">
                <a:moveTo>
                  <a:pt x="0" y="0"/>
                </a:moveTo>
                <a:lnTo>
                  <a:pt x="0" y="492213"/>
                </a:lnTo>
              </a:path>
            </a:pathLst>
          </a:custGeom>
          <a:ln w="8445">
            <a:solidFill>
              <a:srgbClr val="979F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275241" y="7068273"/>
            <a:ext cx="927735" cy="0"/>
          </a:xfrm>
          <a:custGeom>
            <a:avLst/>
            <a:gdLst/>
            <a:ahLst/>
            <a:cxnLst/>
            <a:rect l="l" t="t" r="r" b="b"/>
            <a:pathLst>
              <a:path w="927734">
                <a:moveTo>
                  <a:pt x="0" y="0"/>
                </a:moveTo>
                <a:lnTo>
                  <a:pt x="927569" y="0"/>
                </a:lnTo>
              </a:path>
            </a:pathLst>
          </a:custGeom>
          <a:ln w="495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271672" y="7134269"/>
            <a:ext cx="931037" cy="7653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168204" y="6797066"/>
            <a:ext cx="30480" cy="30480"/>
          </a:xfrm>
          <a:custGeom>
            <a:avLst/>
            <a:gdLst/>
            <a:ahLst/>
            <a:cxnLst/>
            <a:rect l="l" t="t" r="r" b="b"/>
            <a:pathLst>
              <a:path w="30479" h="30479">
                <a:moveTo>
                  <a:pt x="23355" y="0"/>
                </a:moveTo>
                <a:lnTo>
                  <a:pt x="6985" y="0"/>
                </a:lnTo>
                <a:lnTo>
                  <a:pt x="0" y="6324"/>
                </a:lnTo>
                <a:lnTo>
                  <a:pt x="0" y="23583"/>
                </a:lnTo>
                <a:lnTo>
                  <a:pt x="6985" y="29921"/>
                </a:lnTo>
                <a:lnTo>
                  <a:pt x="23355" y="29921"/>
                </a:lnTo>
                <a:lnTo>
                  <a:pt x="26093" y="27431"/>
                </a:lnTo>
                <a:lnTo>
                  <a:pt x="8343" y="27431"/>
                </a:lnTo>
                <a:lnTo>
                  <a:pt x="3022" y="22123"/>
                </a:lnTo>
                <a:lnTo>
                  <a:pt x="3022" y="7835"/>
                </a:lnTo>
                <a:lnTo>
                  <a:pt x="8343" y="2489"/>
                </a:lnTo>
                <a:lnTo>
                  <a:pt x="26099" y="2489"/>
                </a:lnTo>
                <a:lnTo>
                  <a:pt x="23355" y="0"/>
                </a:lnTo>
                <a:close/>
              </a:path>
              <a:path w="30479" h="30479">
                <a:moveTo>
                  <a:pt x="26099" y="2489"/>
                </a:moveTo>
                <a:lnTo>
                  <a:pt x="21958" y="2489"/>
                </a:lnTo>
                <a:lnTo>
                  <a:pt x="27317" y="7835"/>
                </a:lnTo>
                <a:lnTo>
                  <a:pt x="27317" y="22123"/>
                </a:lnTo>
                <a:lnTo>
                  <a:pt x="21958" y="27431"/>
                </a:lnTo>
                <a:lnTo>
                  <a:pt x="26093" y="27431"/>
                </a:lnTo>
                <a:lnTo>
                  <a:pt x="30327" y="23583"/>
                </a:lnTo>
                <a:lnTo>
                  <a:pt x="30327" y="6324"/>
                </a:lnTo>
                <a:lnTo>
                  <a:pt x="26099" y="2489"/>
                </a:lnTo>
                <a:close/>
              </a:path>
              <a:path w="30479" h="30479">
                <a:moveTo>
                  <a:pt x="20078" y="6324"/>
                </a:moveTo>
                <a:lnTo>
                  <a:pt x="9436" y="6324"/>
                </a:lnTo>
                <a:lnTo>
                  <a:pt x="9436" y="23583"/>
                </a:lnTo>
                <a:lnTo>
                  <a:pt x="12052" y="23583"/>
                </a:lnTo>
                <a:lnTo>
                  <a:pt x="12052" y="16090"/>
                </a:lnTo>
                <a:lnTo>
                  <a:pt x="17680" y="16090"/>
                </a:lnTo>
                <a:lnTo>
                  <a:pt x="20142" y="15659"/>
                </a:lnTo>
                <a:lnTo>
                  <a:pt x="22085" y="14338"/>
                </a:lnTo>
                <a:lnTo>
                  <a:pt x="22085" y="13893"/>
                </a:lnTo>
                <a:lnTo>
                  <a:pt x="12052" y="13893"/>
                </a:lnTo>
                <a:lnTo>
                  <a:pt x="12052" y="8534"/>
                </a:lnTo>
                <a:lnTo>
                  <a:pt x="22085" y="8534"/>
                </a:lnTo>
                <a:lnTo>
                  <a:pt x="22085" y="7835"/>
                </a:lnTo>
                <a:lnTo>
                  <a:pt x="20078" y="6324"/>
                </a:lnTo>
                <a:close/>
              </a:path>
              <a:path w="30479" h="30479">
                <a:moveTo>
                  <a:pt x="17680" y="16090"/>
                </a:moveTo>
                <a:lnTo>
                  <a:pt x="15049" y="16090"/>
                </a:lnTo>
                <a:lnTo>
                  <a:pt x="19608" y="23583"/>
                </a:lnTo>
                <a:lnTo>
                  <a:pt x="22517" y="23583"/>
                </a:lnTo>
                <a:lnTo>
                  <a:pt x="17680" y="16090"/>
                </a:lnTo>
                <a:close/>
              </a:path>
              <a:path w="30479" h="30479">
                <a:moveTo>
                  <a:pt x="22085" y="8534"/>
                </a:moveTo>
                <a:lnTo>
                  <a:pt x="17424" y="8534"/>
                </a:lnTo>
                <a:lnTo>
                  <a:pt x="19380" y="8940"/>
                </a:lnTo>
                <a:lnTo>
                  <a:pt x="19380" y="13728"/>
                </a:lnTo>
                <a:lnTo>
                  <a:pt x="17399" y="13893"/>
                </a:lnTo>
                <a:lnTo>
                  <a:pt x="22085" y="13893"/>
                </a:lnTo>
                <a:lnTo>
                  <a:pt x="22085" y="85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271648" y="6779544"/>
            <a:ext cx="363855" cy="237490"/>
          </a:xfrm>
          <a:custGeom>
            <a:avLst/>
            <a:gdLst/>
            <a:ahLst/>
            <a:cxnLst/>
            <a:rect l="l" t="t" r="r" b="b"/>
            <a:pathLst>
              <a:path w="363854" h="237490">
                <a:moveTo>
                  <a:pt x="234556" y="0"/>
                </a:moveTo>
                <a:lnTo>
                  <a:pt x="129997" y="0"/>
                </a:lnTo>
                <a:lnTo>
                  <a:pt x="0" y="236943"/>
                </a:lnTo>
                <a:lnTo>
                  <a:pt x="99288" y="236943"/>
                </a:lnTo>
                <a:lnTo>
                  <a:pt x="182270" y="61404"/>
                </a:lnTo>
                <a:lnTo>
                  <a:pt x="267995" y="61404"/>
                </a:lnTo>
                <a:lnTo>
                  <a:pt x="234556" y="0"/>
                </a:lnTo>
                <a:close/>
              </a:path>
              <a:path w="363854" h="237490">
                <a:moveTo>
                  <a:pt x="267995" y="61404"/>
                </a:moveTo>
                <a:lnTo>
                  <a:pt x="182270" y="61404"/>
                </a:lnTo>
                <a:lnTo>
                  <a:pt x="238899" y="181330"/>
                </a:lnTo>
                <a:lnTo>
                  <a:pt x="126161" y="181330"/>
                </a:lnTo>
                <a:lnTo>
                  <a:pt x="157365" y="236943"/>
                </a:lnTo>
                <a:lnTo>
                  <a:pt x="363588" y="236943"/>
                </a:lnTo>
                <a:lnTo>
                  <a:pt x="267995" y="61404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9607410" y="6779538"/>
            <a:ext cx="288290" cy="237490"/>
          </a:xfrm>
          <a:custGeom>
            <a:avLst/>
            <a:gdLst/>
            <a:ahLst/>
            <a:cxnLst/>
            <a:rect l="l" t="t" r="r" b="b"/>
            <a:pathLst>
              <a:path w="288290" h="237490">
                <a:moveTo>
                  <a:pt x="174599" y="0"/>
                </a:moveTo>
                <a:lnTo>
                  <a:pt x="0" y="0"/>
                </a:lnTo>
                <a:lnTo>
                  <a:pt x="27825" y="51790"/>
                </a:lnTo>
                <a:lnTo>
                  <a:pt x="153492" y="51790"/>
                </a:lnTo>
                <a:lnTo>
                  <a:pt x="173648" y="52495"/>
                </a:lnTo>
                <a:lnTo>
                  <a:pt x="186653" y="55630"/>
                </a:lnTo>
                <a:lnTo>
                  <a:pt x="193631" y="62725"/>
                </a:lnTo>
                <a:lnTo>
                  <a:pt x="195707" y="75311"/>
                </a:lnTo>
                <a:lnTo>
                  <a:pt x="193274" y="88366"/>
                </a:lnTo>
                <a:lnTo>
                  <a:pt x="185583" y="95578"/>
                </a:lnTo>
                <a:lnTo>
                  <a:pt x="172041" y="98654"/>
                </a:lnTo>
                <a:lnTo>
                  <a:pt x="152057" y="99301"/>
                </a:lnTo>
                <a:lnTo>
                  <a:pt x="27825" y="99301"/>
                </a:lnTo>
                <a:lnTo>
                  <a:pt x="27825" y="236956"/>
                </a:lnTo>
                <a:lnTo>
                  <a:pt x="127596" y="236956"/>
                </a:lnTo>
                <a:lnTo>
                  <a:pt x="127596" y="152069"/>
                </a:lnTo>
                <a:lnTo>
                  <a:pt x="168884" y="152069"/>
                </a:lnTo>
                <a:lnTo>
                  <a:pt x="225696" y="145122"/>
                </a:lnTo>
                <a:lnTo>
                  <a:pt x="262332" y="127066"/>
                </a:lnTo>
                <a:lnTo>
                  <a:pt x="281979" y="102081"/>
                </a:lnTo>
                <a:lnTo>
                  <a:pt x="287820" y="74345"/>
                </a:lnTo>
                <a:lnTo>
                  <a:pt x="281736" y="46548"/>
                </a:lnTo>
                <a:lnTo>
                  <a:pt x="262161" y="22790"/>
                </a:lnTo>
                <a:lnTo>
                  <a:pt x="227110" y="6223"/>
                </a:lnTo>
                <a:lnTo>
                  <a:pt x="174599" y="0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888042" y="6776189"/>
            <a:ext cx="266065" cy="243840"/>
          </a:xfrm>
          <a:custGeom>
            <a:avLst/>
            <a:gdLst/>
            <a:ahLst/>
            <a:cxnLst/>
            <a:rect l="l" t="t" r="r" b="b"/>
            <a:pathLst>
              <a:path w="266065" h="243840">
                <a:moveTo>
                  <a:pt x="164528" y="0"/>
                </a:moveTo>
                <a:lnTo>
                  <a:pt x="107447" y="6091"/>
                </a:lnTo>
                <a:lnTo>
                  <a:pt x="61647" y="23168"/>
                </a:lnTo>
                <a:lnTo>
                  <a:pt x="27936" y="49429"/>
                </a:lnTo>
                <a:lnTo>
                  <a:pt x="7118" y="83077"/>
                </a:lnTo>
                <a:lnTo>
                  <a:pt x="0" y="122313"/>
                </a:lnTo>
                <a:lnTo>
                  <a:pt x="5191" y="155887"/>
                </a:lnTo>
                <a:lnTo>
                  <a:pt x="21962" y="188496"/>
                </a:lnTo>
                <a:lnTo>
                  <a:pt x="52109" y="216409"/>
                </a:lnTo>
                <a:lnTo>
                  <a:pt x="97428" y="235893"/>
                </a:lnTo>
                <a:lnTo>
                  <a:pt x="159715" y="243217"/>
                </a:lnTo>
                <a:lnTo>
                  <a:pt x="188703" y="241948"/>
                </a:lnTo>
                <a:lnTo>
                  <a:pt x="216334" y="238112"/>
                </a:lnTo>
                <a:lnTo>
                  <a:pt x="242161" y="231666"/>
                </a:lnTo>
                <a:lnTo>
                  <a:pt x="265734" y="222567"/>
                </a:lnTo>
                <a:lnTo>
                  <a:pt x="265734" y="179870"/>
                </a:lnTo>
                <a:lnTo>
                  <a:pt x="181292" y="179870"/>
                </a:lnTo>
                <a:lnTo>
                  <a:pt x="145939" y="175717"/>
                </a:lnTo>
                <a:lnTo>
                  <a:pt x="116787" y="163918"/>
                </a:lnTo>
                <a:lnTo>
                  <a:pt x="96987" y="145462"/>
                </a:lnTo>
                <a:lnTo>
                  <a:pt x="89687" y="121335"/>
                </a:lnTo>
                <a:lnTo>
                  <a:pt x="96835" y="97020"/>
                </a:lnTo>
                <a:lnTo>
                  <a:pt x="116303" y="78593"/>
                </a:lnTo>
                <a:lnTo>
                  <a:pt x="145130" y="66911"/>
                </a:lnTo>
                <a:lnTo>
                  <a:pt x="180352" y="62826"/>
                </a:lnTo>
                <a:lnTo>
                  <a:pt x="263321" y="62826"/>
                </a:lnTo>
                <a:lnTo>
                  <a:pt x="263321" y="16294"/>
                </a:lnTo>
                <a:lnTo>
                  <a:pt x="241480" y="9295"/>
                </a:lnTo>
                <a:lnTo>
                  <a:pt x="217706" y="4189"/>
                </a:lnTo>
                <a:lnTo>
                  <a:pt x="192041" y="1061"/>
                </a:lnTo>
                <a:lnTo>
                  <a:pt x="164528" y="0"/>
                </a:lnTo>
                <a:close/>
              </a:path>
              <a:path w="266065" h="243840">
                <a:moveTo>
                  <a:pt x="265734" y="159245"/>
                </a:moveTo>
                <a:lnTo>
                  <a:pt x="243032" y="168747"/>
                </a:lnTo>
                <a:lnTo>
                  <a:pt x="222265" y="175139"/>
                </a:lnTo>
                <a:lnTo>
                  <a:pt x="202123" y="178740"/>
                </a:lnTo>
                <a:lnTo>
                  <a:pt x="181292" y="179870"/>
                </a:lnTo>
                <a:lnTo>
                  <a:pt x="265734" y="179870"/>
                </a:lnTo>
                <a:lnTo>
                  <a:pt x="265734" y="159245"/>
                </a:lnTo>
                <a:close/>
              </a:path>
              <a:path w="266065" h="243840">
                <a:moveTo>
                  <a:pt x="263321" y="62826"/>
                </a:moveTo>
                <a:lnTo>
                  <a:pt x="180352" y="62826"/>
                </a:lnTo>
                <a:lnTo>
                  <a:pt x="201617" y="64118"/>
                </a:lnTo>
                <a:lnTo>
                  <a:pt x="222027" y="68110"/>
                </a:lnTo>
                <a:lnTo>
                  <a:pt x="242342" y="74978"/>
                </a:lnTo>
                <a:lnTo>
                  <a:pt x="263321" y="84899"/>
                </a:lnTo>
                <a:lnTo>
                  <a:pt x="263321" y="62826"/>
                </a:lnTo>
                <a:close/>
              </a:path>
            </a:pathLst>
          </a:custGeom>
          <a:solidFill>
            <a:srgbClr val="E31E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833962" y="6950317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105790" y="0"/>
                </a:moveTo>
                <a:lnTo>
                  <a:pt x="0" y="115100"/>
                </a:lnTo>
                <a:lnTo>
                  <a:pt x="105790" y="230187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74419" y="6950323"/>
            <a:ext cx="106045" cy="230504"/>
          </a:xfrm>
          <a:custGeom>
            <a:avLst/>
            <a:gdLst/>
            <a:ahLst/>
            <a:cxnLst/>
            <a:rect l="l" t="t" r="r" b="b"/>
            <a:pathLst>
              <a:path w="106045" h="230504">
                <a:moveTo>
                  <a:pt x="0" y="230187"/>
                </a:moveTo>
                <a:lnTo>
                  <a:pt x="105791" y="115087"/>
                </a:lnTo>
                <a:lnTo>
                  <a:pt x="0" y="0"/>
                </a:lnTo>
              </a:path>
            </a:pathLst>
          </a:custGeom>
          <a:ln w="38099">
            <a:solidFill>
              <a:srgbClr val="3DCD5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159598" y="6854838"/>
            <a:ext cx="368300" cy="404495"/>
          </a:xfrm>
          <a:custGeom>
            <a:avLst/>
            <a:gdLst/>
            <a:ahLst/>
            <a:cxnLst/>
            <a:rect l="l" t="t" r="r" b="b"/>
            <a:pathLst>
              <a:path w="368300" h="404495">
                <a:moveTo>
                  <a:pt x="117781" y="191630"/>
                </a:moveTo>
                <a:lnTo>
                  <a:pt x="73939" y="198435"/>
                </a:lnTo>
                <a:lnTo>
                  <a:pt x="29133" y="236939"/>
                </a:lnTo>
                <a:lnTo>
                  <a:pt x="20512" y="392849"/>
                </a:lnTo>
                <a:lnTo>
                  <a:pt x="22175" y="396874"/>
                </a:lnTo>
                <a:lnTo>
                  <a:pt x="28119" y="402805"/>
                </a:lnTo>
                <a:lnTo>
                  <a:pt x="32132" y="404456"/>
                </a:lnTo>
                <a:lnTo>
                  <a:pt x="360910" y="404304"/>
                </a:lnTo>
                <a:lnTo>
                  <a:pt x="367958" y="397217"/>
                </a:lnTo>
                <a:lnTo>
                  <a:pt x="367958" y="372821"/>
                </a:lnTo>
                <a:lnTo>
                  <a:pt x="52135" y="372821"/>
                </a:lnTo>
                <a:lnTo>
                  <a:pt x="52135" y="272249"/>
                </a:lnTo>
                <a:lnTo>
                  <a:pt x="74625" y="232867"/>
                </a:lnTo>
                <a:lnTo>
                  <a:pt x="117781" y="223265"/>
                </a:lnTo>
                <a:lnTo>
                  <a:pt x="192615" y="223265"/>
                </a:lnTo>
                <a:lnTo>
                  <a:pt x="188012" y="216954"/>
                </a:lnTo>
                <a:lnTo>
                  <a:pt x="174227" y="205908"/>
                </a:lnTo>
                <a:lnTo>
                  <a:pt x="157887" y="197991"/>
                </a:lnTo>
                <a:lnTo>
                  <a:pt x="139052" y="193224"/>
                </a:lnTo>
                <a:lnTo>
                  <a:pt x="117781" y="191630"/>
                </a:lnTo>
                <a:close/>
              </a:path>
              <a:path w="368300" h="404495">
                <a:moveTo>
                  <a:pt x="230617" y="38519"/>
                </a:moveTo>
                <a:lnTo>
                  <a:pt x="183516" y="38519"/>
                </a:lnTo>
                <a:lnTo>
                  <a:pt x="336335" y="176999"/>
                </a:lnTo>
                <a:lnTo>
                  <a:pt x="336335" y="372681"/>
                </a:lnTo>
                <a:lnTo>
                  <a:pt x="52135" y="372821"/>
                </a:lnTo>
                <a:lnTo>
                  <a:pt x="367958" y="372821"/>
                </a:lnTo>
                <a:lnTo>
                  <a:pt x="367958" y="165519"/>
                </a:lnTo>
                <a:lnTo>
                  <a:pt x="366079" y="161264"/>
                </a:lnTo>
                <a:lnTo>
                  <a:pt x="230617" y="38519"/>
                </a:lnTo>
                <a:close/>
              </a:path>
              <a:path w="368300" h="404495">
                <a:moveTo>
                  <a:pt x="192615" y="223265"/>
                </a:moveTo>
                <a:lnTo>
                  <a:pt x="117781" y="223265"/>
                </a:lnTo>
                <a:lnTo>
                  <a:pt x="152640" y="230246"/>
                </a:lnTo>
                <a:lnTo>
                  <a:pt x="171073" y="245981"/>
                </a:lnTo>
                <a:lnTo>
                  <a:pt x="178310" y="262661"/>
                </a:lnTo>
                <a:lnTo>
                  <a:pt x="179550" y="272249"/>
                </a:lnTo>
                <a:lnTo>
                  <a:pt x="179579" y="332930"/>
                </a:lnTo>
                <a:lnTo>
                  <a:pt x="186666" y="340004"/>
                </a:lnTo>
                <a:lnTo>
                  <a:pt x="204128" y="340004"/>
                </a:lnTo>
                <a:lnTo>
                  <a:pt x="211215" y="332930"/>
                </a:lnTo>
                <a:lnTo>
                  <a:pt x="211199" y="272249"/>
                </a:lnTo>
                <a:lnTo>
                  <a:pt x="210858" y="266631"/>
                </a:lnTo>
                <a:lnTo>
                  <a:pt x="208329" y="253091"/>
                </a:lnTo>
                <a:lnTo>
                  <a:pt x="201442" y="235370"/>
                </a:lnTo>
                <a:lnTo>
                  <a:pt x="192615" y="223265"/>
                </a:lnTo>
                <a:close/>
              </a:path>
              <a:path w="368300" h="404495">
                <a:moveTo>
                  <a:pt x="20512" y="272935"/>
                </a:moveTo>
                <a:lnTo>
                  <a:pt x="20512" y="273151"/>
                </a:lnTo>
                <a:lnTo>
                  <a:pt x="20512" y="272935"/>
                </a:lnTo>
                <a:close/>
              </a:path>
              <a:path w="368300" h="404495">
                <a:moveTo>
                  <a:pt x="188101" y="0"/>
                </a:moveTo>
                <a:lnTo>
                  <a:pt x="178919" y="0"/>
                </a:lnTo>
                <a:lnTo>
                  <a:pt x="5170" y="157441"/>
                </a:lnTo>
                <a:lnTo>
                  <a:pt x="1447" y="162491"/>
                </a:lnTo>
                <a:lnTo>
                  <a:pt x="0" y="168378"/>
                </a:lnTo>
                <a:lnTo>
                  <a:pt x="864" y="174381"/>
                </a:lnTo>
                <a:lnTo>
                  <a:pt x="4078" y="179781"/>
                </a:lnTo>
                <a:lnTo>
                  <a:pt x="9127" y="183504"/>
                </a:lnTo>
                <a:lnTo>
                  <a:pt x="15014" y="184951"/>
                </a:lnTo>
                <a:lnTo>
                  <a:pt x="21017" y="184087"/>
                </a:lnTo>
                <a:lnTo>
                  <a:pt x="26417" y="180873"/>
                </a:lnTo>
                <a:lnTo>
                  <a:pt x="183516" y="38519"/>
                </a:lnTo>
                <a:lnTo>
                  <a:pt x="230617" y="38519"/>
                </a:lnTo>
                <a:lnTo>
                  <a:pt x="188101" y="0"/>
                </a:lnTo>
                <a:close/>
              </a:path>
            </a:pathLst>
          </a:custGeom>
          <a:solidFill>
            <a:srgbClr val="9FA0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46345" y="4404174"/>
            <a:ext cx="1774189" cy="503555"/>
          </a:xfrm>
          <a:custGeom>
            <a:avLst/>
            <a:gdLst/>
            <a:ahLst/>
            <a:cxnLst/>
            <a:rect l="l" t="t" r="r" b="b"/>
            <a:pathLst>
              <a:path w="1774189" h="503554">
                <a:moveTo>
                  <a:pt x="1774024" y="251701"/>
                </a:moveTo>
                <a:lnTo>
                  <a:pt x="1769609" y="296946"/>
                </a:lnTo>
                <a:lnTo>
                  <a:pt x="1756880" y="339531"/>
                </a:lnTo>
                <a:lnTo>
                  <a:pt x="1736610" y="378744"/>
                </a:lnTo>
                <a:lnTo>
                  <a:pt x="1709574" y="413875"/>
                </a:lnTo>
                <a:lnTo>
                  <a:pt x="1676546" y="444214"/>
                </a:lnTo>
                <a:lnTo>
                  <a:pt x="1638300" y="469048"/>
                </a:lnTo>
                <a:lnTo>
                  <a:pt x="1595610" y="487667"/>
                </a:lnTo>
                <a:lnTo>
                  <a:pt x="1549251" y="499359"/>
                </a:lnTo>
                <a:lnTo>
                  <a:pt x="1499997" y="503415"/>
                </a:lnTo>
                <a:lnTo>
                  <a:pt x="274027" y="503415"/>
                </a:lnTo>
                <a:lnTo>
                  <a:pt x="224773" y="499359"/>
                </a:lnTo>
                <a:lnTo>
                  <a:pt x="178414" y="487667"/>
                </a:lnTo>
                <a:lnTo>
                  <a:pt x="135724" y="469048"/>
                </a:lnTo>
                <a:lnTo>
                  <a:pt x="97478" y="444214"/>
                </a:lnTo>
                <a:lnTo>
                  <a:pt x="64450" y="413875"/>
                </a:lnTo>
                <a:lnTo>
                  <a:pt x="37414" y="378744"/>
                </a:lnTo>
                <a:lnTo>
                  <a:pt x="17144" y="339531"/>
                </a:lnTo>
                <a:lnTo>
                  <a:pt x="4415" y="296946"/>
                </a:lnTo>
                <a:lnTo>
                  <a:pt x="0" y="251701"/>
                </a:lnTo>
                <a:lnTo>
                  <a:pt x="4415" y="206460"/>
                </a:lnTo>
                <a:lnTo>
                  <a:pt x="17144" y="163878"/>
                </a:lnTo>
                <a:lnTo>
                  <a:pt x="37414" y="124666"/>
                </a:lnTo>
                <a:lnTo>
                  <a:pt x="64450" y="89537"/>
                </a:lnTo>
                <a:lnTo>
                  <a:pt x="97478" y="59200"/>
                </a:lnTo>
                <a:lnTo>
                  <a:pt x="135724" y="34366"/>
                </a:lnTo>
                <a:lnTo>
                  <a:pt x="178414" y="15748"/>
                </a:lnTo>
                <a:lnTo>
                  <a:pt x="224773" y="4055"/>
                </a:lnTo>
                <a:lnTo>
                  <a:pt x="274027" y="0"/>
                </a:lnTo>
                <a:lnTo>
                  <a:pt x="1499997" y="0"/>
                </a:lnTo>
                <a:lnTo>
                  <a:pt x="1549251" y="4055"/>
                </a:lnTo>
                <a:lnTo>
                  <a:pt x="1595610" y="15748"/>
                </a:lnTo>
                <a:lnTo>
                  <a:pt x="1638300" y="34366"/>
                </a:lnTo>
                <a:lnTo>
                  <a:pt x="1676546" y="59200"/>
                </a:lnTo>
                <a:lnTo>
                  <a:pt x="1709574" y="89537"/>
                </a:lnTo>
                <a:lnTo>
                  <a:pt x="1736610" y="124666"/>
                </a:lnTo>
                <a:lnTo>
                  <a:pt x="1756880" y="163878"/>
                </a:lnTo>
                <a:lnTo>
                  <a:pt x="1769609" y="206460"/>
                </a:lnTo>
                <a:lnTo>
                  <a:pt x="1774024" y="251701"/>
                </a:lnTo>
                <a:close/>
              </a:path>
            </a:pathLst>
          </a:custGeom>
          <a:ln w="1270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73257" y="4557698"/>
            <a:ext cx="94615" cy="203200"/>
          </a:xfrm>
          <a:custGeom>
            <a:avLst/>
            <a:gdLst/>
            <a:ahLst/>
            <a:cxnLst/>
            <a:rect l="l" t="t" r="r" b="b"/>
            <a:pathLst>
              <a:path w="94615" h="203200">
                <a:moveTo>
                  <a:pt x="0" y="203098"/>
                </a:moveTo>
                <a:lnTo>
                  <a:pt x="94119" y="101549"/>
                </a:ln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91200" y="4659246"/>
            <a:ext cx="271145" cy="0"/>
          </a:xfrm>
          <a:custGeom>
            <a:avLst/>
            <a:gdLst/>
            <a:ahLst/>
            <a:cxnLst/>
            <a:rect l="l" t="t" r="r" b="b"/>
            <a:pathLst>
              <a:path w="271144">
                <a:moveTo>
                  <a:pt x="27108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18405" y="5159921"/>
            <a:ext cx="1807210" cy="503555"/>
          </a:xfrm>
          <a:custGeom>
            <a:avLst/>
            <a:gdLst/>
            <a:ahLst/>
            <a:cxnLst/>
            <a:rect l="l" t="t" r="r" b="b"/>
            <a:pathLst>
              <a:path w="1807210" h="503554">
                <a:moveTo>
                  <a:pt x="1807171" y="251701"/>
                </a:moveTo>
                <a:lnTo>
                  <a:pt x="1802674" y="296946"/>
                </a:lnTo>
                <a:lnTo>
                  <a:pt x="1789707" y="339531"/>
                </a:lnTo>
                <a:lnTo>
                  <a:pt x="1769059" y="378744"/>
                </a:lnTo>
                <a:lnTo>
                  <a:pt x="1741519" y="413875"/>
                </a:lnTo>
                <a:lnTo>
                  <a:pt x="1707874" y="444214"/>
                </a:lnTo>
                <a:lnTo>
                  <a:pt x="1668914" y="469048"/>
                </a:lnTo>
                <a:lnTo>
                  <a:pt x="1625427" y="487667"/>
                </a:lnTo>
                <a:lnTo>
                  <a:pt x="1578202" y="499359"/>
                </a:lnTo>
                <a:lnTo>
                  <a:pt x="1528025" y="503415"/>
                </a:lnTo>
                <a:lnTo>
                  <a:pt x="279146" y="503415"/>
                </a:lnTo>
                <a:lnTo>
                  <a:pt x="228969" y="499359"/>
                </a:lnTo>
                <a:lnTo>
                  <a:pt x="181744" y="487667"/>
                </a:lnTo>
                <a:lnTo>
                  <a:pt x="138256" y="469048"/>
                </a:lnTo>
                <a:lnTo>
                  <a:pt x="99296" y="444214"/>
                </a:lnTo>
                <a:lnTo>
                  <a:pt x="65652" y="413875"/>
                </a:lnTo>
                <a:lnTo>
                  <a:pt x="38112" y="378744"/>
                </a:lnTo>
                <a:lnTo>
                  <a:pt x="17464" y="339531"/>
                </a:lnTo>
                <a:lnTo>
                  <a:pt x="4497" y="296946"/>
                </a:lnTo>
                <a:lnTo>
                  <a:pt x="0" y="251701"/>
                </a:lnTo>
                <a:lnTo>
                  <a:pt x="4497" y="206460"/>
                </a:lnTo>
                <a:lnTo>
                  <a:pt x="17464" y="163878"/>
                </a:lnTo>
                <a:lnTo>
                  <a:pt x="38112" y="124666"/>
                </a:lnTo>
                <a:lnTo>
                  <a:pt x="65652" y="89537"/>
                </a:lnTo>
                <a:lnTo>
                  <a:pt x="99296" y="59200"/>
                </a:lnTo>
                <a:lnTo>
                  <a:pt x="138256" y="34366"/>
                </a:lnTo>
                <a:lnTo>
                  <a:pt x="181744" y="15748"/>
                </a:lnTo>
                <a:lnTo>
                  <a:pt x="228969" y="4055"/>
                </a:lnTo>
                <a:lnTo>
                  <a:pt x="279146" y="0"/>
                </a:lnTo>
                <a:lnTo>
                  <a:pt x="1528025" y="0"/>
                </a:lnTo>
                <a:lnTo>
                  <a:pt x="1578202" y="4055"/>
                </a:lnTo>
                <a:lnTo>
                  <a:pt x="1625427" y="15748"/>
                </a:lnTo>
                <a:lnTo>
                  <a:pt x="1668914" y="34366"/>
                </a:lnTo>
                <a:lnTo>
                  <a:pt x="1707874" y="59200"/>
                </a:lnTo>
                <a:lnTo>
                  <a:pt x="1741519" y="89537"/>
                </a:lnTo>
                <a:lnTo>
                  <a:pt x="1769059" y="124666"/>
                </a:lnTo>
                <a:lnTo>
                  <a:pt x="1789707" y="163878"/>
                </a:lnTo>
                <a:lnTo>
                  <a:pt x="1802674" y="206460"/>
                </a:lnTo>
                <a:lnTo>
                  <a:pt x="1807171" y="251701"/>
                </a:lnTo>
                <a:close/>
              </a:path>
            </a:pathLst>
          </a:custGeom>
          <a:ln w="12700">
            <a:solidFill>
              <a:srgbClr val="BCBE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45306" y="5310088"/>
            <a:ext cx="94615" cy="203200"/>
          </a:xfrm>
          <a:custGeom>
            <a:avLst/>
            <a:gdLst/>
            <a:ahLst/>
            <a:cxnLst/>
            <a:rect l="l" t="t" r="r" b="b"/>
            <a:pathLst>
              <a:path w="94615" h="203200">
                <a:moveTo>
                  <a:pt x="0" y="203098"/>
                </a:moveTo>
                <a:lnTo>
                  <a:pt x="94119" y="101549"/>
                </a:ln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63249" y="5411631"/>
            <a:ext cx="271145" cy="0"/>
          </a:xfrm>
          <a:custGeom>
            <a:avLst/>
            <a:gdLst/>
            <a:ahLst/>
            <a:cxnLst/>
            <a:rect l="l" t="t" r="r" b="b"/>
            <a:pathLst>
              <a:path w="271144">
                <a:moveTo>
                  <a:pt x="27108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9FA0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048250" y="4520513"/>
            <a:ext cx="988694" cy="1108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735">
              <a:lnSpc>
                <a:spcPct val="100000"/>
              </a:lnSpc>
              <a:spcBef>
                <a:spcPts val="100"/>
              </a:spcBef>
            </a:pPr>
            <a:r>
              <a:rPr sz="1500" spc="-85" dirty="0">
                <a:solidFill>
                  <a:srgbClr val="9FA0A4"/>
                </a:solidFill>
                <a:latin typeface="Arial"/>
                <a:cs typeface="Arial"/>
              </a:rPr>
              <a:t>FE</a:t>
            </a:r>
            <a:r>
              <a:rPr sz="1500" spc="-130" dirty="0">
                <a:solidFill>
                  <a:srgbClr val="9FA0A4"/>
                </a:solidFill>
                <a:latin typeface="Arial"/>
                <a:cs typeface="Arial"/>
              </a:rPr>
              <a:t>A</a:t>
            </a:r>
            <a:r>
              <a:rPr sz="1500" spc="-70" dirty="0">
                <a:solidFill>
                  <a:srgbClr val="9FA0A4"/>
                </a:solidFill>
                <a:latin typeface="Arial"/>
                <a:cs typeface="Arial"/>
              </a:rPr>
              <a:t>TURES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12700" marR="362585">
              <a:lnSpc>
                <a:spcPts val="1600"/>
              </a:lnSpc>
              <a:spcBef>
                <a:spcPts val="1475"/>
              </a:spcBef>
            </a:pPr>
            <a:r>
              <a:rPr sz="1500" spc="-45" dirty="0">
                <a:solidFill>
                  <a:srgbClr val="9FA0A4"/>
                </a:solidFill>
                <a:latin typeface="Arial"/>
                <a:cs typeface="Arial"/>
              </a:rPr>
              <a:t>TECH  </a:t>
            </a:r>
            <a:r>
              <a:rPr sz="1500" spc="-65" dirty="0">
                <a:solidFill>
                  <a:srgbClr val="9FA0A4"/>
                </a:solidFill>
                <a:latin typeface="Arial"/>
                <a:cs typeface="Arial"/>
              </a:rPr>
              <a:t>SPECS</a:t>
            </a:r>
            <a:endParaRPr sz="15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4000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40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790641" y="6867007"/>
            <a:ext cx="332740" cy="332740"/>
          </a:xfrm>
          <a:custGeom>
            <a:avLst/>
            <a:gdLst/>
            <a:ahLst/>
            <a:cxnLst/>
            <a:rect l="l" t="t" r="r" b="b"/>
            <a:pathLst>
              <a:path w="332739" h="332740">
                <a:moveTo>
                  <a:pt x="166319" y="0"/>
                </a:moveTo>
                <a:lnTo>
                  <a:pt x="122103" y="5940"/>
                </a:lnTo>
                <a:lnTo>
                  <a:pt x="82373" y="22706"/>
                </a:lnTo>
                <a:lnTo>
                  <a:pt x="48712" y="48712"/>
                </a:lnTo>
                <a:lnTo>
                  <a:pt x="22706" y="82373"/>
                </a:lnTo>
                <a:lnTo>
                  <a:pt x="5940" y="122103"/>
                </a:lnTo>
                <a:lnTo>
                  <a:pt x="0" y="166319"/>
                </a:lnTo>
                <a:lnTo>
                  <a:pt x="5940" y="210534"/>
                </a:lnTo>
                <a:lnTo>
                  <a:pt x="22706" y="250265"/>
                </a:lnTo>
                <a:lnTo>
                  <a:pt x="48712" y="283925"/>
                </a:lnTo>
                <a:lnTo>
                  <a:pt x="82373" y="309931"/>
                </a:lnTo>
                <a:lnTo>
                  <a:pt x="122103" y="326697"/>
                </a:lnTo>
                <a:lnTo>
                  <a:pt x="166319" y="332638"/>
                </a:lnTo>
                <a:lnTo>
                  <a:pt x="210534" y="326697"/>
                </a:lnTo>
                <a:lnTo>
                  <a:pt x="250265" y="309931"/>
                </a:lnTo>
                <a:lnTo>
                  <a:pt x="283925" y="283925"/>
                </a:lnTo>
                <a:lnTo>
                  <a:pt x="309931" y="250265"/>
                </a:lnTo>
                <a:lnTo>
                  <a:pt x="326697" y="210534"/>
                </a:lnTo>
                <a:lnTo>
                  <a:pt x="332638" y="166319"/>
                </a:lnTo>
                <a:lnTo>
                  <a:pt x="326697" y="122103"/>
                </a:lnTo>
                <a:lnTo>
                  <a:pt x="309931" y="82373"/>
                </a:lnTo>
                <a:lnTo>
                  <a:pt x="283925" y="48712"/>
                </a:lnTo>
                <a:lnTo>
                  <a:pt x="250265" y="22706"/>
                </a:lnTo>
                <a:lnTo>
                  <a:pt x="210534" y="5940"/>
                </a:lnTo>
                <a:lnTo>
                  <a:pt x="166319" y="0"/>
                </a:lnTo>
                <a:close/>
              </a:path>
            </a:pathLst>
          </a:custGeom>
          <a:solidFill>
            <a:srgbClr val="3DCD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709646" y="6867007"/>
            <a:ext cx="1261110" cy="332740"/>
          </a:xfrm>
          <a:prstGeom prst="rect">
            <a:avLst/>
          </a:prstGeom>
          <a:solidFill>
            <a:srgbClr val="3DCD58"/>
          </a:solidFill>
        </p:spPr>
        <p:txBody>
          <a:bodyPr vert="horz" wrap="square" lIns="0" tIns="647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9"/>
              </a:spcBef>
            </a:pPr>
            <a:r>
              <a:rPr sz="1200" dirty="0">
                <a:solidFill>
                  <a:srgbClr val="FFFFFF"/>
                </a:solidFill>
                <a:latin typeface="Arial"/>
                <a:cs typeface="Arial"/>
              </a:rPr>
              <a:t>apc.com/smartups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Words>2685</Words>
  <Application>Microsoft Office PowerPoint</Application>
  <PresentationFormat>Custom</PresentationFormat>
  <Paragraphs>547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Maintain critical operations  with certainty</vt:lpstr>
      <vt:lpstr>The Smart-UPS family</vt:lpstr>
      <vt:lpstr>Connected Smart-UPS Models</vt:lpstr>
      <vt:lpstr>SMC: Basic UPS models</vt:lpstr>
      <vt:lpstr>SMC: Basic UPS models</vt:lpstr>
      <vt:lpstr>SMC: Basic UPS models</vt:lpstr>
      <vt:lpstr>SMT: Essential UPS models</vt:lpstr>
      <vt:lpstr>SMT: Essential UPS models</vt:lpstr>
      <vt:lpstr>SMT: Essential UPS models</vt:lpstr>
      <vt:lpstr>SMT: Essential UPS models</vt:lpstr>
      <vt:lpstr>Connected Smart-UPS Management Solutions</vt:lpstr>
      <vt:lpstr>The world’s most popular  UPS just got smarter</vt:lpstr>
      <vt:lpstr>APC SmartConnect: your availability expert</vt:lpstr>
      <vt:lpstr>APC SmartConnect: offers and interfaces</vt:lpstr>
      <vt:lpstr>APC SmartConnect: benefits</vt:lpstr>
      <vt:lpstr>APC SmartConnect: saving your resources</vt:lpstr>
      <vt:lpstr>PowerChute Business Edition,  for graceful UPS shutdown</vt:lpstr>
      <vt:lpstr>UPS Network  Management Cards</vt:lpstr>
      <vt:lpstr>PowerChute Network Shutdown</vt:lpstr>
      <vt:lpstr>Connected Smart-UPS  Accessories</vt:lpstr>
      <vt:lpstr>Product services and accessories</vt:lpstr>
      <vt:lpstr>Connected Smart-UPS with APC SmartConnect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Enriquez</dc:creator>
  <cp:lastModifiedBy>Christian Enriquez</cp:lastModifiedBy>
  <cp:revision>34</cp:revision>
  <dcterms:created xsi:type="dcterms:W3CDTF">2018-01-30T14:38:52Z</dcterms:created>
  <dcterms:modified xsi:type="dcterms:W3CDTF">2018-02-09T18:18:17Z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2017-05-26T00:00:00Z</vt:filetime>
  </property>
  <property fmtid="{D5CDD505-2E9C-101B-9397-08002B2CF9AE}" pid="3" name="Creator">
    <vt:lpwstr>Adobe InDesign CC 2017 (Macintosh)</vt:lpwstr>
  </property>
  <property fmtid="{D5CDD505-2E9C-101B-9397-08002B2CF9AE}" pid="4" name="LastSaved">
    <vt:filetime>2018-01-30T00:00:00Z</vt:filetime>
  </property>
</Properties>
</file>